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49" r:id="rId13"/>
    <p:sldId id="328" r:id="rId14"/>
    <p:sldId id="329" r:id="rId15"/>
    <p:sldId id="307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76" r:id="rId43"/>
    <p:sldId id="377" r:id="rId44"/>
    <p:sldId id="378" r:id="rId45"/>
    <p:sldId id="379" r:id="rId46"/>
    <p:sldId id="380" r:id="rId47"/>
    <p:sldId id="381" r:id="rId48"/>
    <p:sldId id="382" r:id="rId49"/>
    <p:sldId id="383" r:id="rId50"/>
    <p:sldId id="384" r:id="rId51"/>
    <p:sldId id="385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6" autoAdjust="0"/>
    <p:restoredTop sz="92579"/>
  </p:normalViewPr>
  <p:slideViewPr>
    <p:cSldViewPr snapToGrid="0" snapToObjects="1">
      <p:cViewPr>
        <p:scale>
          <a:sx n="100" d="100"/>
          <a:sy n="100" d="100"/>
        </p:scale>
        <p:origin x="1376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20752-1FE8-A047-9017-FE1963A62C57}" type="datetimeFigureOut">
              <a:rPr lang="en-US" smtClean="0"/>
              <a:t>6/24/17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83BCC-FAC7-5543-8505-1C0558FB1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65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/>
              </a:defRPr>
            </a:lvl1pPr>
          </a:lstStyle>
          <a:p>
            <a:fld id="{961AD51F-2718-3448-A212-F82A4CA3113C}" type="datetimeFigureOut">
              <a:rPr lang="en-US" smtClean="0"/>
              <a:pPr/>
              <a:t>6/24/17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"/>
              </a:defRPr>
            </a:lvl1pPr>
          </a:lstStyle>
          <a:p>
            <a:fld id="{79A54BCB-431A-9041-937A-909CEF1516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08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8EF1098-6E1A-934A-BA0A-6E28685FC25F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1003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546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457B408-F72B-A848-B9C3-6B41C1D271DD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552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383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77F3CF7-49E0-514C-AA43-8131F7B9767C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573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32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10132F0-BF80-2F46-AC03-E8B9008D9D28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5939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27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393E016-EDB3-3649-BFBB-82CA1FAFC7FD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614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39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10132F0-BF80-2F46-AC03-E8B9008D9D28}" type="slidenum">
              <a:rPr lang="en-US" sz="1200"/>
              <a:pPr/>
              <a:t>48</a:t>
            </a:fld>
            <a:endParaRPr lang="en-US" sz="1200"/>
          </a:p>
        </p:txBody>
      </p:sp>
      <p:sp>
        <p:nvSpPr>
          <p:cNvPr id="5939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8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10132F0-BF80-2F46-AC03-E8B9008D9D28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5939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1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CD42373-7A71-EC4E-981F-8AFBCAB65AA0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727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CD42373-7A71-EC4E-981F-8AFBCAB65AA0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727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2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68C93AB-C0B6-3043-80F4-1BE69AA2F41B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3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9924544-0F8F-194F-9CC9-27314CEA855D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42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64153F9-134F-4541-B57B-680F642BEBA0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11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3CDD25F-C633-E742-8D9D-9360003B3912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860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04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8E650B0-0548-8E48-8BC8-9E743495D046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8806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83A8FE8-A47D-A74F-A8D9-77D135D61475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532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8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C8FD-79E2-1549-A2DE-61B7CD2035DD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CB20-761B-F64C-B669-E68C21B0AD22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7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26EF-5231-734E-9A6C-36788F412C00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2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696-422D-D44E-BDAA-E36FA913F500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2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62F6-43D6-1E4F-8099-608FE4B12182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7CE5-C194-224D-B019-8984ED9F6BC1}" type="datetime1">
              <a:rPr lang="en-US" smtClean="0"/>
              <a:t>6/24/17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8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3293-3F6C-DF41-A672-7486416AC2CB}" type="datetime1">
              <a:rPr lang="en-US" smtClean="0"/>
              <a:t>6/24/17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D60E0-287A-224A-8426-1E941A5CC9AB}" type="datetime1">
              <a:rPr lang="en-US" smtClean="0"/>
              <a:t>6/24/17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D4C8-792C-424B-B08B-826563B6A672}" type="datetime1">
              <a:rPr lang="en-US" smtClean="0"/>
              <a:t>6/24/17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118B-A80B-3A4D-A120-84B9C31FC5F8}" type="datetime1">
              <a:rPr lang="en-US" smtClean="0"/>
              <a:t>6/24/17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4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D33B5-9FF5-2147-8254-CFDD1C82856F}" type="datetime1">
              <a:rPr lang="en-US" smtClean="0"/>
              <a:t>6/24/17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5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8D6F8BD0-113B-2442-AA1A-D5D3B08A46AE}" type="datetime1">
              <a:rPr lang="en-US" smtClean="0"/>
              <a:t>6/24/17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61694E1E-219A-A444-A241-FDE36A2374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6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1"/>
          <p:cNvSpPr>
            <a:spLocks noGrp="1" noChangeArrowheads="1"/>
          </p:cNvSpPr>
          <p:nvPr>
            <p:ph type="ctrTitle"/>
          </p:nvPr>
        </p:nvSpPr>
        <p:spPr/>
        <p:txBody>
          <a:bodyPr rIns="132080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Research Design and Analysis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6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3" descr="ExcelScreenSnapz00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9144000" cy="657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947540" y="3124200"/>
            <a:ext cx="5031235" cy="830997"/>
            <a:chOff x="2947541" y="3124200"/>
            <a:chExt cx="5031248" cy="830997"/>
          </a:xfrm>
        </p:grpSpPr>
        <p:sp>
          <p:nvSpPr>
            <p:cNvPr id="101392" name="Oval 5"/>
            <p:cNvSpPr>
              <a:spLocks noChangeArrowheads="1"/>
            </p:cNvSpPr>
            <p:nvPr/>
          </p:nvSpPr>
          <p:spPr bwMode="auto">
            <a:xfrm>
              <a:off x="2947541" y="3477433"/>
              <a:ext cx="1853058" cy="4777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01393" name="TextBox 6"/>
            <p:cNvSpPr txBox="1">
              <a:spLocks noChangeArrowheads="1"/>
            </p:cNvSpPr>
            <p:nvPr/>
          </p:nvSpPr>
          <p:spPr bwMode="auto">
            <a:xfrm>
              <a:off x="5486400" y="3124200"/>
              <a:ext cx="2492389" cy="83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/>
                <a:t>Significance of the </a:t>
              </a:r>
              <a:br>
                <a:rPr lang="en-US" dirty="0"/>
              </a:br>
              <a:r>
                <a:rPr lang="en-US" dirty="0"/>
                <a:t>whole ANOVA</a:t>
              </a:r>
            </a:p>
          </p:txBody>
        </p:sp>
        <p:cxnSp>
          <p:nvCxnSpPr>
            <p:cNvPr id="101394" name="Straight Connector 8"/>
            <p:cNvCxnSpPr>
              <a:cxnSpLocks noChangeShapeType="1"/>
              <a:stCxn id="101392" idx="6"/>
              <a:endCxn id="101393" idx="1"/>
            </p:cNvCxnSpPr>
            <p:nvPr/>
          </p:nvCxnSpPr>
          <p:spPr bwMode="auto">
            <a:xfrm flipV="1">
              <a:off x="4800599" y="3539699"/>
              <a:ext cx="685801" cy="176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4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ANOVA Post Hoc Tests</a:t>
            </a: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Use a </a:t>
            </a:r>
            <a:r>
              <a:rPr lang="en-US" dirty="0" err="1">
                <a:latin typeface="Times" charset="0"/>
                <a:ea typeface="ＭＳ Ｐゴシック" charset="0"/>
                <a:cs typeface="ＭＳ Ｐゴシック" charset="0"/>
              </a:rPr>
              <a:t>Tukey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HSD (honestly significant difference) to compute multiple mean differences.</a:t>
            </a: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Accurate with groups of equal size.</a:t>
            </a: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Conservative with unequal variance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8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3" descr="ExcelScreenSnapz00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8"/>
            <a:ext cx="9144000" cy="657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66514" y="3585865"/>
            <a:ext cx="3041065" cy="3396083"/>
            <a:chOff x="5066515" y="3585865"/>
            <a:chExt cx="3041069" cy="3396083"/>
          </a:xfrm>
        </p:grpSpPr>
        <p:sp>
          <p:nvSpPr>
            <p:cNvPr id="101392" name="Oval 5"/>
            <p:cNvSpPr>
              <a:spLocks noChangeArrowheads="1"/>
            </p:cNvSpPr>
            <p:nvPr/>
          </p:nvSpPr>
          <p:spPr bwMode="auto">
            <a:xfrm>
              <a:off x="5066515" y="5005541"/>
              <a:ext cx="1310770" cy="19764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01393" name="TextBox 6"/>
            <p:cNvSpPr txBox="1">
              <a:spLocks noChangeArrowheads="1"/>
            </p:cNvSpPr>
            <p:nvPr/>
          </p:nvSpPr>
          <p:spPr bwMode="auto">
            <a:xfrm>
              <a:off x="5486400" y="3585865"/>
              <a:ext cx="2621184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 smtClean="0"/>
                <a:t>Post hoc test results</a:t>
              </a:r>
              <a:endParaRPr lang="en-US" dirty="0"/>
            </a:p>
          </p:txBody>
        </p:sp>
        <p:cxnSp>
          <p:nvCxnSpPr>
            <p:cNvPr id="101394" name="Straight Connector 8"/>
            <p:cNvCxnSpPr>
              <a:cxnSpLocks noChangeShapeType="1"/>
              <a:stCxn id="101392" idx="7"/>
            </p:cNvCxnSpPr>
            <p:nvPr/>
          </p:nvCxnSpPr>
          <p:spPr bwMode="auto">
            <a:xfrm flipV="1">
              <a:off x="6185326" y="4006779"/>
              <a:ext cx="340708" cy="128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ANOVA Table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059676"/>
              </p:ext>
            </p:extLst>
          </p:nvPr>
        </p:nvGraphicFramePr>
        <p:xfrm>
          <a:off x="1049807" y="1560202"/>
          <a:ext cx="7745559" cy="4727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3" imgW="5638800" imgH="3441700" progId="Word.Document.12">
                  <p:embed/>
                </p:oleObj>
              </mc:Choice>
              <mc:Fallback>
                <p:oleObj name="Document" r:id="rId3" imgW="5638800" imgH="3441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9807" y="1560202"/>
                        <a:ext cx="7745559" cy="4727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	Pretest, posttest, and 2 month delayed assessment scores for 38 students were compared using  repeated measures ANOVA analysis (Table 1). Post and delayed scores were statistically significantly higher than pretest scores (</a:t>
            </a:r>
            <a:r>
              <a:rPr lang="en-US" sz="2800" i="1" dirty="0" smtClean="0"/>
              <a:t>p</a:t>
            </a:r>
            <a:r>
              <a:rPr lang="en-US" sz="2800" dirty="0" smtClean="0"/>
              <a:t> &lt; .001). No statistically significant difference appeared between posttest and delayed scores.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8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295400"/>
          </a:xfrm>
        </p:spPr>
        <p:txBody>
          <a:bodyPr rIns="132080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Things to remember…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410200"/>
          </a:xfrm>
        </p:spPr>
        <p:txBody>
          <a:bodyPr rIns="132080"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You have to figure out which </a:t>
            </a:r>
            <a:r>
              <a:rPr lang="en-US" sz="2800" i="1" dirty="0">
                <a:latin typeface="Times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-test to use by judging the similarity of the groups.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Decide if your comparison should be one-tailed or two.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If you are comparing more than two groups simultaneously you have to use an ANOVA not a </a:t>
            </a:r>
            <a:r>
              <a:rPr lang="en-US" sz="2800" i="1" dirty="0">
                <a:latin typeface="Times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-test.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Compute effect sizes, particularly if the groups are large.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Be random when you can.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00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Confounding Variations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rPr>
              <a:t>Random Selection</a:t>
            </a:r>
            <a:endParaRPr lang="en-US" dirty="0">
              <a:solidFill>
                <a:schemeClr val="tx1"/>
              </a:solidFill>
              <a:latin typeface="Times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assumption of the sampling distribution of the mean is based on randomly selected groups of a given size.</a:t>
            </a:r>
          </a:p>
          <a:p>
            <a:r>
              <a:rPr lang="en-US" dirty="0" smtClean="0"/>
              <a:t>So, to believe our sample is going to be one of those random selected groups, the sample has to be selected randomly.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3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Random Selection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866606"/>
            <a:ext cx="84709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With random sampling all members of the population to which you wish to generalize have an equal chance of being in the sample.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i="1" dirty="0">
                <a:latin typeface="Times" charset="0"/>
                <a:ea typeface="ＭＳ Ｐゴシック" charset="0"/>
                <a:cs typeface="ＭＳ Ｐゴシック" charset="0"/>
              </a:rPr>
              <a:t>Scientific studies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 use true random sampling which is also called </a:t>
            </a:r>
            <a:r>
              <a:rPr lang="en-US" sz="2400" i="1" dirty="0">
                <a:latin typeface="Times" charset="0"/>
                <a:ea typeface="ＭＳ Ｐゴシック" charset="0"/>
                <a:cs typeface="ＭＳ Ｐゴシック" charset="0"/>
              </a:rPr>
              <a:t>probability sampling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. </a:t>
            </a:r>
            <a:endParaRPr lang="en-US" sz="2400" dirty="0" smtClean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imple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Stratified (divide into subgroups then random)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luster sampling (randomly select subgroups as individuals)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If your sample is random you have to carefully explain how you made it that way. (methods section)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</a:pPr>
            <a:endParaRPr lang="en-US" sz="20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6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55750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" name="Oval 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89619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" name="Oval 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799095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2" name="Oval 1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332964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8" name="Oval 1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542839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64" name="Oval 2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076708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0" name="Oval 2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Group 808"/>
          <p:cNvGrpSpPr/>
          <p:nvPr/>
        </p:nvGrpSpPr>
        <p:grpSpPr>
          <a:xfrm>
            <a:off x="3827794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0" name="Oval 8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Group 814"/>
          <p:cNvGrpSpPr/>
          <p:nvPr/>
        </p:nvGrpSpPr>
        <p:grpSpPr>
          <a:xfrm>
            <a:off x="4361663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6" name="Oval 8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3562390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4096259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8" name="Oval 9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4630128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24" name="Oval 9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96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Research Design</a:t>
            </a:r>
          </a:p>
        </p:txBody>
      </p:sp>
      <p:graphicFrame>
        <p:nvGraphicFramePr>
          <p:cNvPr id="3074" name="Group 2"/>
          <p:cNvGraphicFramePr>
            <a:graphicFrameLocks noGrp="1"/>
          </p:cNvGraphicFramePr>
          <p:nvPr/>
        </p:nvGraphicFramePr>
        <p:xfrm>
          <a:off x="838200" y="3886200"/>
          <a:ext cx="6858000" cy="1584960"/>
        </p:xfrm>
        <a:graphic>
          <a:graphicData uri="http://schemas.openxmlformats.org/drawingml/2006/table">
            <a:tbl>
              <a:tblPr/>
              <a:tblGrid>
                <a:gridCol w="2133600"/>
                <a:gridCol w="1752600"/>
                <a:gridCol w="1536700"/>
                <a:gridCol w="1435100"/>
              </a:tblGrid>
              <a:tr h="517525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83" name="Rectangle 46"/>
          <p:cNvSpPr>
            <a:spLocks/>
          </p:cNvSpPr>
          <p:nvPr/>
        </p:nvSpPr>
        <p:spPr bwMode="auto">
          <a:xfrm>
            <a:off x="381000" y="1905000"/>
            <a:ext cx="3505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1400"/>
              </a:spcBef>
            </a:pPr>
            <a:r>
              <a:rPr lang="en-US" dirty="0">
                <a:latin typeface="Times"/>
                <a:cs typeface="Arial" charset="0"/>
              </a:rPr>
              <a:t>Groups by Treatment</a:t>
            </a:r>
            <a:br>
              <a:rPr lang="en-US" dirty="0">
                <a:latin typeface="Times"/>
                <a:cs typeface="Arial" charset="0"/>
              </a:rPr>
            </a:br>
            <a:r>
              <a:rPr lang="en-US" dirty="0">
                <a:latin typeface="Times"/>
                <a:cs typeface="Arial" charset="0"/>
              </a:rPr>
              <a:t>(Independent Variable)</a:t>
            </a:r>
          </a:p>
        </p:txBody>
      </p:sp>
      <p:sp>
        <p:nvSpPr>
          <p:cNvPr id="92184" name="Rectangle 47"/>
          <p:cNvSpPr>
            <a:spLocks/>
          </p:cNvSpPr>
          <p:nvPr/>
        </p:nvSpPr>
        <p:spPr bwMode="auto">
          <a:xfrm>
            <a:off x="5828350" y="2454275"/>
            <a:ext cx="21434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dirty="0">
                <a:latin typeface="Times"/>
                <a:cs typeface="Arial" charset="0"/>
              </a:rPr>
              <a:t>Data Gathering Events</a:t>
            </a:r>
            <a:br>
              <a:rPr lang="en-US" dirty="0">
                <a:latin typeface="Times"/>
                <a:cs typeface="Arial" charset="0"/>
              </a:rPr>
            </a:br>
            <a:r>
              <a:rPr lang="en-US" dirty="0">
                <a:latin typeface="Times"/>
                <a:cs typeface="Arial" charset="0"/>
              </a:rPr>
              <a:t>(Dependent Variable)</a:t>
            </a:r>
          </a:p>
        </p:txBody>
      </p:sp>
      <p:sp>
        <p:nvSpPr>
          <p:cNvPr id="92185" name="AutoShape 48"/>
          <p:cNvSpPr>
            <a:spLocks/>
          </p:cNvSpPr>
          <p:nvPr/>
        </p:nvSpPr>
        <p:spPr bwMode="auto">
          <a:xfrm rot="10800000">
            <a:off x="7694613" y="3351213"/>
            <a:ext cx="533400" cy="9906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  <a:moveTo>
                  <a:pt x="21600" y="6079"/>
                </a:move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Times"/>
            </a:endParaRPr>
          </a:p>
        </p:txBody>
      </p:sp>
      <p:sp>
        <p:nvSpPr>
          <p:cNvPr id="92186" name="AutoShape 49"/>
          <p:cNvSpPr>
            <a:spLocks/>
          </p:cNvSpPr>
          <p:nvPr/>
        </p:nvSpPr>
        <p:spPr bwMode="auto">
          <a:xfrm rot="5400000">
            <a:off x="1143000" y="3048000"/>
            <a:ext cx="762000" cy="457200"/>
          </a:xfrm>
          <a:prstGeom prst="rightArrow">
            <a:avLst>
              <a:gd name="adj1" fmla="val 50000"/>
              <a:gd name="adj2" fmla="val 41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44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55750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" name="Oval 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89619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" name="Oval 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799095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2" name="Oval 1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332964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8" name="Oval 1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542839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64" name="Oval 2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076708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0" name="Oval 2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Group 808"/>
          <p:cNvGrpSpPr/>
          <p:nvPr/>
        </p:nvGrpSpPr>
        <p:grpSpPr>
          <a:xfrm>
            <a:off x="3827794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0" name="Oval 8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Group 814"/>
          <p:cNvGrpSpPr/>
          <p:nvPr/>
        </p:nvGrpSpPr>
        <p:grpSpPr>
          <a:xfrm>
            <a:off x="4361663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6" name="Oval 8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3562390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4096259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8" name="Oval 9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4630128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24" name="Oval 9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3" name="TextBox 982"/>
          <p:cNvSpPr txBox="1"/>
          <p:nvPr/>
        </p:nvSpPr>
        <p:spPr>
          <a:xfrm>
            <a:off x="1721370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Simple Random Sampling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1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463921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rgbClr val="F79646"/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97304" y="480606"/>
            <a:ext cx="1596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Men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83" name="TextBox 982"/>
          <p:cNvSpPr txBox="1"/>
          <p:nvPr/>
        </p:nvSpPr>
        <p:spPr>
          <a:xfrm>
            <a:off x="6654106" y="480606"/>
            <a:ext cx="1656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Women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84" name="TextBox 983"/>
          <p:cNvSpPr txBox="1"/>
          <p:nvPr/>
        </p:nvSpPr>
        <p:spPr>
          <a:xfrm>
            <a:off x="2304515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Stratified Random Sampling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Oval 982"/>
          <p:cNvSpPr/>
          <p:nvPr/>
        </p:nvSpPr>
        <p:spPr>
          <a:xfrm>
            <a:off x="2453287" y="3601110"/>
            <a:ext cx="2103046" cy="276869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Oval 983"/>
          <p:cNvSpPr/>
          <p:nvPr/>
        </p:nvSpPr>
        <p:spPr>
          <a:xfrm>
            <a:off x="6416603" y="1306759"/>
            <a:ext cx="2103046" cy="276869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73502" y="569232"/>
            <a:ext cx="2103046" cy="276869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55750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" name="Oval 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89619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" name="Oval 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799095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2" name="Oval 1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332964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68" name="Oval 1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542839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64" name="Oval 2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076708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0" name="Oval 2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726571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60440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Group 808"/>
          <p:cNvGrpSpPr/>
          <p:nvPr/>
        </p:nvGrpSpPr>
        <p:grpSpPr>
          <a:xfrm>
            <a:off x="3827794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10" name="Oval 8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Group 814"/>
          <p:cNvGrpSpPr/>
          <p:nvPr/>
        </p:nvGrpSpPr>
        <p:grpSpPr>
          <a:xfrm>
            <a:off x="4361663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6" name="Oval 8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3562390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4096259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8" name="Oval 9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4630128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24" name="Oval 9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5" name="TextBox 984"/>
          <p:cNvSpPr txBox="1"/>
          <p:nvPr/>
        </p:nvSpPr>
        <p:spPr>
          <a:xfrm>
            <a:off x="2227818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Cluster Random Sampling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86" name="Oval 985"/>
          <p:cNvSpPr/>
          <p:nvPr/>
        </p:nvSpPr>
        <p:spPr>
          <a:xfrm>
            <a:off x="4294148" y="-185643"/>
            <a:ext cx="2103046" cy="276869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Oval 986"/>
          <p:cNvSpPr/>
          <p:nvPr/>
        </p:nvSpPr>
        <p:spPr>
          <a:xfrm>
            <a:off x="5407917" y="4438368"/>
            <a:ext cx="2103046" cy="276869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Oval 987"/>
          <p:cNvSpPr/>
          <p:nvPr/>
        </p:nvSpPr>
        <p:spPr>
          <a:xfrm>
            <a:off x="-662762" y="3619441"/>
            <a:ext cx="2103046" cy="276869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Random Selection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532375"/>
            <a:ext cx="84709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When all of the members of a population do not have an equal chance of being in the sample it is called </a:t>
            </a:r>
            <a:r>
              <a:rPr lang="en-US" sz="2400" i="1" dirty="0" err="1">
                <a:latin typeface="Times" charset="0"/>
                <a:ea typeface="ＭＳ Ｐゴシック" charset="0"/>
                <a:cs typeface="ＭＳ Ｐゴシック" charset="0"/>
              </a:rPr>
              <a:t>nonprobablity</a:t>
            </a:r>
            <a:r>
              <a:rPr lang="en-US" sz="2400" i="1" dirty="0">
                <a:latin typeface="Times" charset="0"/>
                <a:ea typeface="ＭＳ Ｐゴシック" charset="0"/>
                <a:cs typeface="ＭＳ Ｐゴシック" charset="0"/>
              </a:rPr>
              <a:t> sampling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. </a:t>
            </a:r>
            <a:endParaRPr lang="en-US" sz="2400" dirty="0" smtClean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uota sampling (random until a quota is filled)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urposive sampling (random within subgroup)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amples </a:t>
            </a: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convenience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000" dirty="0">
                <a:latin typeface="Times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000" dirty="0" smtClean="0">
                <a:latin typeface="Times" charset="0"/>
                <a:ea typeface="ＭＳ Ｐゴシック" charset="0"/>
                <a:cs typeface="ＭＳ Ｐゴシック" charset="0"/>
              </a:rPr>
              <a:t>nowball sampling</a:t>
            </a:r>
            <a:endParaRPr lang="en-US" sz="20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400" dirty="0" smtClean="0">
                <a:latin typeface="Times" charset="0"/>
                <a:ea typeface="ＭＳ Ｐゴシック" charset="0"/>
                <a:cs typeface="ＭＳ Ｐゴシック" charset="0"/>
              </a:rPr>
              <a:t>If 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the sample </a:t>
            </a:r>
            <a:r>
              <a:rPr lang="en-US" sz="2400" dirty="0" smtClean="0">
                <a:latin typeface="Times" charset="0"/>
                <a:ea typeface="ＭＳ Ｐゴシック" charset="0"/>
                <a:cs typeface="ＭＳ Ｐゴシック" charset="0"/>
              </a:rPr>
              <a:t>is not 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random then you have to work hard at showing that your sample is not potentially dissimilar from the population. (methods section)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7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6">
              <a:lumMod val="50000"/>
            </a:schemeClr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55750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" name="Oval 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89619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" name="Oval 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799095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2" name="Oval 1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332964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8" name="Oval 1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542839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64" name="Oval 2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076708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0" name="Oval 2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6">
              <a:lumMod val="50000"/>
            </a:schemeClr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6">
              <a:lumMod val="50000"/>
            </a:schemeClr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6">
              <a:lumMod val="50000"/>
            </a:schemeClr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6">
              <a:lumMod val="50000"/>
            </a:schemeClr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Group 808"/>
          <p:cNvGrpSpPr/>
          <p:nvPr/>
        </p:nvGrpSpPr>
        <p:grpSpPr>
          <a:xfrm>
            <a:off x="3827794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0" name="Oval 8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Group 814"/>
          <p:cNvGrpSpPr/>
          <p:nvPr/>
        </p:nvGrpSpPr>
        <p:grpSpPr>
          <a:xfrm>
            <a:off x="4361663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6" name="Oval 8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3562390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4096259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8" name="Oval 9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4630128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24" name="Oval 9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3" name="TextBox 982"/>
          <p:cNvSpPr txBox="1"/>
          <p:nvPr/>
        </p:nvSpPr>
        <p:spPr>
          <a:xfrm>
            <a:off x="1721370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Quota Sampling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174206" y="2102680"/>
            <a:ext cx="3581737" cy="42312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5253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" name="Oval 6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640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" name="Oval 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027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" name="Oval 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5414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" name="Oval 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8801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2188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" name="Oval 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555750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" name="Oval 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89619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" name="Oval 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3488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" name="Oval 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57357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" name="Oval 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91226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" name="Oval 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225095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" name="Oval 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758964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" name="Oval 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2928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" name="Oval 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826702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" name="Oval 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360571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2" name="Oval 1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8944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08" name="Oval 1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-181333" y="135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14" name="Oval 1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201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0" name="Oval 1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588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26" name="Oval 1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2975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2" name="Oval 1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66361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38" name="Oval 1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197488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44" name="Oval 1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7313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0" name="Oval 1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265226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56" name="Oval 1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799095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2" name="Oval 1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332964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68" name="Oval 1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4866833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74" name="Oval 1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400702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0" name="Oval 1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934571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86" name="Oval 1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6468440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2" name="Oval 1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0023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198" name="Oval 1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536178" y="862020"/>
            <a:ext cx="422979" cy="593124"/>
            <a:chOff x="1554565" y="1727797"/>
            <a:chExt cx="501138" cy="70272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4" name="Oval 2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807004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0" name="Oval 2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603909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16" name="Oval 2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-471857" y="86202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2" name="Oval 2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3962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28" name="Oval 2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49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34" name="Oval 2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40736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0" name="Oval 2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94123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46" name="Oval 2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47510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2" name="Oval 2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300897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58" name="Oval 2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542839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64" name="Oval 2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076708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70" name="Oval 2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610577" y="1627930"/>
            <a:ext cx="422979" cy="593124"/>
            <a:chOff x="1554565" y="1727797"/>
            <a:chExt cx="501138" cy="70272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76" name="Oval 2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144446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2" name="Oval 2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78315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88" name="Oval 2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21218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294" name="Oval 2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746053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0" name="Oval 2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2799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06" name="Oval 3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813791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2" name="Oval 3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8347660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18" name="Oval 3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8881522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24" name="Oval 3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194244" y="162793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0" name="Oval 3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9010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36" name="Oval 3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2397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2" name="Oval 3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784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48" name="Oval 3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69171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54" name="Oval 3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225582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60" name="Oval 3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6496534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08" name="Oval 4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70304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14" name="Oval 4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7564272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0" name="Oval 4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8098141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26" name="Oval 4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863200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2" name="Oval 4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-443763" y="241347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38" name="Oval 4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36272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44" name="Oval 4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89659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0" name="Oval 4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143046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56" name="Oval 4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96433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2" name="Oval 4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73030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2" name="Oval 5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836890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28" name="Oval 5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8370759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34" name="Oval 5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8904621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0" name="Oval 5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71145" y="3185933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46" name="Oval 5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8052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2" name="Oval 5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61439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58" name="Oval 5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1148261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64" name="Oval 5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168213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0" name="Oval 5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221599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76" name="Oval 5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7554689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36" name="Oval 6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8088558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2" name="Oval 6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Oval 6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8622420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48" name="Oval 6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453346" y="3958388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54" name="Oval 6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35314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0" name="Oval 6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88701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66" name="Oval 6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142087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72" name="Oval 6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1954748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78" name="Oval 6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7" name="Group 736"/>
          <p:cNvGrpSpPr/>
          <p:nvPr/>
        </p:nvGrpSpPr>
        <p:grpSpPr>
          <a:xfrm>
            <a:off x="72934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38" name="Oval 73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7827307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44" name="Oval 74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8361176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0" name="Oval 74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889503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56" name="Oval 75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1" name="Group 760"/>
          <p:cNvGrpSpPr/>
          <p:nvPr/>
        </p:nvGrpSpPr>
        <p:grpSpPr>
          <a:xfrm>
            <a:off x="-180728" y="4704659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2" name="Oval 76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7" name="Group 766"/>
          <p:cNvGrpSpPr/>
          <p:nvPr/>
        </p:nvGrpSpPr>
        <p:grpSpPr>
          <a:xfrm>
            <a:off x="9071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68" name="Oval 7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3" name="Group 772"/>
          <p:cNvGrpSpPr/>
          <p:nvPr/>
        </p:nvGrpSpPr>
        <p:grpSpPr>
          <a:xfrm>
            <a:off x="624580" y="5457476"/>
            <a:ext cx="422979" cy="593124"/>
            <a:chOff x="1554565" y="1727797"/>
            <a:chExt cx="501138" cy="70272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774" name="Oval 7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9" name="Group 778"/>
          <p:cNvGrpSpPr/>
          <p:nvPr/>
        </p:nvGrpSpPr>
        <p:grpSpPr>
          <a:xfrm>
            <a:off x="115844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0" name="Oval 7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5" name="Group 784"/>
          <p:cNvGrpSpPr/>
          <p:nvPr/>
        </p:nvGrpSpPr>
        <p:grpSpPr>
          <a:xfrm>
            <a:off x="169231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86" name="Oval 7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1" name="Group 790"/>
          <p:cNvGrpSpPr/>
          <p:nvPr/>
        </p:nvGrpSpPr>
        <p:grpSpPr>
          <a:xfrm>
            <a:off x="222618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2" name="Oval 7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Oval 7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7" name="Group 796"/>
          <p:cNvGrpSpPr/>
          <p:nvPr/>
        </p:nvGrpSpPr>
        <p:grpSpPr>
          <a:xfrm>
            <a:off x="276005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798" name="Oval 7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3" name="Group 802"/>
          <p:cNvGrpSpPr/>
          <p:nvPr/>
        </p:nvGrpSpPr>
        <p:grpSpPr>
          <a:xfrm>
            <a:off x="3293925" y="545747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804" name="Oval 8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9" name="Group 808"/>
          <p:cNvGrpSpPr/>
          <p:nvPr/>
        </p:nvGrpSpPr>
        <p:grpSpPr>
          <a:xfrm>
            <a:off x="3827794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0" name="Oval 8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5" name="Group 814"/>
          <p:cNvGrpSpPr/>
          <p:nvPr/>
        </p:nvGrpSpPr>
        <p:grpSpPr>
          <a:xfrm>
            <a:off x="4361663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16" name="Oval 8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4895532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2" name="Oval 82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7" name="Group 826"/>
          <p:cNvGrpSpPr/>
          <p:nvPr/>
        </p:nvGrpSpPr>
        <p:grpSpPr>
          <a:xfrm>
            <a:off x="5429401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28" name="Oval 82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3" name="Group 832"/>
          <p:cNvGrpSpPr/>
          <p:nvPr/>
        </p:nvGrpSpPr>
        <p:grpSpPr>
          <a:xfrm>
            <a:off x="5963270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34" name="Oval 83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" name="Group 838"/>
          <p:cNvGrpSpPr/>
          <p:nvPr/>
        </p:nvGrpSpPr>
        <p:grpSpPr>
          <a:xfrm>
            <a:off x="6497139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0" name="Oval 83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5" name="Group 844"/>
          <p:cNvGrpSpPr/>
          <p:nvPr/>
        </p:nvGrpSpPr>
        <p:grpSpPr>
          <a:xfrm>
            <a:off x="70310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46" name="Oval 84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7564877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2" name="Oval 85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Oval 85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7" name="Group 856"/>
          <p:cNvGrpSpPr/>
          <p:nvPr/>
        </p:nvGrpSpPr>
        <p:grpSpPr>
          <a:xfrm>
            <a:off x="8098746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58" name="Oval 85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3" name="Group 862"/>
          <p:cNvGrpSpPr/>
          <p:nvPr/>
        </p:nvGrpSpPr>
        <p:grpSpPr>
          <a:xfrm>
            <a:off x="863260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64" name="Oval 86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9" name="Group 868"/>
          <p:cNvGrpSpPr/>
          <p:nvPr/>
        </p:nvGrpSpPr>
        <p:grpSpPr>
          <a:xfrm>
            <a:off x="-443158" y="5457476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0" name="Oval 86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5" name="Group 874"/>
          <p:cNvGrpSpPr/>
          <p:nvPr/>
        </p:nvGrpSpPr>
        <p:grpSpPr>
          <a:xfrm>
            <a:off x="35917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76" name="Oval 87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89304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2" name="Oval 8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142691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88" name="Oval 8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196078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894" name="Oval 8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2494652" y="6216840"/>
            <a:ext cx="422979" cy="593124"/>
            <a:chOff x="1554565" y="1727797"/>
            <a:chExt cx="501138" cy="70272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00" name="Oval 8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5" name="Group 904"/>
          <p:cNvGrpSpPr/>
          <p:nvPr/>
        </p:nvGrpSpPr>
        <p:grpSpPr>
          <a:xfrm>
            <a:off x="302852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06" name="Oval 9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3562390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2" name="Oval 9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4096259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18" name="Oval 9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3" name="Group 922"/>
          <p:cNvGrpSpPr/>
          <p:nvPr/>
        </p:nvGrpSpPr>
        <p:grpSpPr>
          <a:xfrm>
            <a:off x="4630128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24" name="Oval 9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9" name="Group 928"/>
          <p:cNvGrpSpPr/>
          <p:nvPr/>
        </p:nvGrpSpPr>
        <p:grpSpPr>
          <a:xfrm>
            <a:off x="5163997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0" name="Oval 9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5" name="Group 934"/>
          <p:cNvGrpSpPr/>
          <p:nvPr/>
        </p:nvGrpSpPr>
        <p:grpSpPr>
          <a:xfrm>
            <a:off x="5697866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36" name="Oval 93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1" name="Group 940"/>
          <p:cNvGrpSpPr/>
          <p:nvPr/>
        </p:nvGrpSpPr>
        <p:grpSpPr>
          <a:xfrm>
            <a:off x="6231735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2" name="Oval 94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Oval 94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Oval 94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7" name="Group 946"/>
          <p:cNvGrpSpPr/>
          <p:nvPr/>
        </p:nvGrpSpPr>
        <p:grpSpPr>
          <a:xfrm>
            <a:off x="6765604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48" name="Oval 94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Oval 94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Oval 95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3" name="Group 952"/>
          <p:cNvGrpSpPr/>
          <p:nvPr/>
        </p:nvGrpSpPr>
        <p:grpSpPr>
          <a:xfrm>
            <a:off x="72994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54" name="Oval 95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Oval 95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Oval 95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9" name="Group 958"/>
          <p:cNvGrpSpPr/>
          <p:nvPr/>
        </p:nvGrpSpPr>
        <p:grpSpPr>
          <a:xfrm>
            <a:off x="7833342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0" name="Oval 95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5" name="Group 964"/>
          <p:cNvGrpSpPr/>
          <p:nvPr/>
        </p:nvGrpSpPr>
        <p:grpSpPr>
          <a:xfrm>
            <a:off x="8367211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66" name="Oval 9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Oval 9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Oval 9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1" name="Group 970"/>
          <p:cNvGrpSpPr/>
          <p:nvPr/>
        </p:nvGrpSpPr>
        <p:grpSpPr>
          <a:xfrm>
            <a:off x="890107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2" name="Oval 9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Oval 9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Oval 9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7" name="Group 976"/>
          <p:cNvGrpSpPr/>
          <p:nvPr/>
        </p:nvGrpSpPr>
        <p:grpSpPr>
          <a:xfrm>
            <a:off x="-174693" y="6216840"/>
            <a:ext cx="422979" cy="593124"/>
            <a:chOff x="1554565" y="1727797"/>
            <a:chExt cx="501138" cy="702723"/>
          </a:xfrm>
          <a:solidFill>
            <a:schemeClr val="accent1"/>
          </a:solidFill>
        </p:grpSpPr>
        <p:sp>
          <p:nvSpPr>
            <p:cNvPr id="978" name="Oval 9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Oval 9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Oval 9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3" name="TextBox 982"/>
          <p:cNvSpPr txBox="1"/>
          <p:nvPr/>
        </p:nvSpPr>
        <p:spPr>
          <a:xfrm>
            <a:off x="1721370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Purposive Sampling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7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roup 364"/>
          <p:cNvGrpSpPr/>
          <p:nvPr/>
        </p:nvGrpSpPr>
        <p:grpSpPr>
          <a:xfrm>
            <a:off x="2759451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3293320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4361058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84" name="Oval 3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4894927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5962665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7" name="Group 466"/>
          <p:cNvGrpSpPr/>
          <p:nvPr/>
        </p:nvGrpSpPr>
        <p:grpSpPr>
          <a:xfrm>
            <a:off x="2498200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68" name="Oval 46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4099807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86" name="Oval 48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/>
          <p:cNvGrpSpPr/>
          <p:nvPr/>
        </p:nvGrpSpPr>
        <p:grpSpPr>
          <a:xfrm>
            <a:off x="4633676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92" name="Oval 49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769152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2749868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3283737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4351475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00" name="Oval 59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885344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020820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4090224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691831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759569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4" name="TextBox 983"/>
          <p:cNvSpPr txBox="1"/>
          <p:nvPr/>
        </p:nvSpPr>
        <p:spPr>
          <a:xfrm>
            <a:off x="1721370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Sample of Convenience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4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roup 364"/>
          <p:cNvGrpSpPr/>
          <p:nvPr/>
        </p:nvGrpSpPr>
        <p:grpSpPr>
          <a:xfrm>
            <a:off x="1142487" y="86413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66" name="Oval 36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2458175" y="2566441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72" name="Oval 37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3827189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78" name="Oval 37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5318511" y="4357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90" name="Oval 3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5428796" y="241347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396" name="Oval 3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7614328" y="567560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02" name="Oval 4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3032069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74" name="Oval 47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565938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80" name="Oval 47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167545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498" name="Oval 49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5701414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04" name="Oval 50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35283" y="318593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0" name="Oval 50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7825817" y="5001237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16" name="Oval 51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1441952" y="422859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2" name="Oval 58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1523816" y="2694065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88" name="Oval 58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3817606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594" name="Oval 59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4465416" y="3635475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06" name="Oval 60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5419213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12" name="Oval 61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5953082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18" name="Oval 61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6486951" y="3958388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24" name="Oval 62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7718704" y="3006435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30" name="Oval 62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2488617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84" name="Oval 68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3022486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0" name="Oval 68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3556355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696" name="Oval 69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2780356" y="555160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02" name="Oval 70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4624093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08" name="Oval 707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5157962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14" name="Oval 713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5379035" y="5301143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0" name="Oval 719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Group 724"/>
          <p:cNvGrpSpPr/>
          <p:nvPr/>
        </p:nvGrpSpPr>
        <p:grpSpPr>
          <a:xfrm>
            <a:off x="6225700" y="4704659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26" name="Oval 725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Group 730"/>
          <p:cNvGrpSpPr/>
          <p:nvPr/>
        </p:nvGrpSpPr>
        <p:grpSpPr>
          <a:xfrm>
            <a:off x="6581708" y="5808046"/>
            <a:ext cx="422979" cy="593124"/>
            <a:chOff x="1554565" y="1727797"/>
            <a:chExt cx="501138" cy="702723"/>
          </a:xfrm>
          <a:solidFill>
            <a:schemeClr val="accent6"/>
          </a:solidFill>
        </p:grpSpPr>
        <p:sp>
          <p:nvSpPr>
            <p:cNvPr id="732" name="Oval 731"/>
            <p:cNvSpPr/>
            <p:nvPr/>
          </p:nvSpPr>
          <p:spPr>
            <a:xfrm rot="20943282">
              <a:off x="1839149" y="2130675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 rot="647073">
              <a:off x="1707802" y="2134637"/>
              <a:ext cx="70270" cy="29588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Oval 733"/>
            <p:cNvSpPr/>
            <p:nvPr/>
          </p:nvSpPr>
          <p:spPr>
            <a:xfrm>
              <a:off x="1744781" y="1727797"/>
              <a:ext cx="138695" cy="13869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/>
            <p:cNvSpPr/>
            <p:nvPr/>
          </p:nvSpPr>
          <p:spPr>
            <a:xfrm>
              <a:off x="1711495" y="1866492"/>
              <a:ext cx="197870" cy="29403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1554565" y="1866492"/>
              <a:ext cx="501138" cy="42533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4" name="TextBox 983"/>
          <p:cNvSpPr txBox="1"/>
          <p:nvPr/>
        </p:nvSpPr>
        <p:spPr>
          <a:xfrm>
            <a:off x="1721370" y="1257673"/>
            <a:ext cx="514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Snowball Sampling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574407" y="1457278"/>
            <a:ext cx="914210" cy="11091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730589" y="1096447"/>
            <a:ext cx="704986" cy="24547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802014" y="907604"/>
            <a:ext cx="1916690" cy="15058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004687" y="3371674"/>
            <a:ext cx="716137" cy="703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029096" y="3030749"/>
            <a:ext cx="9583" cy="757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946796" y="3788438"/>
            <a:ext cx="1716055" cy="5099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33976" y="5418207"/>
            <a:ext cx="438458" cy="219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48679" y="5001237"/>
            <a:ext cx="1243262" cy="2999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17976" y="5069898"/>
            <a:ext cx="916772" cy="6346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946795" y="3123499"/>
            <a:ext cx="1075691" cy="2976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1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Random Error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Random normal variation in groups.</a:t>
            </a:r>
          </a:p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Outside of the researchers control.</a:t>
            </a:r>
          </a:p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Inferential statistics deals with random error really well.</a:t>
            </a:r>
          </a:p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That is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one of the reasons why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groups should be formed randomly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60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431800"/>
            <a:ext cx="88011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Dealing with Non-Random Samples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Carefully explain how the sample was formed in the methods section.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Carefully describe important elements of the context of the study that support the idea (or not) that the sample is like the population.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Carefully explain how the analysis of data will be done.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List the possible effect of sampling procedures in the limitations section of the conclusions.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>
            <a:normAutofit fontScale="90000"/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Did direct instruction improve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students’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ability to recall math facts?</a:t>
            </a:r>
          </a:p>
        </p:txBody>
      </p:sp>
      <p:graphicFrame>
        <p:nvGraphicFramePr>
          <p:cNvPr id="4098" name="Group 2"/>
          <p:cNvGraphicFramePr>
            <a:graphicFrameLocks noGrp="1"/>
          </p:cNvGraphicFramePr>
          <p:nvPr/>
        </p:nvGraphicFramePr>
        <p:xfrm>
          <a:off x="838200" y="3886200"/>
          <a:ext cx="6858000" cy="1524000"/>
        </p:xfrm>
        <a:graphic>
          <a:graphicData uri="http://schemas.openxmlformats.org/drawingml/2006/table">
            <a:tbl>
              <a:tblPr/>
              <a:tblGrid>
                <a:gridCol w="2133600"/>
                <a:gridCol w="1752600"/>
                <a:gridCol w="1536700"/>
                <a:gridCol w="1435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42" name="Rectangle 46"/>
          <p:cNvSpPr>
            <a:spLocks/>
          </p:cNvSpPr>
          <p:nvPr/>
        </p:nvSpPr>
        <p:spPr bwMode="auto">
          <a:xfrm>
            <a:off x="457200" y="4495800"/>
            <a:ext cx="2054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DI to 4th Grade Class</a:t>
            </a:r>
          </a:p>
        </p:txBody>
      </p:sp>
      <p:sp>
        <p:nvSpPr>
          <p:cNvPr id="4143" name="Rectangle 47"/>
          <p:cNvSpPr>
            <a:spLocks/>
          </p:cNvSpPr>
          <p:nvPr/>
        </p:nvSpPr>
        <p:spPr bwMode="auto">
          <a:xfrm>
            <a:off x="3200400" y="4038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Pre-Test</a:t>
            </a:r>
          </a:p>
        </p:txBody>
      </p:sp>
      <p:sp>
        <p:nvSpPr>
          <p:cNvPr id="4144" name="Rectangle 48"/>
          <p:cNvSpPr>
            <a:spLocks/>
          </p:cNvSpPr>
          <p:nvPr/>
        </p:nvSpPr>
        <p:spPr bwMode="auto">
          <a:xfrm>
            <a:off x="4899025" y="4038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Post-Test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3200400" y="4491038"/>
            <a:ext cx="2790825" cy="276225"/>
            <a:chOff x="0" y="0"/>
            <a:chExt cx="1758" cy="174"/>
          </a:xfrm>
        </p:grpSpPr>
        <p:sp>
          <p:nvSpPr>
            <p:cNvPr id="93215" name="Rectangle 50"/>
            <p:cNvSpPr>
              <a:spLocks/>
            </p:cNvSpPr>
            <p:nvPr/>
          </p:nvSpPr>
          <p:spPr bwMode="auto">
            <a:xfrm>
              <a:off x="0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  <p:sp>
          <p:nvSpPr>
            <p:cNvPr id="93216" name="Rectangle 51"/>
            <p:cNvSpPr>
              <a:spLocks/>
            </p:cNvSpPr>
            <p:nvPr/>
          </p:nvSpPr>
          <p:spPr bwMode="auto">
            <a:xfrm>
              <a:off x="1056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</p:grpSp>
      <p:sp>
        <p:nvSpPr>
          <p:cNvPr id="93211" name="Rectangle 52"/>
          <p:cNvSpPr>
            <a:spLocks/>
          </p:cNvSpPr>
          <p:nvPr/>
        </p:nvSpPr>
        <p:spPr bwMode="auto">
          <a:xfrm>
            <a:off x="381000" y="25146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Independent </a:t>
            </a:r>
            <a:r>
              <a:rPr lang="en-US" sz="1800" dirty="0">
                <a:latin typeface="Symbol" charset="0"/>
                <a:cs typeface="Symbol" charset="0"/>
                <a:sym typeface="Symbol" charset="0"/>
              </a:rPr>
              <a:t>⇓</a:t>
            </a:r>
          </a:p>
        </p:txBody>
      </p:sp>
      <p:sp>
        <p:nvSpPr>
          <p:cNvPr id="93212" name="Rectangle 53"/>
          <p:cNvSpPr>
            <a:spLocks/>
          </p:cNvSpPr>
          <p:nvPr/>
        </p:nvSpPr>
        <p:spPr bwMode="auto">
          <a:xfrm>
            <a:off x="4800600" y="3214688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 smtClean="0">
                <a:latin typeface="Times"/>
                <a:cs typeface="Arial" charset="0"/>
              </a:rPr>
              <a:t>Data Gathering</a:t>
            </a:r>
            <a:endParaRPr lang="en-US" sz="1800" dirty="0">
              <a:latin typeface="Times"/>
              <a:cs typeface="Arial" charset="0"/>
            </a:endParaRPr>
          </a:p>
        </p:txBody>
      </p:sp>
      <p:sp>
        <p:nvSpPr>
          <p:cNvPr id="93213" name="Line 54"/>
          <p:cNvSpPr>
            <a:spLocks noChangeShapeType="1"/>
          </p:cNvSpPr>
          <p:nvPr/>
        </p:nvSpPr>
        <p:spPr bwMode="auto">
          <a:xfrm>
            <a:off x="3276600" y="36576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81400" y="5867400"/>
            <a:ext cx="3070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i="1" dirty="0"/>
              <a:t>t</a:t>
            </a:r>
            <a:r>
              <a:rPr lang="en-US" dirty="0" smtClean="0"/>
              <a:t>-test</a:t>
            </a:r>
            <a:r>
              <a:rPr lang="en-US" dirty="0"/>
              <a:t>, paired if possible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899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2" grpId="0" autoUpdateAnimBg="0"/>
      <p:bldP spid="4143" grpId="0" autoUpdateAnimBg="0"/>
      <p:bldP spid="4144" grpId="0" autoUpdateAnimBg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random function</a:t>
            </a:r>
          </a:p>
          <a:p>
            <a:r>
              <a:rPr lang="en-US" dirty="0" smtClean="0"/>
              <a:t>Open the </a:t>
            </a:r>
            <a:r>
              <a:rPr lang="en-US" smtClean="0"/>
              <a:t>file called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0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Confounding Variations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rPr>
              <a:t>Sample Size and </a:t>
            </a:r>
            <a:br>
              <a:rPr lang="en-US" dirty="0" smtClean="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rPr>
              <a:t>Practical Significance</a:t>
            </a:r>
            <a:endParaRPr lang="en-US" dirty="0">
              <a:solidFill>
                <a:schemeClr val="tx1"/>
              </a:solidFill>
              <a:latin typeface="Times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1363137" y="2578533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1970239" y="2105025"/>
            <a:ext cx="5191621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73393" y="1661451"/>
            <a:ext cx="3985312" cy="3696457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4167" y="1128060"/>
            <a:ext cx="2663764" cy="4225358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Population Distribution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10748" y="3733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98045" y="2474794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n=30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856011" y="1911984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n=100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53362" y="1134304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n=1000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5074590" y="2778104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4926298" y="2215294"/>
            <a:ext cx="90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H="1">
            <a:off x="4763064" y="1435455"/>
            <a:ext cx="868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381000" y="233070"/>
            <a:ext cx="8458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Standard Error of the Mean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321928" y="5751820"/>
            <a:ext cx="8480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/>
              <a:t>For any distribution the larger the sample size the </a:t>
            </a:r>
            <a:br>
              <a:rPr lang="en-US" sz="2000" dirty="0"/>
            </a:br>
            <a:r>
              <a:rPr lang="en-US" sz="2000" dirty="0"/>
              <a:t>smaller the numerical standard error.</a:t>
            </a:r>
          </a:p>
        </p:txBody>
      </p:sp>
      <p:grpSp>
        <p:nvGrpSpPr>
          <p:cNvPr id="21" name="Group 33"/>
          <p:cNvGrpSpPr>
            <a:grpSpLocks/>
          </p:cNvGrpSpPr>
          <p:nvPr/>
        </p:nvGrpSpPr>
        <p:grpSpPr bwMode="auto">
          <a:xfrm>
            <a:off x="1092870" y="5503500"/>
            <a:ext cx="6781800" cy="152400"/>
            <a:chOff x="1143000" y="4876800"/>
            <a:chExt cx="6781800" cy="152400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143000" y="4953000"/>
              <a:ext cx="6781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rgbClr val="FF0080">
                  <a:alpha val="38000"/>
                </a:srgbClr>
              </a:glow>
            </a:effectLst>
          </p:spPr>
        </p:cxnSp>
        <p:cxnSp>
          <p:nvCxnSpPr>
            <p:cNvPr id="31" name="Straight Connector 21"/>
            <p:cNvCxnSpPr>
              <a:cxnSpLocks noChangeShapeType="1"/>
            </p:cNvCxnSpPr>
            <p:nvPr/>
          </p:nvCxnSpPr>
          <p:spPr bwMode="auto">
            <a:xfrm rot="5400000">
              <a:off x="27439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22"/>
            <p:cNvCxnSpPr>
              <a:cxnSpLocks noChangeShapeType="1"/>
            </p:cNvCxnSpPr>
            <p:nvPr/>
          </p:nvCxnSpPr>
          <p:spPr bwMode="auto">
            <a:xfrm rot="5400000">
              <a:off x="31916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25"/>
            <p:cNvCxnSpPr>
              <a:cxnSpLocks noChangeShapeType="1"/>
            </p:cNvCxnSpPr>
            <p:nvPr/>
          </p:nvCxnSpPr>
          <p:spPr bwMode="auto">
            <a:xfrm rot="5400000">
              <a:off x="36393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26"/>
            <p:cNvCxnSpPr>
              <a:cxnSpLocks noChangeShapeType="1"/>
            </p:cNvCxnSpPr>
            <p:nvPr/>
          </p:nvCxnSpPr>
          <p:spPr bwMode="auto">
            <a:xfrm rot="5400000">
              <a:off x="40870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5346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28"/>
            <p:cNvCxnSpPr>
              <a:cxnSpLocks noChangeShapeType="1"/>
            </p:cNvCxnSpPr>
            <p:nvPr/>
          </p:nvCxnSpPr>
          <p:spPr bwMode="auto">
            <a:xfrm rot="5400000">
              <a:off x="54300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29"/>
            <p:cNvCxnSpPr>
              <a:cxnSpLocks noChangeShapeType="1"/>
            </p:cNvCxnSpPr>
            <p:nvPr/>
          </p:nvCxnSpPr>
          <p:spPr bwMode="auto">
            <a:xfrm rot="5400000">
              <a:off x="63253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58777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49823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2573393" y="1661451"/>
            <a:ext cx="3985312" cy="3696457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4167" y="1128060"/>
            <a:ext cx="2663764" cy="4225358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Population Distribution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10748" y="3733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98045" y="2474794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n=30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856011" y="1911984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53362" y="1134304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n=1000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5074590" y="2778104"/>
            <a:ext cx="935038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4926298" y="2215294"/>
            <a:ext cx="9017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H="1">
            <a:off x="4763064" y="1435455"/>
            <a:ext cx="868363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381000" y="233070"/>
            <a:ext cx="8458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Standard Error of the Mean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1" name="Group 33"/>
          <p:cNvGrpSpPr>
            <a:grpSpLocks/>
          </p:cNvGrpSpPr>
          <p:nvPr/>
        </p:nvGrpSpPr>
        <p:grpSpPr bwMode="auto">
          <a:xfrm>
            <a:off x="1092870" y="5503500"/>
            <a:ext cx="6781800" cy="152400"/>
            <a:chOff x="1143000" y="4876800"/>
            <a:chExt cx="6781800" cy="152400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143000" y="4953000"/>
              <a:ext cx="6781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rgbClr val="FF0080">
                  <a:alpha val="38000"/>
                </a:srgbClr>
              </a:glow>
            </a:effectLst>
          </p:spPr>
        </p:cxnSp>
        <p:cxnSp>
          <p:nvCxnSpPr>
            <p:cNvPr id="31" name="Straight Connector 21"/>
            <p:cNvCxnSpPr>
              <a:cxnSpLocks noChangeShapeType="1"/>
            </p:cNvCxnSpPr>
            <p:nvPr/>
          </p:nvCxnSpPr>
          <p:spPr bwMode="auto">
            <a:xfrm rot="5400000">
              <a:off x="27439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22"/>
            <p:cNvCxnSpPr>
              <a:cxnSpLocks noChangeShapeType="1"/>
            </p:cNvCxnSpPr>
            <p:nvPr/>
          </p:nvCxnSpPr>
          <p:spPr bwMode="auto">
            <a:xfrm rot="5400000">
              <a:off x="31916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25"/>
            <p:cNvCxnSpPr>
              <a:cxnSpLocks noChangeShapeType="1"/>
            </p:cNvCxnSpPr>
            <p:nvPr/>
          </p:nvCxnSpPr>
          <p:spPr bwMode="auto">
            <a:xfrm rot="5400000">
              <a:off x="36393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26"/>
            <p:cNvCxnSpPr>
              <a:cxnSpLocks noChangeShapeType="1"/>
            </p:cNvCxnSpPr>
            <p:nvPr/>
          </p:nvCxnSpPr>
          <p:spPr bwMode="auto">
            <a:xfrm rot="5400000">
              <a:off x="40870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5346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28"/>
            <p:cNvCxnSpPr>
              <a:cxnSpLocks noChangeShapeType="1"/>
            </p:cNvCxnSpPr>
            <p:nvPr/>
          </p:nvCxnSpPr>
          <p:spPr bwMode="auto">
            <a:xfrm rot="5400000">
              <a:off x="54300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29"/>
            <p:cNvCxnSpPr>
              <a:cxnSpLocks noChangeShapeType="1"/>
            </p:cNvCxnSpPr>
            <p:nvPr/>
          </p:nvCxnSpPr>
          <p:spPr bwMode="auto">
            <a:xfrm rot="5400000">
              <a:off x="63253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58777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49823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17663" y="6065244"/>
            <a:ext cx="276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standard deviation</a:t>
            </a:r>
            <a:endParaRPr lang="en-US" dirty="0"/>
          </a:p>
        </p:txBody>
      </p:sp>
      <p:sp>
        <p:nvSpPr>
          <p:cNvPr id="168" name="Freeform 167"/>
          <p:cNvSpPr/>
          <p:nvPr/>
        </p:nvSpPr>
        <p:spPr>
          <a:xfrm>
            <a:off x="1970239" y="2105025"/>
            <a:ext cx="5191621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564146" y="2563715"/>
            <a:ext cx="713720" cy="2857500"/>
          </a:xfrm>
          <a:custGeom>
            <a:avLst/>
            <a:gdLst>
              <a:gd name="connsiteX0" fmla="*/ 0 w 365125"/>
              <a:gd name="connsiteY0" fmla="*/ 0 h 3757083"/>
              <a:gd name="connsiteX1" fmla="*/ 84667 w 365125"/>
              <a:gd name="connsiteY1" fmla="*/ 42333 h 3757083"/>
              <a:gd name="connsiteX2" fmla="*/ 164042 w 365125"/>
              <a:gd name="connsiteY2" fmla="*/ 132291 h 3757083"/>
              <a:gd name="connsiteX3" fmla="*/ 206375 w 365125"/>
              <a:gd name="connsiteY3" fmla="*/ 238125 h 3757083"/>
              <a:gd name="connsiteX4" fmla="*/ 275167 w 365125"/>
              <a:gd name="connsiteY4" fmla="*/ 386291 h 3757083"/>
              <a:gd name="connsiteX5" fmla="*/ 317500 w 365125"/>
              <a:gd name="connsiteY5" fmla="*/ 560916 h 3757083"/>
              <a:gd name="connsiteX6" fmla="*/ 338667 w 365125"/>
              <a:gd name="connsiteY6" fmla="*/ 672041 h 3757083"/>
              <a:gd name="connsiteX7" fmla="*/ 359834 w 365125"/>
              <a:gd name="connsiteY7" fmla="*/ 804333 h 3757083"/>
              <a:gd name="connsiteX8" fmla="*/ 365125 w 365125"/>
              <a:gd name="connsiteY8" fmla="*/ 3751791 h 3757083"/>
              <a:gd name="connsiteX9" fmla="*/ 5292 w 365125"/>
              <a:gd name="connsiteY9" fmla="*/ 3757083 h 3757083"/>
              <a:gd name="connsiteX10" fmla="*/ 0 w 365125"/>
              <a:gd name="connsiteY10" fmla="*/ 0 h 3757083"/>
              <a:gd name="connsiteX0" fmla="*/ 0 w 550334"/>
              <a:gd name="connsiteY0" fmla="*/ 0 h 3757083"/>
              <a:gd name="connsiteX1" fmla="*/ 84667 w 550334"/>
              <a:gd name="connsiteY1" fmla="*/ 42333 h 3757083"/>
              <a:gd name="connsiteX2" fmla="*/ 164042 w 550334"/>
              <a:gd name="connsiteY2" fmla="*/ 132291 h 3757083"/>
              <a:gd name="connsiteX3" fmla="*/ 206375 w 550334"/>
              <a:gd name="connsiteY3" fmla="*/ 238125 h 3757083"/>
              <a:gd name="connsiteX4" fmla="*/ 275167 w 550334"/>
              <a:gd name="connsiteY4" fmla="*/ 386291 h 3757083"/>
              <a:gd name="connsiteX5" fmla="*/ 317500 w 550334"/>
              <a:gd name="connsiteY5" fmla="*/ 560916 h 3757083"/>
              <a:gd name="connsiteX6" fmla="*/ 338667 w 550334"/>
              <a:gd name="connsiteY6" fmla="*/ 672041 h 3757083"/>
              <a:gd name="connsiteX7" fmla="*/ 359834 w 550334"/>
              <a:gd name="connsiteY7" fmla="*/ 804333 h 3757083"/>
              <a:gd name="connsiteX8" fmla="*/ 550334 w 550334"/>
              <a:gd name="connsiteY8" fmla="*/ 3333749 h 3757083"/>
              <a:gd name="connsiteX9" fmla="*/ 5292 w 550334"/>
              <a:gd name="connsiteY9" fmla="*/ 3757083 h 3757083"/>
              <a:gd name="connsiteX10" fmla="*/ 0 w 550334"/>
              <a:gd name="connsiteY10" fmla="*/ 0 h 3757083"/>
              <a:gd name="connsiteX0" fmla="*/ 0 w 550334"/>
              <a:gd name="connsiteY0" fmla="*/ 0 h 3333750"/>
              <a:gd name="connsiteX1" fmla="*/ 84667 w 550334"/>
              <a:gd name="connsiteY1" fmla="*/ 42333 h 3333750"/>
              <a:gd name="connsiteX2" fmla="*/ 164042 w 550334"/>
              <a:gd name="connsiteY2" fmla="*/ 132291 h 3333750"/>
              <a:gd name="connsiteX3" fmla="*/ 206375 w 550334"/>
              <a:gd name="connsiteY3" fmla="*/ 238125 h 3333750"/>
              <a:gd name="connsiteX4" fmla="*/ 275167 w 550334"/>
              <a:gd name="connsiteY4" fmla="*/ 386291 h 3333750"/>
              <a:gd name="connsiteX5" fmla="*/ 317500 w 550334"/>
              <a:gd name="connsiteY5" fmla="*/ 560916 h 3333750"/>
              <a:gd name="connsiteX6" fmla="*/ 338667 w 550334"/>
              <a:gd name="connsiteY6" fmla="*/ 672041 h 3333750"/>
              <a:gd name="connsiteX7" fmla="*/ 359834 w 550334"/>
              <a:gd name="connsiteY7" fmla="*/ 804333 h 3333750"/>
              <a:gd name="connsiteX8" fmla="*/ 550334 w 550334"/>
              <a:gd name="connsiteY8" fmla="*/ 3333749 h 3333750"/>
              <a:gd name="connsiteX9" fmla="*/ 10584 w 550334"/>
              <a:gd name="connsiteY9" fmla="*/ 3333750 h 3333750"/>
              <a:gd name="connsiteX10" fmla="*/ 0 w 550334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338667 w 550843"/>
              <a:gd name="connsiteY6" fmla="*/ 672041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338667 w 550843"/>
              <a:gd name="connsiteY6" fmla="*/ 672041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54000 w 550843"/>
              <a:gd name="connsiteY3" fmla="*/ 179916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85209 w 550843"/>
              <a:gd name="connsiteY2" fmla="*/ 105833 h 3333750"/>
              <a:gd name="connsiteX3" fmla="*/ 254000 w 550843"/>
              <a:gd name="connsiteY3" fmla="*/ 179916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49"/>
              <a:gd name="connsiteX1" fmla="*/ 84667 w 550843"/>
              <a:gd name="connsiteY1" fmla="*/ 42333 h 3333749"/>
              <a:gd name="connsiteX2" fmla="*/ 185209 w 550843"/>
              <a:gd name="connsiteY2" fmla="*/ 105833 h 3333749"/>
              <a:gd name="connsiteX3" fmla="*/ 254000 w 550843"/>
              <a:gd name="connsiteY3" fmla="*/ 179916 h 3333749"/>
              <a:gd name="connsiteX4" fmla="*/ 312208 w 550843"/>
              <a:gd name="connsiteY4" fmla="*/ 280457 h 3333749"/>
              <a:gd name="connsiteX5" fmla="*/ 365125 w 550843"/>
              <a:gd name="connsiteY5" fmla="*/ 386291 h 3333749"/>
              <a:gd name="connsiteX6" fmla="*/ 449792 w 550843"/>
              <a:gd name="connsiteY6" fmla="*/ 582083 h 3333749"/>
              <a:gd name="connsiteX7" fmla="*/ 550334 w 550843"/>
              <a:gd name="connsiteY7" fmla="*/ 1100666 h 3333749"/>
              <a:gd name="connsiteX8" fmla="*/ 550334 w 550843"/>
              <a:gd name="connsiteY8" fmla="*/ 3333749 h 3333749"/>
              <a:gd name="connsiteX9" fmla="*/ 10584 w 550843"/>
              <a:gd name="connsiteY9" fmla="*/ 2857500 h 3333749"/>
              <a:gd name="connsiteX10" fmla="*/ 0 w 550843"/>
              <a:gd name="connsiteY10" fmla="*/ 0 h 3333749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365125 w 554445"/>
              <a:gd name="connsiteY5" fmla="*/ 386291 h 2857500"/>
              <a:gd name="connsiteX6" fmla="*/ 449792 w 554445"/>
              <a:gd name="connsiteY6" fmla="*/ 582083 h 2857500"/>
              <a:gd name="connsiteX7" fmla="*/ 550334 w 554445"/>
              <a:gd name="connsiteY7" fmla="*/ 1100666 h 2857500"/>
              <a:gd name="connsiteX8" fmla="*/ 554445 w 554445"/>
              <a:gd name="connsiteY8" fmla="*/ 2857499 h 2857500"/>
              <a:gd name="connsiteX9" fmla="*/ 10584 w 554445"/>
              <a:gd name="connsiteY9" fmla="*/ 2857500 h 2857500"/>
              <a:gd name="connsiteX10" fmla="*/ 0 w 554445"/>
              <a:gd name="connsiteY10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365125 w 554445"/>
              <a:gd name="connsiteY5" fmla="*/ 386291 h 2857500"/>
              <a:gd name="connsiteX6" fmla="*/ 470345 w 554445"/>
              <a:gd name="connsiteY6" fmla="*/ 682625 h 2857500"/>
              <a:gd name="connsiteX7" fmla="*/ 550334 w 554445"/>
              <a:gd name="connsiteY7" fmla="*/ 1100666 h 2857500"/>
              <a:gd name="connsiteX8" fmla="*/ 554445 w 554445"/>
              <a:gd name="connsiteY8" fmla="*/ 2857499 h 2857500"/>
              <a:gd name="connsiteX9" fmla="*/ 10584 w 554445"/>
              <a:gd name="connsiteY9" fmla="*/ 2857500 h 2857500"/>
              <a:gd name="connsiteX10" fmla="*/ 0 w 554445"/>
              <a:gd name="connsiteY10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365125 w 554445"/>
              <a:gd name="connsiteY5" fmla="*/ 386291 h 2857500"/>
              <a:gd name="connsiteX6" fmla="*/ 470345 w 554445"/>
              <a:gd name="connsiteY6" fmla="*/ 682625 h 2857500"/>
              <a:gd name="connsiteX7" fmla="*/ 550334 w 554445"/>
              <a:gd name="connsiteY7" fmla="*/ 1100666 h 2857500"/>
              <a:gd name="connsiteX8" fmla="*/ 554445 w 554445"/>
              <a:gd name="connsiteY8" fmla="*/ 2857499 h 2857500"/>
              <a:gd name="connsiteX9" fmla="*/ 10584 w 554445"/>
              <a:gd name="connsiteY9" fmla="*/ 2857500 h 2857500"/>
              <a:gd name="connsiteX10" fmla="*/ 0 w 554445"/>
              <a:gd name="connsiteY10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0345 w 554445"/>
              <a:gd name="connsiteY7" fmla="*/ 682625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0345 w 554445"/>
              <a:gd name="connsiteY7" fmla="*/ 682625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0345 w 554445"/>
              <a:gd name="connsiteY7" fmla="*/ 682625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0345 w 554445"/>
              <a:gd name="connsiteY7" fmla="*/ 682625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2812 w 554445"/>
              <a:gd name="connsiteY7" fmla="*/ 711200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2812 w 554445"/>
              <a:gd name="connsiteY7" fmla="*/ 711200 h 2857500"/>
              <a:gd name="connsiteX8" fmla="*/ 550334 w 554445"/>
              <a:gd name="connsiteY8" fmla="*/ 11006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  <a:gd name="connsiteX0" fmla="*/ 0 w 554445"/>
              <a:gd name="connsiteY0" fmla="*/ 0 h 2857500"/>
              <a:gd name="connsiteX1" fmla="*/ 84667 w 554445"/>
              <a:gd name="connsiteY1" fmla="*/ 42333 h 2857500"/>
              <a:gd name="connsiteX2" fmla="*/ 185209 w 554445"/>
              <a:gd name="connsiteY2" fmla="*/ 105833 h 2857500"/>
              <a:gd name="connsiteX3" fmla="*/ 254000 w 554445"/>
              <a:gd name="connsiteY3" fmla="*/ 179916 h 2857500"/>
              <a:gd name="connsiteX4" fmla="*/ 312208 w 554445"/>
              <a:gd name="connsiteY4" fmla="*/ 280457 h 2857500"/>
              <a:gd name="connsiteX5" fmla="*/ 413067 w 554445"/>
              <a:gd name="connsiteY5" fmla="*/ 496984 h 2857500"/>
              <a:gd name="connsiteX6" fmla="*/ 365125 w 554445"/>
              <a:gd name="connsiteY6" fmla="*/ 386291 h 2857500"/>
              <a:gd name="connsiteX7" fmla="*/ 472812 w 554445"/>
              <a:gd name="connsiteY7" fmla="*/ 711200 h 2857500"/>
              <a:gd name="connsiteX8" fmla="*/ 547868 w 554445"/>
              <a:gd name="connsiteY8" fmla="*/ 1202266 h 2857500"/>
              <a:gd name="connsiteX9" fmla="*/ 554445 w 554445"/>
              <a:gd name="connsiteY9" fmla="*/ 2857499 h 2857500"/>
              <a:gd name="connsiteX10" fmla="*/ 10584 w 554445"/>
              <a:gd name="connsiteY10" fmla="*/ 2857500 h 2857500"/>
              <a:gd name="connsiteX11" fmla="*/ 0 w 554445"/>
              <a:gd name="connsiteY11" fmla="*/ 0 h 285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54445" h="2857500">
                <a:moveTo>
                  <a:pt x="0" y="0"/>
                </a:moveTo>
                <a:lnTo>
                  <a:pt x="84667" y="42333"/>
                </a:lnTo>
                <a:lnTo>
                  <a:pt x="185209" y="105833"/>
                </a:lnTo>
                <a:lnTo>
                  <a:pt x="254000" y="179916"/>
                </a:lnTo>
                <a:lnTo>
                  <a:pt x="312208" y="280457"/>
                </a:lnTo>
                <a:cubicBezTo>
                  <a:pt x="326644" y="306772"/>
                  <a:pt x="398631" y="470669"/>
                  <a:pt x="413067" y="496984"/>
                </a:cubicBezTo>
                <a:lnTo>
                  <a:pt x="365125" y="386291"/>
                </a:lnTo>
                <a:lnTo>
                  <a:pt x="472812" y="711200"/>
                </a:lnTo>
                <a:cubicBezTo>
                  <a:pt x="535968" y="982134"/>
                  <a:pt x="487073" y="864657"/>
                  <a:pt x="547868" y="1202266"/>
                </a:cubicBezTo>
                <a:cubicBezTo>
                  <a:pt x="549632" y="2184752"/>
                  <a:pt x="552681" y="1875013"/>
                  <a:pt x="554445" y="2857499"/>
                </a:cubicBezTo>
                <a:lnTo>
                  <a:pt x="10584" y="28575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268910" y="5418280"/>
            <a:ext cx="0" cy="1086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1363137" y="2578533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969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1363137" y="2578533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73393" y="1661451"/>
            <a:ext cx="3985312" cy="3696457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4167" y="1128060"/>
            <a:ext cx="2663764" cy="4225358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Population Distribution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10748" y="3733800"/>
            <a:ext cx="609600" cy="22860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98045" y="2474794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n=30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856011" y="1911984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53362" y="1134304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n=1000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5074590" y="2778104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4926298" y="2215294"/>
            <a:ext cx="9017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H="1">
            <a:off x="4763064" y="1435455"/>
            <a:ext cx="868363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381000" y="233070"/>
            <a:ext cx="8458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Standard Error of the Mean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1" name="Group 33"/>
          <p:cNvGrpSpPr>
            <a:grpSpLocks/>
          </p:cNvGrpSpPr>
          <p:nvPr/>
        </p:nvGrpSpPr>
        <p:grpSpPr bwMode="auto">
          <a:xfrm>
            <a:off x="1092870" y="5503500"/>
            <a:ext cx="6781800" cy="152400"/>
            <a:chOff x="1143000" y="4876800"/>
            <a:chExt cx="6781800" cy="152400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143000" y="4953000"/>
              <a:ext cx="6781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rgbClr val="FF0080">
                  <a:alpha val="38000"/>
                </a:srgbClr>
              </a:glow>
            </a:effectLst>
          </p:spPr>
        </p:cxnSp>
        <p:cxnSp>
          <p:nvCxnSpPr>
            <p:cNvPr id="31" name="Straight Connector 21"/>
            <p:cNvCxnSpPr>
              <a:cxnSpLocks noChangeShapeType="1"/>
            </p:cNvCxnSpPr>
            <p:nvPr/>
          </p:nvCxnSpPr>
          <p:spPr bwMode="auto">
            <a:xfrm rot="5400000">
              <a:off x="27439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22"/>
            <p:cNvCxnSpPr>
              <a:cxnSpLocks noChangeShapeType="1"/>
            </p:cNvCxnSpPr>
            <p:nvPr/>
          </p:nvCxnSpPr>
          <p:spPr bwMode="auto">
            <a:xfrm rot="5400000">
              <a:off x="31916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25"/>
            <p:cNvCxnSpPr>
              <a:cxnSpLocks noChangeShapeType="1"/>
            </p:cNvCxnSpPr>
            <p:nvPr/>
          </p:nvCxnSpPr>
          <p:spPr bwMode="auto">
            <a:xfrm rot="5400000">
              <a:off x="36393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26"/>
            <p:cNvCxnSpPr>
              <a:cxnSpLocks noChangeShapeType="1"/>
            </p:cNvCxnSpPr>
            <p:nvPr/>
          </p:nvCxnSpPr>
          <p:spPr bwMode="auto">
            <a:xfrm rot="5400000">
              <a:off x="40870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5346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28"/>
            <p:cNvCxnSpPr>
              <a:cxnSpLocks noChangeShapeType="1"/>
            </p:cNvCxnSpPr>
            <p:nvPr/>
          </p:nvCxnSpPr>
          <p:spPr bwMode="auto">
            <a:xfrm rot="5400000">
              <a:off x="54300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29"/>
            <p:cNvCxnSpPr>
              <a:cxnSpLocks noChangeShapeType="1"/>
            </p:cNvCxnSpPr>
            <p:nvPr/>
          </p:nvCxnSpPr>
          <p:spPr bwMode="auto">
            <a:xfrm rot="5400000">
              <a:off x="63253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58777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49823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17663" y="6065244"/>
            <a:ext cx="276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standard deviation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4550834" y="2083858"/>
            <a:ext cx="550843" cy="3333750"/>
          </a:xfrm>
          <a:custGeom>
            <a:avLst/>
            <a:gdLst>
              <a:gd name="connsiteX0" fmla="*/ 0 w 365125"/>
              <a:gd name="connsiteY0" fmla="*/ 0 h 3757083"/>
              <a:gd name="connsiteX1" fmla="*/ 84667 w 365125"/>
              <a:gd name="connsiteY1" fmla="*/ 42333 h 3757083"/>
              <a:gd name="connsiteX2" fmla="*/ 164042 w 365125"/>
              <a:gd name="connsiteY2" fmla="*/ 132291 h 3757083"/>
              <a:gd name="connsiteX3" fmla="*/ 206375 w 365125"/>
              <a:gd name="connsiteY3" fmla="*/ 238125 h 3757083"/>
              <a:gd name="connsiteX4" fmla="*/ 275167 w 365125"/>
              <a:gd name="connsiteY4" fmla="*/ 386291 h 3757083"/>
              <a:gd name="connsiteX5" fmla="*/ 317500 w 365125"/>
              <a:gd name="connsiteY5" fmla="*/ 560916 h 3757083"/>
              <a:gd name="connsiteX6" fmla="*/ 338667 w 365125"/>
              <a:gd name="connsiteY6" fmla="*/ 672041 h 3757083"/>
              <a:gd name="connsiteX7" fmla="*/ 359834 w 365125"/>
              <a:gd name="connsiteY7" fmla="*/ 804333 h 3757083"/>
              <a:gd name="connsiteX8" fmla="*/ 365125 w 365125"/>
              <a:gd name="connsiteY8" fmla="*/ 3751791 h 3757083"/>
              <a:gd name="connsiteX9" fmla="*/ 5292 w 365125"/>
              <a:gd name="connsiteY9" fmla="*/ 3757083 h 3757083"/>
              <a:gd name="connsiteX10" fmla="*/ 0 w 365125"/>
              <a:gd name="connsiteY10" fmla="*/ 0 h 3757083"/>
              <a:gd name="connsiteX0" fmla="*/ 0 w 550334"/>
              <a:gd name="connsiteY0" fmla="*/ 0 h 3757083"/>
              <a:gd name="connsiteX1" fmla="*/ 84667 w 550334"/>
              <a:gd name="connsiteY1" fmla="*/ 42333 h 3757083"/>
              <a:gd name="connsiteX2" fmla="*/ 164042 w 550334"/>
              <a:gd name="connsiteY2" fmla="*/ 132291 h 3757083"/>
              <a:gd name="connsiteX3" fmla="*/ 206375 w 550334"/>
              <a:gd name="connsiteY3" fmla="*/ 238125 h 3757083"/>
              <a:gd name="connsiteX4" fmla="*/ 275167 w 550334"/>
              <a:gd name="connsiteY4" fmla="*/ 386291 h 3757083"/>
              <a:gd name="connsiteX5" fmla="*/ 317500 w 550334"/>
              <a:gd name="connsiteY5" fmla="*/ 560916 h 3757083"/>
              <a:gd name="connsiteX6" fmla="*/ 338667 w 550334"/>
              <a:gd name="connsiteY6" fmla="*/ 672041 h 3757083"/>
              <a:gd name="connsiteX7" fmla="*/ 359834 w 550334"/>
              <a:gd name="connsiteY7" fmla="*/ 804333 h 3757083"/>
              <a:gd name="connsiteX8" fmla="*/ 550334 w 550334"/>
              <a:gd name="connsiteY8" fmla="*/ 3333749 h 3757083"/>
              <a:gd name="connsiteX9" fmla="*/ 5292 w 550334"/>
              <a:gd name="connsiteY9" fmla="*/ 3757083 h 3757083"/>
              <a:gd name="connsiteX10" fmla="*/ 0 w 550334"/>
              <a:gd name="connsiteY10" fmla="*/ 0 h 3757083"/>
              <a:gd name="connsiteX0" fmla="*/ 0 w 550334"/>
              <a:gd name="connsiteY0" fmla="*/ 0 h 3333750"/>
              <a:gd name="connsiteX1" fmla="*/ 84667 w 550334"/>
              <a:gd name="connsiteY1" fmla="*/ 42333 h 3333750"/>
              <a:gd name="connsiteX2" fmla="*/ 164042 w 550334"/>
              <a:gd name="connsiteY2" fmla="*/ 132291 h 3333750"/>
              <a:gd name="connsiteX3" fmla="*/ 206375 w 550334"/>
              <a:gd name="connsiteY3" fmla="*/ 238125 h 3333750"/>
              <a:gd name="connsiteX4" fmla="*/ 275167 w 550334"/>
              <a:gd name="connsiteY4" fmla="*/ 386291 h 3333750"/>
              <a:gd name="connsiteX5" fmla="*/ 317500 w 550334"/>
              <a:gd name="connsiteY5" fmla="*/ 560916 h 3333750"/>
              <a:gd name="connsiteX6" fmla="*/ 338667 w 550334"/>
              <a:gd name="connsiteY6" fmla="*/ 672041 h 3333750"/>
              <a:gd name="connsiteX7" fmla="*/ 359834 w 550334"/>
              <a:gd name="connsiteY7" fmla="*/ 804333 h 3333750"/>
              <a:gd name="connsiteX8" fmla="*/ 550334 w 550334"/>
              <a:gd name="connsiteY8" fmla="*/ 3333749 h 3333750"/>
              <a:gd name="connsiteX9" fmla="*/ 10584 w 550334"/>
              <a:gd name="connsiteY9" fmla="*/ 3333750 h 3333750"/>
              <a:gd name="connsiteX10" fmla="*/ 0 w 550334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338667 w 550843"/>
              <a:gd name="connsiteY6" fmla="*/ 672041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338667 w 550843"/>
              <a:gd name="connsiteY6" fmla="*/ 672041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17500 w 550843"/>
              <a:gd name="connsiteY5" fmla="*/ 560916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275167 w 550843"/>
              <a:gd name="connsiteY4" fmla="*/ 386291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06375 w 550843"/>
              <a:gd name="connsiteY3" fmla="*/ 238125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64042 w 550843"/>
              <a:gd name="connsiteY2" fmla="*/ 132291 h 3333750"/>
              <a:gd name="connsiteX3" fmla="*/ 254000 w 550843"/>
              <a:gd name="connsiteY3" fmla="*/ 179916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  <a:gd name="connsiteX0" fmla="*/ 0 w 550843"/>
              <a:gd name="connsiteY0" fmla="*/ 0 h 3333750"/>
              <a:gd name="connsiteX1" fmla="*/ 84667 w 550843"/>
              <a:gd name="connsiteY1" fmla="*/ 42333 h 3333750"/>
              <a:gd name="connsiteX2" fmla="*/ 185209 w 550843"/>
              <a:gd name="connsiteY2" fmla="*/ 105833 h 3333750"/>
              <a:gd name="connsiteX3" fmla="*/ 254000 w 550843"/>
              <a:gd name="connsiteY3" fmla="*/ 179916 h 3333750"/>
              <a:gd name="connsiteX4" fmla="*/ 312208 w 550843"/>
              <a:gd name="connsiteY4" fmla="*/ 280457 h 3333750"/>
              <a:gd name="connsiteX5" fmla="*/ 365125 w 550843"/>
              <a:gd name="connsiteY5" fmla="*/ 386291 h 3333750"/>
              <a:gd name="connsiteX6" fmla="*/ 449792 w 550843"/>
              <a:gd name="connsiteY6" fmla="*/ 582083 h 3333750"/>
              <a:gd name="connsiteX7" fmla="*/ 550334 w 550843"/>
              <a:gd name="connsiteY7" fmla="*/ 1100666 h 3333750"/>
              <a:gd name="connsiteX8" fmla="*/ 550334 w 550843"/>
              <a:gd name="connsiteY8" fmla="*/ 3333749 h 3333750"/>
              <a:gd name="connsiteX9" fmla="*/ 10584 w 550843"/>
              <a:gd name="connsiteY9" fmla="*/ 3333750 h 3333750"/>
              <a:gd name="connsiteX10" fmla="*/ 0 w 550843"/>
              <a:gd name="connsiteY10" fmla="*/ 0 h 333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0843" h="3333750">
                <a:moveTo>
                  <a:pt x="0" y="0"/>
                </a:moveTo>
                <a:lnTo>
                  <a:pt x="84667" y="42333"/>
                </a:lnTo>
                <a:lnTo>
                  <a:pt x="185209" y="105833"/>
                </a:lnTo>
                <a:lnTo>
                  <a:pt x="254000" y="179916"/>
                </a:lnTo>
                <a:lnTo>
                  <a:pt x="312208" y="280457"/>
                </a:lnTo>
                <a:lnTo>
                  <a:pt x="365125" y="386291"/>
                </a:lnTo>
                <a:lnTo>
                  <a:pt x="449792" y="582083"/>
                </a:lnTo>
                <a:cubicBezTo>
                  <a:pt x="520348" y="724958"/>
                  <a:pt x="490361" y="804332"/>
                  <a:pt x="550334" y="1100666"/>
                </a:cubicBezTo>
                <a:cubicBezTo>
                  <a:pt x="552098" y="2083152"/>
                  <a:pt x="548570" y="2351263"/>
                  <a:pt x="550334" y="3333749"/>
                </a:cubicBezTo>
                <a:lnTo>
                  <a:pt x="10584" y="333375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101677" y="5418280"/>
            <a:ext cx="0" cy="1086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Freeform 167"/>
          <p:cNvSpPr/>
          <p:nvPr/>
        </p:nvSpPr>
        <p:spPr>
          <a:xfrm>
            <a:off x="1970239" y="2105025"/>
            <a:ext cx="5191621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311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1363137" y="2578533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1970239" y="2105025"/>
            <a:ext cx="5191621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4167" y="1128060"/>
            <a:ext cx="2663764" cy="4225358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Population Distribution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10748" y="3733800"/>
            <a:ext cx="609600" cy="22860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98045" y="2474794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n=30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856011" y="1911984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n=100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53362" y="1134304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n=1000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5074590" y="2778104"/>
            <a:ext cx="935038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4926298" y="2215294"/>
            <a:ext cx="90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H="1">
            <a:off x="4763064" y="1435455"/>
            <a:ext cx="868363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381000" y="233070"/>
            <a:ext cx="8458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Standard Error of the Mean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1" name="Group 33"/>
          <p:cNvGrpSpPr>
            <a:grpSpLocks/>
          </p:cNvGrpSpPr>
          <p:nvPr/>
        </p:nvGrpSpPr>
        <p:grpSpPr bwMode="auto">
          <a:xfrm>
            <a:off x="1092870" y="5503500"/>
            <a:ext cx="6781800" cy="152400"/>
            <a:chOff x="1143000" y="4876800"/>
            <a:chExt cx="6781800" cy="152400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143000" y="4953000"/>
              <a:ext cx="6781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rgbClr val="FF0080">
                  <a:alpha val="38000"/>
                </a:srgbClr>
              </a:glow>
            </a:effectLst>
          </p:spPr>
        </p:cxnSp>
        <p:cxnSp>
          <p:nvCxnSpPr>
            <p:cNvPr id="31" name="Straight Connector 21"/>
            <p:cNvCxnSpPr>
              <a:cxnSpLocks noChangeShapeType="1"/>
            </p:cNvCxnSpPr>
            <p:nvPr/>
          </p:nvCxnSpPr>
          <p:spPr bwMode="auto">
            <a:xfrm rot="5400000">
              <a:off x="27439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22"/>
            <p:cNvCxnSpPr>
              <a:cxnSpLocks noChangeShapeType="1"/>
            </p:cNvCxnSpPr>
            <p:nvPr/>
          </p:nvCxnSpPr>
          <p:spPr bwMode="auto">
            <a:xfrm rot="5400000">
              <a:off x="31916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25"/>
            <p:cNvCxnSpPr>
              <a:cxnSpLocks noChangeShapeType="1"/>
            </p:cNvCxnSpPr>
            <p:nvPr/>
          </p:nvCxnSpPr>
          <p:spPr bwMode="auto">
            <a:xfrm rot="5400000">
              <a:off x="36393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26"/>
            <p:cNvCxnSpPr>
              <a:cxnSpLocks noChangeShapeType="1"/>
            </p:cNvCxnSpPr>
            <p:nvPr/>
          </p:nvCxnSpPr>
          <p:spPr bwMode="auto">
            <a:xfrm rot="5400000">
              <a:off x="40870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5346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28"/>
            <p:cNvCxnSpPr>
              <a:cxnSpLocks noChangeShapeType="1"/>
            </p:cNvCxnSpPr>
            <p:nvPr/>
          </p:nvCxnSpPr>
          <p:spPr bwMode="auto">
            <a:xfrm rot="5400000">
              <a:off x="54300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29"/>
            <p:cNvCxnSpPr>
              <a:cxnSpLocks noChangeShapeType="1"/>
            </p:cNvCxnSpPr>
            <p:nvPr/>
          </p:nvCxnSpPr>
          <p:spPr bwMode="auto">
            <a:xfrm rot="5400000">
              <a:off x="63253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58777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49823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17663" y="6065244"/>
            <a:ext cx="276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standard deviation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915958" y="5418280"/>
            <a:ext cx="0" cy="1086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4550833" y="1656292"/>
            <a:ext cx="365125" cy="3757083"/>
          </a:xfrm>
          <a:custGeom>
            <a:avLst/>
            <a:gdLst>
              <a:gd name="connsiteX0" fmla="*/ 0 w 365125"/>
              <a:gd name="connsiteY0" fmla="*/ 0 h 3757083"/>
              <a:gd name="connsiteX1" fmla="*/ 84667 w 365125"/>
              <a:gd name="connsiteY1" fmla="*/ 42333 h 3757083"/>
              <a:gd name="connsiteX2" fmla="*/ 164042 w 365125"/>
              <a:gd name="connsiteY2" fmla="*/ 132291 h 3757083"/>
              <a:gd name="connsiteX3" fmla="*/ 206375 w 365125"/>
              <a:gd name="connsiteY3" fmla="*/ 238125 h 3757083"/>
              <a:gd name="connsiteX4" fmla="*/ 275167 w 365125"/>
              <a:gd name="connsiteY4" fmla="*/ 386291 h 3757083"/>
              <a:gd name="connsiteX5" fmla="*/ 317500 w 365125"/>
              <a:gd name="connsiteY5" fmla="*/ 560916 h 3757083"/>
              <a:gd name="connsiteX6" fmla="*/ 338667 w 365125"/>
              <a:gd name="connsiteY6" fmla="*/ 672041 h 3757083"/>
              <a:gd name="connsiteX7" fmla="*/ 359834 w 365125"/>
              <a:gd name="connsiteY7" fmla="*/ 804333 h 3757083"/>
              <a:gd name="connsiteX8" fmla="*/ 365125 w 365125"/>
              <a:gd name="connsiteY8" fmla="*/ 3751791 h 3757083"/>
              <a:gd name="connsiteX9" fmla="*/ 5292 w 365125"/>
              <a:gd name="connsiteY9" fmla="*/ 3757083 h 3757083"/>
              <a:gd name="connsiteX10" fmla="*/ 0 w 365125"/>
              <a:gd name="connsiteY10" fmla="*/ 0 h 3757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5125" h="3757083">
                <a:moveTo>
                  <a:pt x="0" y="0"/>
                </a:moveTo>
                <a:lnTo>
                  <a:pt x="84667" y="42333"/>
                </a:lnTo>
                <a:lnTo>
                  <a:pt x="164042" y="132291"/>
                </a:lnTo>
                <a:lnTo>
                  <a:pt x="206375" y="238125"/>
                </a:lnTo>
                <a:lnTo>
                  <a:pt x="275167" y="386291"/>
                </a:lnTo>
                <a:lnTo>
                  <a:pt x="317500" y="560916"/>
                </a:lnTo>
                <a:lnTo>
                  <a:pt x="338667" y="672041"/>
                </a:lnTo>
                <a:lnTo>
                  <a:pt x="359834" y="804333"/>
                </a:lnTo>
                <a:cubicBezTo>
                  <a:pt x="361598" y="1786819"/>
                  <a:pt x="363361" y="2769305"/>
                  <a:pt x="365125" y="3751791"/>
                </a:cubicBezTo>
                <a:lnTo>
                  <a:pt x="5292" y="3757083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573393" y="1661451"/>
            <a:ext cx="3985312" cy="3696457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110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183757" y="5418280"/>
            <a:ext cx="6764584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1363137" y="2578533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1970239" y="2105025"/>
            <a:ext cx="5191621" cy="3249903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573393" y="1661451"/>
            <a:ext cx="3985312" cy="3696457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34167" y="1128060"/>
            <a:ext cx="2663764" cy="4225358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33400" y="31242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Population Distribution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10748" y="3733800"/>
            <a:ext cx="609600" cy="22860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098045" y="2474794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n=30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856011" y="1911984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n=100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653362" y="1134304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n=1000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5074590" y="2778104"/>
            <a:ext cx="935038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4926298" y="2215294"/>
            <a:ext cx="901700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 flipH="1">
            <a:off x="4763064" y="1435455"/>
            <a:ext cx="868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381000" y="233070"/>
            <a:ext cx="84582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Standard Error of the Mean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1" name="Group 33"/>
          <p:cNvGrpSpPr>
            <a:grpSpLocks/>
          </p:cNvGrpSpPr>
          <p:nvPr/>
        </p:nvGrpSpPr>
        <p:grpSpPr bwMode="auto">
          <a:xfrm>
            <a:off x="1092870" y="5503500"/>
            <a:ext cx="6781800" cy="152400"/>
            <a:chOff x="1143000" y="4876800"/>
            <a:chExt cx="6781800" cy="152400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1143000" y="4953000"/>
              <a:ext cx="6781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rgbClr val="FF0080">
                  <a:alpha val="38000"/>
                </a:srgbClr>
              </a:glow>
            </a:effectLst>
          </p:spPr>
        </p:cxnSp>
        <p:cxnSp>
          <p:nvCxnSpPr>
            <p:cNvPr id="31" name="Straight Connector 21"/>
            <p:cNvCxnSpPr>
              <a:cxnSpLocks noChangeShapeType="1"/>
            </p:cNvCxnSpPr>
            <p:nvPr/>
          </p:nvCxnSpPr>
          <p:spPr bwMode="auto">
            <a:xfrm rot="5400000">
              <a:off x="27439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22"/>
            <p:cNvCxnSpPr>
              <a:cxnSpLocks noChangeShapeType="1"/>
            </p:cNvCxnSpPr>
            <p:nvPr/>
          </p:nvCxnSpPr>
          <p:spPr bwMode="auto">
            <a:xfrm rot="5400000">
              <a:off x="31916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25"/>
            <p:cNvCxnSpPr>
              <a:cxnSpLocks noChangeShapeType="1"/>
            </p:cNvCxnSpPr>
            <p:nvPr/>
          </p:nvCxnSpPr>
          <p:spPr bwMode="auto">
            <a:xfrm rot="5400000">
              <a:off x="36393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26"/>
            <p:cNvCxnSpPr>
              <a:cxnSpLocks noChangeShapeType="1"/>
            </p:cNvCxnSpPr>
            <p:nvPr/>
          </p:nvCxnSpPr>
          <p:spPr bwMode="auto">
            <a:xfrm rot="5400000">
              <a:off x="40870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27"/>
            <p:cNvCxnSpPr>
              <a:cxnSpLocks noChangeShapeType="1"/>
            </p:cNvCxnSpPr>
            <p:nvPr/>
          </p:nvCxnSpPr>
          <p:spPr bwMode="auto">
            <a:xfrm rot="5400000">
              <a:off x="45346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28"/>
            <p:cNvCxnSpPr>
              <a:cxnSpLocks noChangeShapeType="1"/>
            </p:cNvCxnSpPr>
            <p:nvPr/>
          </p:nvCxnSpPr>
          <p:spPr bwMode="auto">
            <a:xfrm rot="5400000">
              <a:off x="543004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29"/>
            <p:cNvCxnSpPr>
              <a:cxnSpLocks noChangeShapeType="1"/>
            </p:cNvCxnSpPr>
            <p:nvPr/>
          </p:nvCxnSpPr>
          <p:spPr bwMode="auto">
            <a:xfrm rot="5400000">
              <a:off x="6325394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31"/>
            <p:cNvCxnSpPr>
              <a:cxnSpLocks noChangeShapeType="1"/>
            </p:cNvCxnSpPr>
            <p:nvPr/>
          </p:nvCxnSpPr>
          <p:spPr bwMode="auto">
            <a:xfrm rot="5400000">
              <a:off x="587771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4982369" y="4952206"/>
              <a:ext cx="152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54144" y="5418280"/>
            <a:ext cx="0" cy="10865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7663" y="6065244"/>
            <a:ext cx="276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standard deviation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558418" y="1121918"/>
            <a:ext cx="193153" cy="4283082"/>
          </a:xfrm>
          <a:custGeom>
            <a:avLst/>
            <a:gdLst>
              <a:gd name="connsiteX0" fmla="*/ 0 w 207640"/>
              <a:gd name="connsiteY0" fmla="*/ 0 h 4302397"/>
              <a:gd name="connsiteX1" fmla="*/ 77261 w 207640"/>
              <a:gd name="connsiteY1" fmla="*/ 72431 h 4302397"/>
              <a:gd name="connsiteX2" fmla="*/ 115892 w 207640"/>
              <a:gd name="connsiteY2" fmla="*/ 178663 h 4302397"/>
              <a:gd name="connsiteX3" fmla="*/ 154523 w 207640"/>
              <a:gd name="connsiteY3" fmla="*/ 304210 h 4302397"/>
              <a:gd name="connsiteX4" fmla="*/ 178667 w 207640"/>
              <a:gd name="connsiteY4" fmla="*/ 434586 h 4302397"/>
              <a:gd name="connsiteX5" fmla="*/ 193153 w 207640"/>
              <a:gd name="connsiteY5" fmla="*/ 531160 h 4302397"/>
              <a:gd name="connsiteX6" fmla="*/ 207640 w 207640"/>
              <a:gd name="connsiteY6" fmla="*/ 4302397 h 4302397"/>
              <a:gd name="connsiteX7" fmla="*/ 0 w 207640"/>
              <a:gd name="connsiteY7" fmla="*/ 4283082 h 4302397"/>
              <a:gd name="connsiteX8" fmla="*/ 0 w 207640"/>
              <a:gd name="connsiteY8" fmla="*/ 0 h 4302397"/>
              <a:gd name="connsiteX0" fmla="*/ 0 w 207640"/>
              <a:gd name="connsiteY0" fmla="*/ 0 h 4283082"/>
              <a:gd name="connsiteX1" fmla="*/ 77261 w 207640"/>
              <a:gd name="connsiteY1" fmla="*/ 72431 h 4283082"/>
              <a:gd name="connsiteX2" fmla="*/ 115892 w 207640"/>
              <a:gd name="connsiteY2" fmla="*/ 178663 h 4283082"/>
              <a:gd name="connsiteX3" fmla="*/ 154523 w 207640"/>
              <a:gd name="connsiteY3" fmla="*/ 304210 h 4283082"/>
              <a:gd name="connsiteX4" fmla="*/ 178667 w 207640"/>
              <a:gd name="connsiteY4" fmla="*/ 434586 h 4283082"/>
              <a:gd name="connsiteX5" fmla="*/ 193153 w 207640"/>
              <a:gd name="connsiteY5" fmla="*/ 531160 h 4283082"/>
              <a:gd name="connsiteX6" fmla="*/ 207640 w 207640"/>
              <a:gd name="connsiteY6" fmla="*/ 4278253 h 4283082"/>
              <a:gd name="connsiteX7" fmla="*/ 0 w 207640"/>
              <a:gd name="connsiteY7" fmla="*/ 4283082 h 4283082"/>
              <a:gd name="connsiteX8" fmla="*/ 0 w 207640"/>
              <a:gd name="connsiteY8" fmla="*/ 0 h 4283082"/>
              <a:gd name="connsiteX0" fmla="*/ 0 w 193154"/>
              <a:gd name="connsiteY0" fmla="*/ 0 h 4292740"/>
              <a:gd name="connsiteX1" fmla="*/ 77261 w 193154"/>
              <a:gd name="connsiteY1" fmla="*/ 72431 h 4292740"/>
              <a:gd name="connsiteX2" fmla="*/ 115892 w 193154"/>
              <a:gd name="connsiteY2" fmla="*/ 178663 h 4292740"/>
              <a:gd name="connsiteX3" fmla="*/ 154523 w 193154"/>
              <a:gd name="connsiteY3" fmla="*/ 304210 h 4292740"/>
              <a:gd name="connsiteX4" fmla="*/ 178667 w 193154"/>
              <a:gd name="connsiteY4" fmla="*/ 434586 h 4292740"/>
              <a:gd name="connsiteX5" fmla="*/ 193153 w 193154"/>
              <a:gd name="connsiteY5" fmla="*/ 531160 h 4292740"/>
              <a:gd name="connsiteX6" fmla="*/ 193154 w 193154"/>
              <a:gd name="connsiteY6" fmla="*/ 4292740 h 4292740"/>
              <a:gd name="connsiteX7" fmla="*/ 0 w 193154"/>
              <a:gd name="connsiteY7" fmla="*/ 4283082 h 4292740"/>
              <a:gd name="connsiteX8" fmla="*/ 0 w 193154"/>
              <a:gd name="connsiteY8" fmla="*/ 0 h 4292740"/>
              <a:gd name="connsiteX0" fmla="*/ 0 w 193154"/>
              <a:gd name="connsiteY0" fmla="*/ 0 h 4283082"/>
              <a:gd name="connsiteX1" fmla="*/ 77261 w 193154"/>
              <a:gd name="connsiteY1" fmla="*/ 72431 h 4283082"/>
              <a:gd name="connsiteX2" fmla="*/ 115892 w 193154"/>
              <a:gd name="connsiteY2" fmla="*/ 178663 h 4283082"/>
              <a:gd name="connsiteX3" fmla="*/ 154523 w 193154"/>
              <a:gd name="connsiteY3" fmla="*/ 304210 h 4283082"/>
              <a:gd name="connsiteX4" fmla="*/ 178667 w 193154"/>
              <a:gd name="connsiteY4" fmla="*/ 434586 h 4283082"/>
              <a:gd name="connsiteX5" fmla="*/ 193153 w 193154"/>
              <a:gd name="connsiteY5" fmla="*/ 531160 h 4283082"/>
              <a:gd name="connsiteX6" fmla="*/ 193154 w 193154"/>
              <a:gd name="connsiteY6" fmla="*/ 4278254 h 4283082"/>
              <a:gd name="connsiteX7" fmla="*/ 0 w 193154"/>
              <a:gd name="connsiteY7" fmla="*/ 4283082 h 4283082"/>
              <a:gd name="connsiteX8" fmla="*/ 0 w 193154"/>
              <a:gd name="connsiteY8" fmla="*/ 0 h 4283082"/>
              <a:gd name="connsiteX0" fmla="*/ 0 w 193153"/>
              <a:gd name="connsiteY0" fmla="*/ 0 h 4297569"/>
              <a:gd name="connsiteX1" fmla="*/ 77261 w 193153"/>
              <a:gd name="connsiteY1" fmla="*/ 72431 h 4297569"/>
              <a:gd name="connsiteX2" fmla="*/ 115892 w 193153"/>
              <a:gd name="connsiteY2" fmla="*/ 178663 h 4297569"/>
              <a:gd name="connsiteX3" fmla="*/ 154523 w 193153"/>
              <a:gd name="connsiteY3" fmla="*/ 304210 h 4297569"/>
              <a:gd name="connsiteX4" fmla="*/ 178667 w 193153"/>
              <a:gd name="connsiteY4" fmla="*/ 434586 h 4297569"/>
              <a:gd name="connsiteX5" fmla="*/ 193153 w 193153"/>
              <a:gd name="connsiteY5" fmla="*/ 531160 h 4297569"/>
              <a:gd name="connsiteX6" fmla="*/ 188325 w 193153"/>
              <a:gd name="connsiteY6" fmla="*/ 4297569 h 4297569"/>
              <a:gd name="connsiteX7" fmla="*/ 0 w 193153"/>
              <a:gd name="connsiteY7" fmla="*/ 4283082 h 4297569"/>
              <a:gd name="connsiteX8" fmla="*/ 0 w 193153"/>
              <a:gd name="connsiteY8" fmla="*/ 0 h 4297569"/>
              <a:gd name="connsiteX0" fmla="*/ 0 w 193153"/>
              <a:gd name="connsiteY0" fmla="*/ 0 h 4283082"/>
              <a:gd name="connsiteX1" fmla="*/ 77261 w 193153"/>
              <a:gd name="connsiteY1" fmla="*/ 72431 h 4283082"/>
              <a:gd name="connsiteX2" fmla="*/ 115892 w 193153"/>
              <a:gd name="connsiteY2" fmla="*/ 178663 h 4283082"/>
              <a:gd name="connsiteX3" fmla="*/ 154523 w 193153"/>
              <a:gd name="connsiteY3" fmla="*/ 304210 h 4283082"/>
              <a:gd name="connsiteX4" fmla="*/ 178667 w 193153"/>
              <a:gd name="connsiteY4" fmla="*/ 434586 h 4283082"/>
              <a:gd name="connsiteX5" fmla="*/ 193153 w 193153"/>
              <a:gd name="connsiteY5" fmla="*/ 531160 h 4283082"/>
              <a:gd name="connsiteX6" fmla="*/ 185150 w 193153"/>
              <a:gd name="connsiteY6" fmla="*/ 4281694 h 4283082"/>
              <a:gd name="connsiteX7" fmla="*/ 0 w 193153"/>
              <a:gd name="connsiteY7" fmla="*/ 4283082 h 4283082"/>
              <a:gd name="connsiteX8" fmla="*/ 0 w 193153"/>
              <a:gd name="connsiteY8" fmla="*/ 0 h 428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153" h="4283082">
                <a:moveTo>
                  <a:pt x="0" y="0"/>
                </a:moveTo>
                <a:lnTo>
                  <a:pt x="77261" y="72431"/>
                </a:lnTo>
                <a:lnTo>
                  <a:pt x="115892" y="178663"/>
                </a:lnTo>
                <a:lnTo>
                  <a:pt x="154523" y="304210"/>
                </a:lnTo>
                <a:lnTo>
                  <a:pt x="178667" y="434586"/>
                </a:lnTo>
                <a:lnTo>
                  <a:pt x="193153" y="531160"/>
                </a:lnTo>
                <a:cubicBezTo>
                  <a:pt x="193153" y="1785020"/>
                  <a:pt x="185150" y="3027834"/>
                  <a:pt x="185150" y="4281694"/>
                </a:cubicBezTo>
                <a:lnTo>
                  <a:pt x="0" y="4283082"/>
                </a:lnTo>
                <a:cubicBezTo>
                  <a:pt x="1610" y="2861826"/>
                  <a:pt x="3219" y="1440571"/>
                  <a:pt x="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3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Effect Size</a:t>
            </a:r>
            <a:br>
              <a:rPr lang="en-US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Times" charset="0"/>
                <a:ea typeface="ＭＳ Ｐゴシック" charset="0"/>
                <a:cs typeface="ＭＳ Ｐゴシック" charset="0"/>
              </a:rPr>
              <a:t>(Practical Significance)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38338"/>
            <a:ext cx="7707313" cy="4919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With large samples it is possible that significant differences will appear from very small mean differences.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When statistical significance appears, practical significance can be reported by showing the mean differences in units of standard deviation—not standard error (remember z scores).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The simplest </a:t>
            </a:r>
            <a:r>
              <a:rPr lang="en-US" sz="2400" dirty="0" smtClean="0">
                <a:latin typeface="Times" charset="0"/>
                <a:ea typeface="ＭＳ Ｐゴシック" charset="0"/>
                <a:cs typeface="ＭＳ Ｐゴシック" charset="0"/>
              </a:rPr>
              <a:t>calculation of effect size 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is to determine the distance between the two mean scores and divide by the average standard deviation. (</a:t>
            </a:r>
            <a:r>
              <a:rPr lang="en-US" sz="2400" dirty="0" smtClean="0">
                <a:latin typeface="Times" charset="0"/>
                <a:ea typeface="ＭＳ Ｐゴシック" charset="0"/>
                <a:cs typeface="ＭＳ Ｐゴシック" charset="0"/>
              </a:rPr>
              <a:t>Cohen’s </a:t>
            </a:r>
            <a:r>
              <a:rPr lang="en-US" sz="2400" i="1" dirty="0">
                <a:latin typeface="Times" charset="0"/>
                <a:ea typeface="ＭＳ Ｐゴシック" charset="0"/>
                <a:cs typeface="ＭＳ Ｐゴシック" charset="0"/>
              </a:rPr>
              <a:t>d)</a:t>
            </a:r>
            <a:r>
              <a:rPr lang="en-US" sz="2400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62150"/>
          </a:xfrm>
        </p:spPr>
        <p:txBody>
          <a:bodyPr rIns="132080"/>
          <a:lstStyle/>
          <a:p>
            <a:r>
              <a:rPr lang="en-US" sz="3200">
                <a:latin typeface="Times" charset="0"/>
                <a:ea typeface="ＭＳ Ｐゴシック" charset="0"/>
                <a:cs typeface="ＭＳ Ｐゴシック" charset="0"/>
              </a:rPr>
              <a:t>Effect Size—Practical Significance</a:t>
            </a:r>
          </a:p>
        </p:txBody>
      </p:sp>
      <p:sp>
        <p:nvSpPr>
          <p:cNvPr id="83972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3973" name="Line 4"/>
          <p:cNvSpPr>
            <a:spLocks noChangeShapeType="1"/>
          </p:cNvSpPr>
          <p:nvPr/>
        </p:nvSpPr>
        <p:spPr bwMode="auto">
          <a:xfrm>
            <a:off x="4572000" y="1905000"/>
            <a:ext cx="1588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3974" name="Rectangle 5"/>
          <p:cNvSpPr>
            <a:spLocks/>
          </p:cNvSpPr>
          <p:nvPr/>
        </p:nvSpPr>
        <p:spPr bwMode="auto">
          <a:xfrm>
            <a:off x="1451388" y="5010150"/>
            <a:ext cx="63809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dirty="0">
                <a:latin typeface="Times"/>
                <a:cs typeface="Times" charset="0"/>
                <a:sym typeface="Times" charset="0"/>
              </a:rPr>
              <a:t>How many standard deviations is the new mean from the first mean?</a:t>
            </a:r>
            <a:br>
              <a:rPr lang="en-US" dirty="0">
                <a:latin typeface="Times"/>
                <a:cs typeface="Times" charset="0"/>
                <a:sym typeface="Times" charset="0"/>
              </a:rPr>
            </a:br>
            <a:r>
              <a:rPr lang="en-US" dirty="0">
                <a:latin typeface="Times"/>
                <a:cs typeface="Times" charset="0"/>
                <a:sym typeface="Times" charset="0"/>
              </a:rPr>
              <a:t> </a:t>
            </a:r>
            <a:r>
              <a:rPr lang="en-US" sz="2000" dirty="0">
                <a:latin typeface="Times"/>
                <a:cs typeface="Arial" charset="0"/>
              </a:rPr>
              <a:t>Effect size of .2 is weak; .5 is moderate; .8 is strong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5630174" y="2162176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363137" y="1960189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95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52400"/>
            <a:ext cx="8839200" cy="1905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Practical Significance</a:t>
            </a:r>
            <a:br>
              <a:rPr lang="en-US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The difference of the means in units of standard deviation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712788" y="1706563"/>
            <a:ext cx="1331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846138" y="1706563"/>
            <a:ext cx="2057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 err="1">
                <a:solidFill>
                  <a:srgbClr val="000000"/>
                </a:solidFill>
                <a:latin typeface="Times"/>
              </a:rPr>
              <a:t>ab</a:t>
            </a:r>
            <a:endParaRPr lang="en-US" dirty="0">
              <a:latin typeface="Times"/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1047750" y="1706563"/>
            <a:ext cx="605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1108075" y="1706563"/>
            <a:ext cx="2602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e 1</a:t>
            </a:r>
            <a:endParaRPr lang="en-US" dirty="0">
              <a:latin typeface="Times"/>
            </a:endParaRP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712788" y="1955800"/>
            <a:ext cx="2061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M</a:t>
            </a:r>
            <a:endParaRPr lang="en-US" dirty="0">
              <a:latin typeface="Times"/>
            </a:endParaRP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893763" y="1955800"/>
            <a:ext cx="5010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ean</a:t>
            </a:r>
            <a:r>
              <a:rPr lang="en-US" sz="1700" i="1" dirty="0">
                <a:solidFill>
                  <a:srgbClr val="000000"/>
                </a:solidFill>
                <a:latin typeface="Times"/>
              </a:rPr>
              <a:t> S</a:t>
            </a:r>
            <a:endParaRPr lang="en-US" dirty="0">
              <a:latin typeface="Times"/>
            </a:endParaRPr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1360488" y="1955800"/>
            <a:ext cx="1105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</a:t>
            </a:r>
            <a:endParaRPr lang="en-US" dirty="0">
              <a:latin typeface="Times"/>
            </a:endParaRPr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1458913" y="1955800"/>
            <a:ext cx="2963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ore</a:t>
            </a:r>
            <a:endParaRPr lang="en-US" dirty="0">
              <a:latin typeface="Times"/>
            </a:endParaRP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1743075" y="1955800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1828800" y="1955800"/>
            <a:ext cx="125505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on Johnson P</a:t>
            </a:r>
            <a:endParaRPr lang="en-US" dirty="0">
              <a:latin typeface="Times"/>
            </a:endParaRP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3048000" y="1955800"/>
            <a:ext cx="1035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r</a:t>
            </a:r>
            <a:endParaRPr lang="en-US" dirty="0">
              <a:latin typeface="Times"/>
            </a:endParaRP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3133725" y="1955800"/>
            <a:ext cx="231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ob</a:t>
            </a:r>
            <a:endParaRPr lang="en-US" dirty="0">
              <a:latin typeface="Times"/>
            </a:endParaRPr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334803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3408363" y="1955800"/>
            <a:ext cx="5404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em</a:t>
            </a:r>
            <a:r>
              <a:rPr lang="en-US" sz="1700" i="1" dirty="0">
                <a:solidFill>
                  <a:srgbClr val="000000"/>
                </a:solidFill>
                <a:latin typeface="Times"/>
              </a:rPr>
              <a:t> So</a:t>
            </a:r>
            <a:endParaRPr lang="en-US" dirty="0">
              <a:latin typeface="Times"/>
            </a:endParaRPr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922713" y="1955800"/>
            <a:ext cx="1804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lv</a:t>
            </a:r>
            <a:endParaRPr lang="en-US" dirty="0">
              <a:latin typeface="Times"/>
            </a:endParaRPr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4081463" y="1955800"/>
            <a:ext cx="2958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ing</a:t>
            </a:r>
            <a:endParaRPr lang="en-US" dirty="0">
              <a:latin typeface="Times"/>
            </a:endParaRPr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4352925" y="1955800"/>
            <a:ext cx="1548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I</a:t>
            </a:r>
            <a:endParaRPr lang="en-US" dirty="0">
              <a:latin typeface="Times"/>
            </a:endParaRPr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4481513" y="1955800"/>
            <a:ext cx="4369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nven</a:t>
            </a:r>
            <a:endParaRPr lang="en-US" dirty="0">
              <a:latin typeface="Times"/>
            </a:endParaRPr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488473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4945063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</a:t>
            </a:r>
            <a:endParaRPr lang="en-US" dirty="0">
              <a:latin typeface="Times"/>
            </a:endParaRPr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5133975" y="1955800"/>
            <a:ext cx="116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y</a:t>
            </a:r>
            <a:endParaRPr lang="en-US" dirty="0">
              <a:latin typeface="Times"/>
            </a:endParaRPr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232400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5283200" y="1955800"/>
            <a:ext cx="11541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f</a:t>
            </a:r>
            <a:endParaRPr lang="en-US" dirty="0">
              <a:latin typeface="Times"/>
            </a:endParaRPr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5343525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</a:t>
            </a:r>
            <a:endParaRPr lang="en-US" dirty="0">
              <a:latin typeface="Times"/>
            </a:endParaRPr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5532438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5588000" y="1955800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5695950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5756275" y="1955800"/>
            <a:ext cx="4497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uden</a:t>
            </a:r>
            <a:endParaRPr lang="en-US" dirty="0">
              <a:latin typeface="Times"/>
            </a:endParaRPr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6172200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6232525" y="1955800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6313488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6369050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W</a:t>
            </a:r>
            <a:endParaRPr lang="en-US" dirty="0">
              <a:latin typeface="Times"/>
            </a:endParaRPr>
          </a:p>
        </p:txBody>
      </p: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6545263" y="1955800"/>
            <a:ext cx="1419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it</a:t>
            </a:r>
            <a:endParaRPr lang="en-US" dirty="0">
              <a:latin typeface="Times"/>
            </a:endParaRPr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6665913" y="1955800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h</a:t>
            </a:r>
            <a:endParaRPr lang="en-US" dirty="0">
              <a:latin typeface="Times"/>
            </a:endParaRPr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6772275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6829425" y="1955800"/>
            <a:ext cx="3854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and </a:t>
            </a:r>
            <a:endParaRPr lang="en-US" dirty="0">
              <a:latin typeface="Times"/>
            </a:endParaRPr>
          </a:p>
        </p:txBody>
      </p:sp>
      <p:sp>
        <p:nvSpPr>
          <p:cNvPr id="85031" name="Rectangle 39"/>
          <p:cNvSpPr>
            <a:spLocks noChangeArrowheads="1"/>
          </p:cNvSpPr>
          <p:nvPr/>
        </p:nvSpPr>
        <p:spPr bwMode="auto">
          <a:xfrm>
            <a:off x="7202488" y="1955800"/>
            <a:ext cx="3087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Wit</a:t>
            </a:r>
            <a:endParaRPr lang="en-US" dirty="0">
              <a:latin typeface="Times"/>
            </a:endParaRPr>
          </a:p>
        </p:txBody>
      </p:sp>
      <p:sp>
        <p:nvSpPr>
          <p:cNvPr id="85032" name="Rectangle 40"/>
          <p:cNvSpPr>
            <a:spLocks noChangeArrowheads="1"/>
          </p:cNvSpPr>
          <p:nvPr/>
        </p:nvSpPr>
        <p:spPr bwMode="auto">
          <a:xfrm>
            <a:off x="7502525" y="1955800"/>
            <a:ext cx="3471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hou</a:t>
            </a:r>
            <a:endParaRPr lang="en-US" dirty="0">
              <a:latin typeface="Times"/>
            </a:endParaRPr>
          </a:p>
        </p:txBody>
      </p:sp>
      <p:sp>
        <p:nvSpPr>
          <p:cNvPr id="85033" name="Rectangle 41"/>
          <p:cNvSpPr>
            <a:spLocks noChangeArrowheads="1"/>
          </p:cNvSpPr>
          <p:nvPr/>
        </p:nvSpPr>
        <p:spPr bwMode="auto">
          <a:xfrm>
            <a:off x="782478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5034" name="Rectangle 42"/>
          <p:cNvSpPr>
            <a:spLocks noChangeArrowheads="1"/>
          </p:cNvSpPr>
          <p:nvPr/>
        </p:nvSpPr>
        <p:spPr bwMode="auto">
          <a:xfrm>
            <a:off x="712788" y="2200275"/>
            <a:ext cx="3856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Con</a:t>
            </a:r>
            <a:endParaRPr lang="en-US" dirty="0">
              <a:latin typeface="Times"/>
            </a:endParaRPr>
          </a:p>
        </p:txBody>
      </p:sp>
      <p:sp>
        <p:nvSpPr>
          <p:cNvPr id="85035" name="Rectangle 43"/>
          <p:cNvSpPr>
            <a:spLocks noChangeArrowheads="1"/>
          </p:cNvSpPr>
          <p:nvPr/>
        </p:nvSpPr>
        <p:spPr bwMode="auto">
          <a:xfrm>
            <a:off x="1068388" y="2200275"/>
            <a:ext cx="20804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fli</a:t>
            </a:r>
            <a:endParaRPr lang="en-US" dirty="0">
              <a:latin typeface="Times"/>
            </a:endParaRPr>
          </a:p>
        </p:txBody>
      </p: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1249363" y="2200275"/>
            <a:ext cx="1105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</a:t>
            </a:r>
            <a:endParaRPr lang="en-US" dirty="0">
              <a:latin typeface="Times"/>
            </a:endParaRPr>
          </a:p>
        </p:txBody>
      </p:sp>
      <p:sp>
        <p:nvSpPr>
          <p:cNvPr id="85037" name="Rectangle 45"/>
          <p:cNvSpPr>
            <a:spLocks noChangeArrowheads="1"/>
          </p:cNvSpPr>
          <p:nvPr/>
        </p:nvSpPr>
        <p:spPr bwMode="auto">
          <a:xfrm>
            <a:off x="1343025" y="2200275"/>
            <a:ext cx="1190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 </a:t>
            </a:r>
            <a:endParaRPr lang="en-US" dirty="0">
              <a:latin typeface="Times"/>
            </a:endParaRPr>
          </a:p>
        </p:txBody>
      </p:sp>
      <p:sp>
        <p:nvSpPr>
          <p:cNvPr id="85038" name="Rectangle 46"/>
          <p:cNvSpPr>
            <a:spLocks noChangeArrowheads="1"/>
          </p:cNvSpPr>
          <p:nvPr/>
        </p:nvSpPr>
        <p:spPr bwMode="auto">
          <a:xfrm>
            <a:off x="1458913" y="2200275"/>
            <a:ext cx="2436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Re</a:t>
            </a:r>
            <a:endParaRPr lang="en-US" dirty="0">
              <a:latin typeface="Times"/>
            </a:endParaRPr>
          </a:p>
        </p:txBody>
      </p:sp>
      <p:sp>
        <p:nvSpPr>
          <p:cNvPr id="85039" name="Rectangle 47"/>
          <p:cNvSpPr>
            <a:spLocks noChangeArrowheads="1"/>
          </p:cNvSpPr>
          <p:nvPr/>
        </p:nvSpPr>
        <p:spPr bwMode="auto">
          <a:xfrm>
            <a:off x="1682750" y="2200275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5040" name="Rectangle 48"/>
          <p:cNvSpPr>
            <a:spLocks noChangeArrowheads="1"/>
          </p:cNvSpPr>
          <p:nvPr/>
        </p:nvSpPr>
        <p:spPr bwMode="auto">
          <a:xfrm>
            <a:off x="1768475" y="2200275"/>
            <a:ext cx="12275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</a:t>
            </a:r>
            <a:endParaRPr lang="en-US" dirty="0">
              <a:latin typeface="Times"/>
            </a:endParaRPr>
          </a:p>
        </p:txBody>
      </p:sp>
      <p:sp>
        <p:nvSpPr>
          <p:cNvPr id="85041" name="Rectangle 49"/>
          <p:cNvSpPr>
            <a:spLocks noChangeArrowheads="1"/>
          </p:cNvSpPr>
          <p:nvPr/>
        </p:nvSpPr>
        <p:spPr bwMode="auto">
          <a:xfrm>
            <a:off x="1876425" y="2200275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5042" name="Rectangle 50"/>
          <p:cNvSpPr>
            <a:spLocks noChangeArrowheads="1"/>
          </p:cNvSpPr>
          <p:nvPr/>
        </p:nvSpPr>
        <p:spPr bwMode="auto">
          <a:xfrm>
            <a:off x="1936750" y="2200275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u</a:t>
            </a:r>
            <a:endParaRPr lang="en-US" dirty="0">
              <a:latin typeface="Times"/>
            </a:endParaRPr>
          </a:p>
        </p:txBody>
      </p:sp>
      <p:sp>
        <p:nvSpPr>
          <p:cNvPr id="85043" name="Rectangle 51"/>
          <p:cNvSpPr>
            <a:spLocks noChangeArrowheads="1"/>
          </p:cNvSpPr>
          <p:nvPr/>
        </p:nvSpPr>
        <p:spPr bwMode="auto">
          <a:xfrm>
            <a:off x="2043113" y="2200275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5044" name="Rectangle 52"/>
          <p:cNvSpPr>
            <a:spLocks noChangeArrowheads="1"/>
          </p:cNvSpPr>
          <p:nvPr/>
        </p:nvSpPr>
        <p:spPr bwMode="auto">
          <a:xfrm>
            <a:off x="2103438" y="2200275"/>
            <a:ext cx="2958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ion</a:t>
            </a:r>
            <a:endParaRPr lang="en-US" dirty="0">
              <a:latin typeface="Times"/>
            </a:endParaRPr>
          </a:p>
        </p:txBody>
      </p:sp>
      <p:sp>
        <p:nvSpPr>
          <p:cNvPr id="85045" name="Rectangle 53"/>
          <p:cNvSpPr>
            <a:spLocks noChangeArrowheads="1"/>
          </p:cNvSpPr>
          <p:nvPr/>
        </p:nvSpPr>
        <p:spPr bwMode="auto">
          <a:xfrm>
            <a:off x="2373313" y="2200275"/>
            <a:ext cx="1932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T</a:t>
            </a:r>
            <a:endParaRPr lang="en-US" dirty="0">
              <a:latin typeface="Times"/>
            </a:endParaRPr>
          </a:p>
        </p:txBody>
      </p:sp>
      <p:sp>
        <p:nvSpPr>
          <p:cNvPr id="85046" name="Rectangle 54"/>
          <p:cNvSpPr>
            <a:spLocks noChangeArrowheads="1"/>
          </p:cNvSpPr>
          <p:nvPr/>
        </p:nvSpPr>
        <p:spPr bwMode="auto">
          <a:xfrm>
            <a:off x="2549525" y="2200275"/>
            <a:ext cx="20759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ra</a:t>
            </a:r>
            <a:endParaRPr lang="en-US" dirty="0">
              <a:latin typeface="Times"/>
            </a:endParaRPr>
          </a:p>
        </p:txBody>
      </p:sp>
      <p:sp>
        <p:nvSpPr>
          <p:cNvPr id="85047" name="Rectangle 55"/>
          <p:cNvSpPr>
            <a:spLocks noChangeArrowheads="1"/>
          </p:cNvSpPr>
          <p:nvPr/>
        </p:nvSpPr>
        <p:spPr bwMode="auto">
          <a:xfrm>
            <a:off x="2738438" y="2200275"/>
            <a:ext cx="743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</a:t>
            </a:r>
            <a:endParaRPr lang="en-US" dirty="0">
              <a:latin typeface="Times"/>
            </a:endParaRPr>
          </a:p>
        </p:txBody>
      </p:sp>
      <p:sp>
        <p:nvSpPr>
          <p:cNvPr id="85048" name="Rectangle 56"/>
          <p:cNvSpPr>
            <a:spLocks noChangeArrowheads="1"/>
          </p:cNvSpPr>
          <p:nvPr/>
        </p:nvSpPr>
        <p:spPr bwMode="auto">
          <a:xfrm>
            <a:off x="2798763" y="2200275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5049" name="Rectangle 57"/>
          <p:cNvSpPr>
            <a:spLocks noChangeArrowheads="1"/>
          </p:cNvSpPr>
          <p:nvPr/>
        </p:nvSpPr>
        <p:spPr bwMode="auto">
          <a:xfrm>
            <a:off x="2906713" y="2200275"/>
            <a:ext cx="743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</a:t>
            </a:r>
            <a:endParaRPr lang="en-US" dirty="0">
              <a:latin typeface="Times"/>
            </a:endParaRPr>
          </a:p>
        </p:txBody>
      </p:sp>
      <p:sp>
        <p:nvSpPr>
          <p:cNvPr id="85050" name="Rectangle 58"/>
          <p:cNvSpPr>
            <a:spLocks noChangeArrowheads="1"/>
          </p:cNvSpPr>
          <p:nvPr/>
        </p:nvSpPr>
        <p:spPr bwMode="auto">
          <a:xfrm>
            <a:off x="2965450" y="2200275"/>
            <a:ext cx="24458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ng</a:t>
            </a:r>
            <a:endParaRPr lang="en-US" dirty="0">
              <a:latin typeface="Times"/>
            </a:endParaRPr>
          </a:p>
        </p:txBody>
      </p:sp>
      <p:sp>
        <p:nvSpPr>
          <p:cNvPr id="85051" name="Rectangle 59"/>
          <p:cNvSpPr>
            <a:spLocks noChangeArrowheads="1"/>
          </p:cNvSpPr>
          <p:nvPr/>
        </p:nvSpPr>
        <p:spPr bwMode="auto">
          <a:xfrm>
            <a:off x="3181350" y="2200275"/>
            <a:ext cx="682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5052" name="Rectangle 60"/>
          <p:cNvSpPr>
            <a:spLocks noChangeArrowheads="1"/>
          </p:cNvSpPr>
          <p:nvPr/>
        </p:nvSpPr>
        <p:spPr bwMode="auto">
          <a:xfrm>
            <a:off x="3433763" y="2868613"/>
            <a:ext cx="7309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Pre-Test</a:t>
            </a:r>
            <a:endParaRPr lang="en-US" dirty="0">
              <a:latin typeface="Times"/>
            </a:endParaRPr>
          </a:p>
        </p:txBody>
      </p:sp>
      <p:sp>
        <p:nvSpPr>
          <p:cNvPr id="85053" name="Rectangle 61"/>
          <p:cNvSpPr>
            <a:spLocks noChangeArrowheads="1"/>
          </p:cNvSpPr>
          <p:nvPr/>
        </p:nvSpPr>
        <p:spPr bwMode="auto">
          <a:xfrm>
            <a:off x="3529013" y="3117850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5054" name="Rectangle 62"/>
          <p:cNvSpPr>
            <a:spLocks noChangeArrowheads="1"/>
          </p:cNvSpPr>
          <p:nvPr/>
        </p:nvSpPr>
        <p:spPr bwMode="auto">
          <a:xfrm>
            <a:off x="3683000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55" name="Rectangle 63"/>
          <p:cNvSpPr>
            <a:spLocks noChangeArrowheads="1"/>
          </p:cNvSpPr>
          <p:nvPr/>
        </p:nvSpPr>
        <p:spPr bwMode="auto">
          <a:xfrm>
            <a:off x="3738563" y="3117850"/>
            <a:ext cx="1357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=</a:t>
            </a:r>
            <a:endParaRPr lang="en-US" dirty="0">
              <a:latin typeface="Times"/>
            </a:endParaRPr>
          </a:p>
        </p:txBody>
      </p:sp>
      <p:sp>
        <p:nvSpPr>
          <p:cNvPr id="85056" name="Rectangle 64"/>
          <p:cNvSpPr>
            <a:spLocks noChangeArrowheads="1"/>
          </p:cNvSpPr>
          <p:nvPr/>
        </p:nvSpPr>
        <p:spPr bwMode="auto">
          <a:xfrm>
            <a:off x="3859213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57" name="Rectangle 65"/>
          <p:cNvSpPr>
            <a:spLocks noChangeArrowheads="1"/>
          </p:cNvSpPr>
          <p:nvPr/>
        </p:nvSpPr>
        <p:spPr bwMode="auto">
          <a:xfrm>
            <a:off x="3910013" y="3117850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36</a:t>
            </a:r>
            <a:endParaRPr lang="en-US" dirty="0">
              <a:latin typeface="Times"/>
            </a:endParaRPr>
          </a:p>
        </p:txBody>
      </p:sp>
      <p:sp>
        <p:nvSpPr>
          <p:cNvPr id="85058" name="Rectangle 66"/>
          <p:cNvSpPr>
            <a:spLocks noChangeArrowheads="1"/>
          </p:cNvSpPr>
          <p:nvPr/>
        </p:nvSpPr>
        <p:spPr bwMode="auto">
          <a:xfrm>
            <a:off x="5688013" y="2868613"/>
            <a:ext cx="80837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Post-Test</a:t>
            </a:r>
            <a:endParaRPr lang="en-US" dirty="0">
              <a:latin typeface="Times"/>
            </a:endParaRPr>
          </a:p>
        </p:txBody>
      </p:sp>
      <p:sp>
        <p:nvSpPr>
          <p:cNvPr id="85059" name="Rectangle 67"/>
          <p:cNvSpPr>
            <a:spLocks noChangeArrowheads="1"/>
          </p:cNvSpPr>
          <p:nvPr/>
        </p:nvSpPr>
        <p:spPr bwMode="auto">
          <a:xfrm>
            <a:off x="5845175" y="3117850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5060" name="Rectangle 68"/>
          <p:cNvSpPr>
            <a:spLocks noChangeArrowheads="1"/>
          </p:cNvSpPr>
          <p:nvPr/>
        </p:nvSpPr>
        <p:spPr bwMode="auto">
          <a:xfrm>
            <a:off x="6000750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61" name="Rectangle 69"/>
          <p:cNvSpPr>
            <a:spLocks noChangeArrowheads="1"/>
          </p:cNvSpPr>
          <p:nvPr/>
        </p:nvSpPr>
        <p:spPr bwMode="auto">
          <a:xfrm>
            <a:off x="6056313" y="3117850"/>
            <a:ext cx="1357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=</a:t>
            </a:r>
            <a:endParaRPr lang="en-US" dirty="0">
              <a:latin typeface="Times"/>
            </a:endParaRPr>
          </a:p>
        </p:txBody>
      </p:sp>
      <p:sp>
        <p:nvSpPr>
          <p:cNvPr id="85062" name="Rectangle 70"/>
          <p:cNvSpPr>
            <a:spLocks noChangeArrowheads="1"/>
          </p:cNvSpPr>
          <p:nvPr/>
        </p:nvSpPr>
        <p:spPr bwMode="auto">
          <a:xfrm>
            <a:off x="6176963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63" name="Rectangle 71"/>
          <p:cNvSpPr>
            <a:spLocks noChangeArrowheads="1"/>
          </p:cNvSpPr>
          <p:nvPr/>
        </p:nvSpPr>
        <p:spPr bwMode="auto">
          <a:xfrm>
            <a:off x="6227763" y="3117850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36</a:t>
            </a:r>
            <a:endParaRPr lang="en-US" dirty="0">
              <a:latin typeface="Times"/>
            </a:endParaRPr>
          </a:p>
        </p:txBody>
      </p:sp>
      <p:sp>
        <p:nvSpPr>
          <p:cNvPr id="85064" name="Rectangle 72"/>
          <p:cNvSpPr>
            <a:spLocks noChangeArrowheads="1"/>
          </p:cNvSpPr>
          <p:nvPr/>
        </p:nvSpPr>
        <p:spPr bwMode="auto">
          <a:xfrm>
            <a:off x="2600325" y="2743200"/>
            <a:ext cx="508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65" name="Rectangle 73"/>
          <p:cNvSpPr>
            <a:spLocks noChangeArrowheads="1"/>
          </p:cNvSpPr>
          <p:nvPr/>
        </p:nvSpPr>
        <p:spPr bwMode="auto">
          <a:xfrm>
            <a:off x="2651125" y="2743200"/>
            <a:ext cx="4763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66" name="Rectangle 74"/>
          <p:cNvSpPr>
            <a:spLocks noChangeArrowheads="1"/>
          </p:cNvSpPr>
          <p:nvPr/>
        </p:nvSpPr>
        <p:spPr bwMode="auto">
          <a:xfrm>
            <a:off x="2655888" y="2743200"/>
            <a:ext cx="98425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67" name="Rectangle 75"/>
          <p:cNvSpPr>
            <a:spLocks noChangeArrowheads="1"/>
          </p:cNvSpPr>
          <p:nvPr/>
        </p:nvSpPr>
        <p:spPr bwMode="auto">
          <a:xfrm>
            <a:off x="2754313" y="2743200"/>
            <a:ext cx="4762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68" name="Rectangle 76"/>
          <p:cNvSpPr>
            <a:spLocks noChangeArrowheads="1"/>
          </p:cNvSpPr>
          <p:nvPr/>
        </p:nvSpPr>
        <p:spPr bwMode="auto">
          <a:xfrm>
            <a:off x="2759075" y="2743200"/>
            <a:ext cx="2128838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69" name="Rectangle 77"/>
          <p:cNvSpPr>
            <a:spLocks noChangeArrowheads="1"/>
          </p:cNvSpPr>
          <p:nvPr/>
        </p:nvSpPr>
        <p:spPr bwMode="auto">
          <a:xfrm>
            <a:off x="4887913" y="2743200"/>
            <a:ext cx="3175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0" name="Rectangle 78"/>
          <p:cNvSpPr>
            <a:spLocks noChangeArrowheads="1"/>
          </p:cNvSpPr>
          <p:nvPr/>
        </p:nvSpPr>
        <p:spPr bwMode="auto">
          <a:xfrm>
            <a:off x="4891088" y="2743200"/>
            <a:ext cx="3175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1" name="Rectangle 79"/>
          <p:cNvSpPr>
            <a:spLocks noChangeArrowheads="1"/>
          </p:cNvSpPr>
          <p:nvPr/>
        </p:nvSpPr>
        <p:spPr bwMode="auto">
          <a:xfrm>
            <a:off x="5208588" y="2743200"/>
            <a:ext cx="4762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2" name="Rectangle 80"/>
          <p:cNvSpPr>
            <a:spLocks noChangeArrowheads="1"/>
          </p:cNvSpPr>
          <p:nvPr/>
        </p:nvSpPr>
        <p:spPr bwMode="auto">
          <a:xfrm>
            <a:off x="5213350" y="2743200"/>
            <a:ext cx="15875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3" name="Rectangle 81"/>
          <p:cNvSpPr>
            <a:spLocks noChangeArrowheads="1"/>
          </p:cNvSpPr>
          <p:nvPr/>
        </p:nvSpPr>
        <p:spPr bwMode="auto">
          <a:xfrm>
            <a:off x="5372100" y="2743200"/>
            <a:ext cx="4763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4" name="Rectangle 82"/>
          <p:cNvSpPr>
            <a:spLocks noChangeArrowheads="1"/>
          </p:cNvSpPr>
          <p:nvPr/>
        </p:nvSpPr>
        <p:spPr bwMode="auto">
          <a:xfrm>
            <a:off x="5376863" y="2743200"/>
            <a:ext cx="15240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5075" name="Rectangle 83"/>
          <p:cNvSpPr>
            <a:spLocks noChangeArrowheads="1"/>
          </p:cNvSpPr>
          <p:nvPr/>
        </p:nvSpPr>
        <p:spPr bwMode="auto">
          <a:xfrm>
            <a:off x="1408113" y="3533775"/>
            <a:ext cx="1938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M</a:t>
            </a:r>
            <a:endParaRPr lang="en-US" dirty="0">
              <a:latin typeface="Times"/>
            </a:endParaRPr>
          </a:p>
        </p:txBody>
      </p:sp>
      <p:sp>
        <p:nvSpPr>
          <p:cNvPr id="85076" name="Rectangle 84"/>
          <p:cNvSpPr>
            <a:spLocks noChangeArrowheads="1"/>
          </p:cNvSpPr>
          <p:nvPr/>
        </p:nvSpPr>
        <p:spPr bwMode="auto">
          <a:xfrm>
            <a:off x="1597025" y="3533775"/>
            <a:ext cx="967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e</a:t>
            </a:r>
            <a:endParaRPr lang="en-US" dirty="0">
              <a:latin typeface="Times"/>
            </a:endParaRPr>
          </a:p>
        </p:txBody>
      </p:sp>
      <p:sp>
        <p:nvSpPr>
          <p:cNvPr id="85077" name="Rectangle 85"/>
          <p:cNvSpPr>
            <a:spLocks noChangeArrowheads="1"/>
          </p:cNvSpPr>
          <p:nvPr/>
        </p:nvSpPr>
        <p:spPr bwMode="auto">
          <a:xfrm>
            <a:off x="1695450" y="3533775"/>
            <a:ext cx="2057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an</a:t>
            </a:r>
            <a:endParaRPr lang="en-US" dirty="0">
              <a:latin typeface="Times"/>
            </a:endParaRPr>
          </a:p>
        </p:txBody>
      </p:sp>
      <p:sp>
        <p:nvSpPr>
          <p:cNvPr id="85078" name="Rectangle 86"/>
          <p:cNvSpPr>
            <a:spLocks noChangeArrowheads="1"/>
          </p:cNvSpPr>
          <p:nvPr/>
        </p:nvSpPr>
        <p:spPr bwMode="auto">
          <a:xfrm>
            <a:off x="1516063" y="3783013"/>
            <a:ext cx="12124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5079" name="Rectangle 87"/>
          <p:cNvSpPr>
            <a:spLocks noChangeArrowheads="1"/>
          </p:cNvSpPr>
          <p:nvPr/>
        </p:nvSpPr>
        <p:spPr bwMode="auto">
          <a:xfrm>
            <a:off x="1635125" y="3783013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D</a:t>
            </a:r>
            <a:endParaRPr lang="en-US" dirty="0">
              <a:latin typeface="Times"/>
            </a:endParaRPr>
          </a:p>
        </p:txBody>
      </p:sp>
      <p:sp>
        <p:nvSpPr>
          <p:cNvPr id="85080" name="Rectangle 88"/>
          <p:cNvSpPr>
            <a:spLocks noChangeArrowheads="1"/>
          </p:cNvSpPr>
          <p:nvPr/>
        </p:nvSpPr>
        <p:spPr bwMode="auto">
          <a:xfrm>
            <a:off x="3584575" y="3533775"/>
            <a:ext cx="23083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74</a:t>
            </a:r>
            <a:endParaRPr lang="en-US" dirty="0">
              <a:latin typeface="Times"/>
            </a:endParaRPr>
          </a:p>
        </p:txBody>
      </p:sp>
      <p:sp>
        <p:nvSpPr>
          <p:cNvPr id="85081" name="Rectangle 89"/>
          <p:cNvSpPr>
            <a:spLocks noChangeArrowheads="1"/>
          </p:cNvSpPr>
          <p:nvPr/>
        </p:nvSpPr>
        <p:spPr bwMode="auto">
          <a:xfrm>
            <a:off x="3798888" y="3533775"/>
            <a:ext cx="545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5082" name="Rectangle 90"/>
          <p:cNvSpPr>
            <a:spLocks noChangeArrowheads="1"/>
          </p:cNvSpPr>
          <p:nvPr/>
        </p:nvSpPr>
        <p:spPr bwMode="auto">
          <a:xfrm>
            <a:off x="3854450" y="3533775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61</a:t>
            </a:r>
            <a:endParaRPr lang="en-US" dirty="0">
              <a:latin typeface="Times"/>
            </a:endParaRPr>
          </a:p>
        </p:txBody>
      </p:sp>
      <p:sp>
        <p:nvSpPr>
          <p:cNvPr id="85083" name="Rectangle 91"/>
          <p:cNvSpPr>
            <a:spLocks noChangeArrowheads="1"/>
          </p:cNvSpPr>
          <p:nvPr/>
        </p:nvSpPr>
        <p:spPr bwMode="auto">
          <a:xfrm>
            <a:off x="3614738" y="3783013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 </a:t>
            </a:r>
            <a:endParaRPr lang="en-US" dirty="0">
              <a:latin typeface="Times"/>
            </a:endParaRPr>
          </a:p>
        </p:txBody>
      </p:sp>
      <p:sp>
        <p:nvSpPr>
          <p:cNvPr id="85084" name="Rectangle 92"/>
          <p:cNvSpPr>
            <a:spLocks noChangeArrowheads="1"/>
          </p:cNvSpPr>
          <p:nvPr/>
        </p:nvSpPr>
        <p:spPr bwMode="auto">
          <a:xfrm>
            <a:off x="3594100" y="3783013"/>
            <a:ext cx="4905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13.35</a:t>
            </a:r>
            <a:endParaRPr lang="en-US" dirty="0">
              <a:latin typeface="Times"/>
            </a:endParaRPr>
          </a:p>
        </p:txBody>
      </p:sp>
      <p:sp>
        <p:nvSpPr>
          <p:cNvPr id="85085" name="Rectangle 93"/>
          <p:cNvSpPr>
            <a:spLocks noChangeArrowheads="1"/>
          </p:cNvSpPr>
          <p:nvPr/>
        </p:nvSpPr>
        <p:spPr bwMode="auto">
          <a:xfrm>
            <a:off x="5849938" y="3533775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82</a:t>
            </a:r>
            <a:endParaRPr lang="en-US" dirty="0">
              <a:latin typeface="Times"/>
            </a:endParaRPr>
          </a:p>
        </p:txBody>
      </p:sp>
      <p:sp>
        <p:nvSpPr>
          <p:cNvPr id="85086" name="Rectangle 94"/>
          <p:cNvSpPr>
            <a:spLocks noChangeArrowheads="1"/>
          </p:cNvSpPr>
          <p:nvPr/>
        </p:nvSpPr>
        <p:spPr bwMode="auto">
          <a:xfrm>
            <a:off x="6064250" y="3533775"/>
            <a:ext cx="545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5087" name="Rectangle 95"/>
          <p:cNvSpPr>
            <a:spLocks noChangeArrowheads="1"/>
          </p:cNvSpPr>
          <p:nvPr/>
        </p:nvSpPr>
        <p:spPr bwMode="auto">
          <a:xfrm>
            <a:off x="6119813" y="3533775"/>
            <a:ext cx="3270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61*</a:t>
            </a:r>
            <a:endParaRPr lang="en-US" dirty="0">
              <a:latin typeface="Times"/>
            </a:endParaRPr>
          </a:p>
        </p:txBody>
      </p:sp>
      <p:sp>
        <p:nvSpPr>
          <p:cNvPr id="85088" name="Rectangle 96"/>
          <p:cNvSpPr>
            <a:spLocks noChangeArrowheads="1"/>
          </p:cNvSpPr>
          <p:nvPr/>
        </p:nvSpPr>
        <p:spPr bwMode="auto">
          <a:xfrm>
            <a:off x="5932488" y="3783013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 </a:t>
            </a:r>
            <a:endParaRPr lang="en-US" dirty="0">
              <a:latin typeface="Times"/>
            </a:endParaRPr>
          </a:p>
        </p:txBody>
      </p:sp>
      <p:sp>
        <p:nvSpPr>
          <p:cNvPr id="85089" name="Rectangle 97"/>
          <p:cNvSpPr>
            <a:spLocks noChangeArrowheads="1"/>
          </p:cNvSpPr>
          <p:nvPr/>
        </p:nvSpPr>
        <p:spPr bwMode="auto">
          <a:xfrm>
            <a:off x="5835650" y="3783013"/>
            <a:ext cx="4825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11.85</a:t>
            </a:r>
            <a:endParaRPr lang="en-US" dirty="0">
              <a:latin typeface="Times"/>
            </a:endParaRPr>
          </a:p>
        </p:txBody>
      </p:sp>
      <p:sp>
        <p:nvSpPr>
          <p:cNvPr id="85090" name="Rectangle 98"/>
          <p:cNvSpPr>
            <a:spLocks noChangeArrowheads="1"/>
          </p:cNvSpPr>
          <p:nvPr/>
        </p:nvSpPr>
        <p:spPr bwMode="auto">
          <a:xfrm>
            <a:off x="712788" y="4114800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*</a:t>
            </a:r>
            <a:endParaRPr lang="en-US" dirty="0">
              <a:latin typeface="Times"/>
            </a:endParaRPr>
          </a:p>
        </p:txBody>
      </p:sp>
      <p:sp>
        <p:nvSpPr>
          <p:cNvPr id="85091" name="Rectangle 99"/>
          <p:cNvSpPr>
            <a:spLocks noChangeArrowheads="1"/>
          </p:cNvSpPr>
          <p:nvPr/>
        </p:nvSpPr>
        <p:spPr bwMode="auto">
          <a:xfrm>
            <a:off x="803275" y="4113213"/>
            <a:ext cx="1461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= </a:t>
            </a:r>
            <a:endParaRPr lang="en-US" dirty="0">
              <a:latin typeface="Times"/>
            </a:endParaRPr>
          </a:p>
        </p:txBody>
      </p:sp>
      <p:sp>
        <p:nvSpPr>
          <p:cNvPr id="85092" name="Rectangle 100"/>
          <p:cNvSpPr>
            <a:spLocks noChangeArrowheads="1"/>
          </p:cNvSpPr>
          <p:nvPr/>
        </p:nvSpPr>
        <p:spPr bwMode="auto">
          <a:xfrm>
            <a:off x="987425" y="4113213"/>
            <a:ext cx="115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"/>
              </a:rPr>
              <a:t>p</a:t>
            </a:r>
            <a:endParaRPr lang="en-US" dirty="0">
              <a:latin typeface="Times"/>
            </a:endParaRPr>
          </a:p>
        </p:txBody>
      </p:sp>
      <p:sp>
        <p:nvSpPr>
          <p:cNvPr id="85093" name="Rectangle 101"/>
          <p:cNvSpPr>
            <a:spLocks noChangeArrowheads="1"/>
          </p:cNvSpPr>
          <p:nvPr/>
        </p:nvSpPr>
        <p:spPr bwMode="auto">
          <a:xfrm>
            <a:off x="1077913" y="4113213"/>
            <a:ext cx="1538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&lt;</a:t>
            </a:r>
            <a:endParaRPr lang="en-US" dirty="0">
              <a:latin typeface="Times"/>
            </a:endParaRPr>
          </a:p>
        </p:txBody>
      </p:sp>
      <p:sp>
        <p:nvSpPr>
          <p:cNvPr id="85094" name="Rectangle 102"/>
          <p:cNvSpPr>
            <a:spLocks noChangeArrowheads="1"/>
          </p:cNvSpPr>
          <p:nvPr/>
        </p:nvSpPr>
        <p:spPr bwMode="auto">
          <a:xfrm>
            <a:off x="1219200" y="4113213"/>
            <a:ext cx="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5095" name="Rectangle 103"/>
          <p:cNvSpPr>
            <a:spLocks noChangeArrowheads="1"/>
          </p:cNvSpPr>
          <p:nvPr/>
        </p:nvSpPr>
        <p:spPr bwMode="auto">
          <a:xfrm>
            <a:off x="1266825" y="4113213"/>
            <a:ext cx="1346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.0</a:t>
            </a:r>
            <a:endParaRPr lang="en-US" dirty="0">
              <a:latin typeface="Times"/>
            </a:endParaRPr>
          </a:p>
        </p:txBody>
      </p:sp>
      <p:sp>
        <p:nvSpPr>
          <p:cNvPr id="85096" name="Rectangle 104"/>
          <p:cNvSpPr>
            <a:spLocks noChangeArrowheads="1"/>
          </p:cNvSpPr>
          <p:nvPr/>
        </p:nvSpPr>
        <p:spPr bwMode="auto">
          <a:xfrm>
            <a:off x="1395413" y="41132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1</a:t>
            </a:r>
            <a:endParaRPr lang="en-US" dirty="0">
              <a:latin typeface="Times"/>
            </a:endParaRPr>
          </a:p>
        </p:txBody>
      </p:sp>
      <p:sp>
        <p:nvSpPr>
          <p:cNvPr id="85097" name="Line 107"/>
          <p:cNvSpPr>
            <a:spLocks noChangeShapeType="1"/>
          </p:cNvSpPr>
          <p:nvPr/>
        </p:nvSpPr>
        <p:spPr bwMode="auto">
          <a:xfrm>
            <a:off x="692150" y="4060825"/>
            <a:ext cx="6249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85098" name="Line 108"/>
          <p:cNvSpPr>
            <a:spLocks noChangeShapeType="1"/>
          </p:cNvSpPr>
          <p:nvPr/>
        </p:nvSpPr>
        <p:spPr bwMode="auto">
          <a:xfrm>
            <a:off x="687388" y="3435350"/>
            <a:ext cx="6249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85099" name="TextBox 111"/>
          <p:cNvSpPr txBox="1">
            <a:spLocks noChangeArrowheads="1"/>
          </p:cNvSpPr>
          <p:nvPr/>
        </p:nvSpPr>
        <p:spPr bwMode="auto">
          <a:xfrm>
            <a:off x="1447800" y="4876800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Difference in means: 74.61 - 82.61= -8</a:t>
            </a:r>
          </a:p>
        </p:txBody>
      </p:sp>
      <p:sp>
        <p:nvSpPr>
          <p:cNvPr id="85100" name="TextBox 112"/>
          <p:cNvSpPr txBox="1">
            <a:spLocks noChangeArrowheads="1"/>
          </p:cNvSpPr>
          <p:nvPr/>
        </p:nvSpPr>
        <p:spPr bwMode="auto">
          <a:xfrm>
            <a:off x="1447800" y="54102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Average standard deviation: (13.35 + 11.85)/2 = 12.6</a:t>
            </a:r>
          </a:p>
        </p:txBody>
      </p:sp>
      <p:sp>
        <p:nvSpPr>
          <p:cNvPr id="85101" name="TextBox 113"/>
          <p:cNvSpPr txBox="1">
            <a:spLocks noChangeArrowheads="1"/>
          </p:cNvSpPr>
          <p:nvPr/>
        </p:nvSpPr>
        <p:spPr bwMode="auto">
          <a:xfrm>
            <a:off x="1447800" y="5943600"/>
            <a:ext cx="670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Practical significance: -8/12.6 = -.63</a:t>
            </a:r>
          </a:p>
        </p:txBody>
      </p:sp>
      <p:sp>
        <p:nvSpPr>
          <p:cNvPr id="85102" name="Rectangle 114"/>
          <p:cNvSpPr>
            <a:spLocks noChangeArrowheads="1"/>
          </p:cNvSpPr>
          <p:nvPr/>
        </p:nvSpPr>
        <p:spPr bwMode="auto">
          <a:xfrm>
            <a:off x="838200" y="4648200"/>
            <a:ext cx="6858000" cy="19812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>
            <a:normAutofit fontScale="90000"/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Do students who receive DI achieve better than those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who do not?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838200" y="3886200"/>
          <a:ext cx="6858000" cy="1524000"/>
        </p:xfrm>
        <a:graphic>
          <a:graphicData uri="http://schemas.openxmlformats.org/drawingml/2006/table">
            <a:tbl>
              <a:tblPr/>
              <a:tblGrid>
                <a:gridCol w="2133600"/>
                <a:gridCol w="1752600"/>
                <a:gridCol w="1536700"/>
                <a:gridCol w="1435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31" name="Rectangle 46"/>
          <p:cNvSpPr>
            <a:spLocks/>
          </p:cNvSpPr>
          <p:nvPr/>
        </p:nvSpPr>
        <p:spPr bwMode="auto">
          <a:xfrm>
            <a:off x="457200" y="4495800"/>
            <a:ext cx="2054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DI to 4th Grade Class</a:t>
            </a:r>
          </a:p>
        </p:txBody>
      </p:sp>
      <p:sp>
        <p:nvSpPr>
          <p:cNvPr id="5167" name="Rectangle 47"/>
          <p:cNvSpPr>
            <a:spLocks/>
          </p:cNvSpPr>
          <p:nvPr/>
        </p:nvSpPr>
        <p:spPr bwMode="auto">
          <a:xfrm>
            <a:off x="3429000" y="4038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Test</a:t>
            </a:r>
          </a:p>
        </p:txBody>
      </p:sp>
      <p:sp>
        <p:nvSpPr>
          <p:cNvPr id="5168" name="Rectangle 48"/>
          <p:cNvSpPr>
            <a:spLocks/>
          </p:cNvSpPr>
          <p:nvPr/>
        </p:nvSpPr>
        <p:spPr bwMode="auto">
          <a:xfrm>
            <a:off x="457200" y="4967288"/>
            <a:ext cx="2387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Non-DI to different 4th Grade Class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3200400" y="4491038"/>
            <a:ext cx="1114425" cy="809625"/>
            <a:chOff x="0" y="0"/>
            <a:chExt cx="702" cy="510"/>
          </a:xfrm>
        </p:grpSpPr>
        <p:sp>
          <p:nvSpPr>
            <p:cNvPr id="94239" name="Rectangle 50"/>
            <p:cNvSpPr>
              <a:spLocks/>
            </p:cNvSpPr>
            <p:nvPr/>
          </p:nvSpPr>
          <p:spPr bwMode="auto">
            <a:xfrm>
              <a:off x="0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  <p:sp>
          <p:nvSpPr>
            <p:cNvPr id="94240" name="Rectangle 51"/>
            <p:cNvSpPr>
              <a:spLocks/>
            </p:cNvSpPr>
            <p:nvPr/>
          </p:nvSpPr>
          <p:spPr bwMode="auto">
            <a:xfrm>
              <a:off x="0" y="336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</p:grpSp>
      <p:sp>
        <p:nvSpPr>
          <p:cNvPr id="94235" name="Rectangle 52"/>
          <p:cNvSpPr>
            <a:spLocks/>
          </p:cNvSpPr>
          <p:nvPr/>
        </p:nvSpPr>
        <p:spPr bwMode="auto">
          <a:xfrm>
            <a:off x="381000" y="25146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Independent </a:t>
            </a:r>
            <a:r>
              <a:rPr lang="en-US" sz="1800" dirty="0">
                <a:latin typeface="Symbol" charset="0"/>
                <a:cs typeface="Symbol" charset="0"/>
                <a:sym typeface="Symbol" charset="0"/>
              </a:rPr>
              <a:t>⇓</a:t>
            </a:r>
          </a:p>
        </p:txBody>
      </p:sp>
      <p:sp>
        <p:nvSpPr>
          <p:cNvPr id="94236" name="Rectangle 53"/>
          <p:cNvSpPr>
            <a:spLocks/>
          </p:cNvSpPr>
          <p:nvPr/>
        </p:nvSpPr>
        <p:spPr bwMode="auto">
          <a:xfrm>
            <a:off x="4800600" y="3214688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 smtClean="0">
                <a:latin typeface="Times"/>
                <a:cs typeface="Arial" charset="0"/>
              </a:rPr>
              <a:t>Data Gathering</a:t>
            </a:r>
            <a:endParaRPr lang="en-US" sz="1800" dirty="0">
              <a:latin typeface="Times"/>
              <a:cs typeface="Arial" charset="0"/>
            </a:endParaRPr>
          </a:p>
        </p:txBody>
      </p:sp>
      <p:sp>
        <p:nvSpPr>
          <p:cNvPr id="94237" name="Line 54"/>
          <p:cNvSpPr>
            <a:spLocks noChangeShapeType="1"/>
          </p:cNvSpPr>
          <p:nvPr/>
        </p:nvSpPr>
        <p:spPr bwMode="auto">
          <a:xfrm>
            <a:off x="3276600" y="36576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81400" y="5867400"/>
            <a:ext cx="3522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i="1" dirty="0"/>
              <a:t>t</a:t>
            </a:r>
            <a:r>
              <a:rPr lang="en-US" dirty="0" smtClean="0"/>
              <a:t>-test</a:t>
            </a:r>
            <a:r>
              <a:rPr lang="en-US" dirty="0"/>
              <a:t>, independent samples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28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7" grpId="0" autoUpdateAnimBg="0"/>
      <p:bldP spid="5168" grpId="0" autoUpdateAnimBg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52400"/>
            <a:ext cx="8839200" cy="1905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Practical Significance</a:t>
            </a:r>
            <a:br>
              <a:rPr lang="en-US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The difference of the means in units of standard deviation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712788" y="1706563"/>
            <a:ext cx="1331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846138" y="1706563"/>
            <a:ext cx="2057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 err="1">
                <a:solidFill>
                  <a:srgbClr val="000000"/>
                </a:solidFill>
                <a:latin typeface="Times"/>
              </a:rPr>
              <a:t>ab</a:t>
            </a:r>
            <a:endParaRPr lang="en-US" dirty="0">
              <a:latin typeface="Times"/>
            </a:endParaRP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047750" y="1706563"/>
            <a:ext cx="6057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1108075" y="1706563"/>
            <a:ext cx="2602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e 1</a:t>
            </a:r>
            <a:endParaRPr lang="en-US" dirty="0">
              <a:latin typeface="Times"/>
            </a:endParaRP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712788" y="1955800"/>
            <a:ext cx="2061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M</a:t>
            </a:r>
            <a:endParaRPr lang="en-US" dirty="0">
              <a:latin typeface="Times"/>
            </a:endParaRP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893763" y="1955800"/>
            <a:ext cx="5010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ean</a:t>
            </a:r>
            <a:r>
              <a:rPr lang="en-US" sz="1700" i="1" dirty="0">
                <a:solidFill>
                  <a:srgbClr val="000000"/>
                </a:solidFill>
                <a:latin typeface="Times"/>
              </a:rPr>
              <a:t> S</a:t>
            </a:r>
            <a:endParaRPr lang="en-US" dirty="0">
              <a:latin typeface="Times"/>
            </a:endParaRP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1360488" y="1955800"/>
            <a:ext cx="1105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</a:t>
            </a:r>
            <a:endParaRPr lang="en-US" dirty="0">
              <a:latin typeface="Times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1458913" y="1955800"/>
            <a:ext cx="2963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ore</a:t>
            </a:r>
            <a:endParaRPr lang="en-US" dirty="0">
              <a:latin typeface="Times"/>
            </a:endParaRP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1743075" y="1955800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1828800" y="1955800"/>
            <a:ext cx="125505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on Johnson P</a:t>
            </a:r>
            <a:endParaRPr lang="en-US" dirty="0">
              <a:latin typeface="Times"/>
            </a:endParaRP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3048000" y="1955800"/>
            <a:ext cx="1035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r</a:t>
            </a:r>
            <a:endParaRPr lang="en-US" dirty="0">
              <a:latin typeface="Times"/>
            </a:endParaRP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3133725" y="1955800"/>
            <a:ext cx="2317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ob</a:t>
            </a:r>
            <a:endParaRPr lang="en-US" dirty="0">
              <a:latin typeface="Times"/>
            </a:endParaRPr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334803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3408363" y="1955800"/>
            <a:ext cx="5404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em</a:t>
            </a:r>
            <a:r>
              <a:rPr lang="en-US" sz="1700" i="1" dirty="0">
                <a:solidFill>
                  <a:srgbClr val="000000"/>
                </a:solidFill>
                <a:latin typeface="Times"/>
              </a:rPr>
              <a:t> So</a:t>
            </a:r>
            <a:endParaRPr lang="en-US" dirty="0">
              <a:latin typeface="Times"/>
            </a:endParaRPr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3922713" y="1955800"/>
            <a:ext cx="1804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lv</a:t>
            </a:r>
            <a:endParaRPr lang="en-US" dirty="0">
              <a:latin typeface="Times"/>
            </a:endParaRPr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4081463" y="1955800"/>
            <a:ext cx="2958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ing</a:t>
            </a:r>
            <a:endParaRPr lang="en-US" dirty="0">
              <a:latin typeface="Times"/>
            </a:endParaRPr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4352925" y="1955800"/>
            <a:ext cx="1548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I</a:t>
            </a:r>
            <a:endParaRPr lang="en-US" dirty="0">
              <a:latin typeface="Times"/>
            </a:endParaRP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4481513" y="1955800"/>
            <a:ext cx="4369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nven</a:t>
            </a:r>
            <a:endParaRPr lang="en-US" dirty="0">
              <a:latin typeface="Times"/>
            </a:endParaRP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488473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4945063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</a:t>
            </a:r>
            <a:endParaRPr lang="en-US" dirty="0">
              <a:latin typeface="Times"/>
            </a:endParaRPr>
          </a:p>
        </p:txBody>
      </p:sp>
      <p:sp>
        <p:nvSpPr>
          <p:cNvPr id="87063" name="Rectangle 23"/>
          <p:cNvSpPr>
            <a:spLocks noChangeArrowheads="1"/>
          </p:cNvSpPr>
          <p:nvPr/>
        </p:nvSpPr>
        <p:spPr bwMode="auto">
          <a:xfrm>
            <a:off x="5133975" y="1955800"/>
            <a:ext cx="1163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y</a:t>
            </a:r>
            <a:endParaRPr lang="en-US" dirty="0">
              <a:latin typeface="Times"/>
            </a:endParaRPr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5232400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065" name="Rectangle 25"/>
          <p:cNvSpPr>
            <a:spLocks noChangeArrowheads="1"/>
          </p:cNvSpPr>
          <p:nvPr/>
        </p:nvSpPr>
        <p:spPr bwMode="auto">
          <a:xfrm>
            <a:off x="5283200" y="1955800"/>
            <a:ext cx="11541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f</a:t>
            </a:r>
            <a:endParaRPr lang="en-US" dirty="0">
              <a:latin typeface="Times"/>
            </a:endParaRPr>
          </a:p>
        </p:txBody>
      </p:sp>
      <p:sp>
        <p:nvSpPr>
          <p:cNvPr id="87066" name="Rectangle 26"/>
          <p:cNvSpPr>
            <a:spLocks noChangeArrowheads="1"/>
          </p:cNvSpPr>
          <p:nvPr/>
        </p:nvSpPr>
        <p:spPr bwMode="auto">
          <a:xfrm>
            <a:off x="5343525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or</a:t>
            </a:r>
            <a:endParaRPr lang="en-US" dirty="0">
              <a:latin typeface="Times"/>
            </a:endParaRPr>
          </a:p>
        </p:txBody>
      </p:sp>
      <p:sp>
        <p:nvSpPr>
          <p:cNvPr id="87067" name="Rectangle 27"/>
          <p:cNvSpPr>
            <a:spLocks noChangeArrowheads="1"/>
          </p:cNvSpPr>
          <p:nvPr/>
        </p:nvSpPr>
        <p:spPr bwMode="auto">
          <a:xfrm>
            <a:off x="5532438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068" name="Rectangle 28"/>
          <p:cNvSpPr>
            <a:spLocks noChangeArrowheads="1"/>
          </p:cNvSpPr>
          <p:nvPr/>
        </p:nvSpPr>
        <p:spPr bwMode="auto">
          <a:xfrm>
            <a:off x="5588000" y="1955800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5695950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70" name="Rectangle 30"/>
          <p:cNvSpPr>
            <a:spLocks noChangeArrowheads="1"/>
          </p:cNvSpPr>
          <p:nvPr/>
        </p:nvSpPr>
        <p:spPr bwMode="auto">
          <a:xfrm>
            <a:off x="5756275" y="1955800"/>
            <a:ext cx="4497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uden</a:t>
            </a:r>
            <a:endParaRPr lang="en-US" dirty="0">
              <a:latin typeface="Times"/>
            </a:endParaRPr>
          </a:p>
        </p:txBody>
      </p:sp>
      <p:sp>
        <p:nvSpPr>
          <p:cNvPr id="87071" name="Rectangle 31"/>
          <p:cNvSpPr>
            <a:spLocks noChangeArrowheads="1"/>
          </p:cNvSpPr>
          <p:nvPr/>
        </p:nvSpPr>
        <p:spPr bwMode="auto">
          <a:xfrm>
            <a:off x="6172200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72" name="Rectangle 32"/>
          <p:cNvSpPr>
            <a:spLocks noChangeArrowheads="1"/>
          </p:cNvSpPr>
          <p:nvPr/>
        </p:nvSpPr>
        <p:spPr bwMode="auto">
          <a:xfrm>
            <a:off x="6232525" y="1955800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7073" name="Rectangle 33"/>
          <p:cNvSpPr>
            <a:spLocks noChangeArrowheads="1"/>
          </p:cNvSpPr>
          <p:nvPr/>
        </p:nvSpPr>
        <p:spPr bwMode="auto">
          <a:xfrm>
            <a:off x="6313488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074" name="Rectangle 34"/>
          <p:cNvSpPr>
            <a:spLocks noChangeArrowheads="1"/>
          </p:cNvSpPr>
          <p:nvPr/>
        </p:nvSpPr>
        <p:spPr bwMode="auto">
          <a:xfrm>
            <a:off x="6369050" y="1955800"/>
            <a:ext cx="2189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W</a:t>
            </a:r>
            <a:endParaRPr lang="en-US" dirty="0">
              <a:latin typeface="Times"/>
            </a:endParaRPr>
          </a:p>
        </p:txBody>
      </p:sp>
      <p:sp>
        <p:nvSpPr>
          <p:cNvPr id="87075" name="Rectangle 35"/>
          <p:cNvSpPr>
            <a:spLocks noChangeArrowheads="1"/>
          </p:cNvSpPr>
          <p:nvPr/>
        </p:nvSpPr>
        <p:spPr bwMode="auto">
          <a:xfrm>
            <a:off x="6545263" y="1955800"/>
            <a:ext cx="1419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it</a:t>
            </a:r>
            <a:endParaRPr lang="en-US" dirty="0">
              <a:latin typeface="Times"/>
            </a:endParaRPr>
          </a:p>
        </p:txBody>
      </p:sp>
      <p:sp>
        <p:nvSpPr>
          <p:cNvPr id="87076" name="Rectangle 36"/>
          <p:cNvSpPr>
            <a:spLocks noChangeArrowheads="1"/>
          </p:cNvSpPr>
          <p:nvPr/>
        </p:nvSpPr>
        <p:spPr bwMode="auto">
          <a:xfrm>
            <a:off x="6665913" y="1955800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h</a:t>
            </a:r>
            <a:endParaRPr lang="en-US" dirty="0">
              <a:latin typeface="Times"/>
            </a:endParaRPr>
          </a:p>
        </p:txBody>
      </p:sp>
      <p:sp>
        <p:nvSpPr>
          <p:cNvPr id="87077" name="Rectangle 37"/>
          <p:cNvSpPr>
            <a:spLocks noChangeArrowheads="1"/>
          </p:cNvSpPr>
          <p:nvPr/>
        </p:nvSpPr>
        <p:spPr bwMode="auto">
          <a:xfrm>
            <a:off x="6772275" y="195580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078" name="Rectangle 38"/>
          <p:cNvSpPr>
            <a:spLocks noChangeArrowheads="1"/>
          </p:cNvSpPr>
          <p:nvPr/>
        </p:nvSpPr>
        <p:spPr bwMode="auto">
          <a:xfrm>
            <a:off x="6829425" y="1955800"/>
            <a:ext cx="3854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and </a:t>
            </a:r>
            <a:endParaRPr lang="en-US" dirty="0">
              <a:latin typeface="Times"/>
            </a:endParaRPr>
          </a:p>
        </p:txBody>
      </p:sp>
      <p:sp>
        <p:nvSpPr>
          <p:cNvPr id="87079" name="Rectangle 39"/>
          <p:cNvSpPr>
            <a:spLocks noChangeArrowheads="1"/>
          </p:cNvSpPr>
          <p:nvPr/>
        </p:nvSpPr>
        <p:spPr bwMode="auto">
          <a:xfrm>
            <a:off x="7202488" y="1955800"/>
            <a:ext cx="30870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Wit</a:t>
            </a:r>
            <a:endParaRPr lang="en-US" dirty="0">
              <a:latin typeface="Times"/>
            </a:endParaRPr>
          </a:p>
        </p:txBody>
      </p:sp>
      <p:sp>
        <p:nvSpPr>
          <p:cNvPr id="87080" name="Rectangle 40"/>
          <p:cNvSpPr>
            <a:spLocks noChangeArrowheads="1"/>
          </p:cNvSpPr>
          <p:nvPr/>
        </p:nvSpPr>
        <p:spPr bwMode="auto">
          <a:xfrm>
            <a:off x="7502525" y="1955800"/>
            <a:ext cx="3471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hou</a:t>
            </a:r>
            <a:endParaRPr lang="en-US" dirty="0">
              <a:latin typeface="Times"/>
            </a:endParaRPr>
          </a:p>
        </p:txBody>
      </p:sp>
      <p:sp>
        <p:nvSpPr>
          <p:cNvPr id="87081" name="Rectangle 41"/>
          <p:cNvSpPr>
            <a:spLocks noChangeArrowheads="1"/>
          </p:cNvSpPr>
          <p:nvPr/>
        </p:nvSpPr>
        <p:spPr bwMode="auto">
          <a:xfrm>
            <a:off x="7824788" y="1955800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82" name="Rectangle 42"/>
          <p:cNvSpPr>
            <a:spLocks noChangeArrowheads="1"/>
          </p:cNvSpPr>
          <p:nvPr/>
        </p:nvSpPr>
        <p:spPr bwMode="auto">
          <a:xfrm>
            <a:off x="712788" y="2200275"/>
            <a:ext cx="3856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Con</a:t>
            </a:r>
            <a:endParaRPr lang="en-US" dirty="0">
              <a:latin typeface="Times"/>
            </a:endParaRPr>
          </a:p>
        </p:txBody>
      </p:sp>
      <p:sp>
        <p:nvSpPr>
          <p:cNvPr id="87083" name="Rectangle 43"/>
          <p:cNvSpPr>
            <a:spLocks noChangeArrowheads="1"/>
          </p:cNvSpPr>
          <p:nvPr/>
        </p:nvSpPr>
        <p:spPr bwMode="auto">
          <a:xfrm>
            <a:off x="1068388" y="2200275"/>
            <a:ext cx="20804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fli</a:t>
            </a:r>
            <a:endParaRPr lang="en-US" dirty="0">
              <a:latin typeface="Times"/>
            </a:endParaRPr>
          </a:p>
        </p:txBody>
      </p:sp>
      <p:sp>
        <p:nvSpPr>
          <p:cNvPr id="87084" name="Rectangle 44"/>
          <p:cNvSpPr>
            <a:spLocks noChangeArrowheads="1"/>
          </p:cNvSpPr>
          <p:nvPr/>
        </p:nvSpPr>
        <p:spPr bwMode="auto">
          <a:xfrm>
            <a:off x="1249363" y="2200275"/>
            <a:ext cx="1105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c</a:t>
            </a:r>
            <a:endParaRPr lang="en-US" dirty="0">
              <a:latin typeface="Times"/>
            </a:endParaRPr>
          </a:p>
        </p:txBody>
      </p:sp>
      <p:sp>
        <p:nvSpPr>
          <p:cNvPr id="87085" name="Rectangle 45"/>
          <p:cNvSpPr>
            <a:spLocks noChangeArrowheads="1"/>
          </p:cNvSpPr>
          <p:nvPr/>
        </p:nvSpPr>
        <p:spPr bwMode="auto">
          <a:xfrm>
            <a:off x="1343025" y="2200275"/>
            <a:ext cx="11901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 </a:t>
            </a:r>
            <a:endParaRPr lang="en-US" dirty="0">
              <a:latin typeface="Times"/>
            </a:endParaRPr>
          </a:p>
        </p:txBody>
      </p:sp>
      <p:sp>
        <p:nvSpPr>
          <p:cNvPr id="87086" name="Rectangle 46"/>
          <p:cNvSpPr>
            <a:spLocks noChangeArrowheads="1"/>
          </p:cNvSpPr>
          <p:nvPr/>
        </p:nvSpPr>
        <p:spPr bwMode="auto">
          <a:xfrm>
            <a:off x="1458913" y="2200275"/>
            <a:ext cx="2436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Re</a:t>
            </a:r>
            <a:endParaRPr lang="en-US" dirty="0">
              <a:latin typeface="Times"/>
            </a:endParaRPr>
          </a:p>
        </p:txBody>
      </p:sp>
      <p:sp>
        <p:nvSpPr>
          <p:cNvPr id="87087" name="Rectangle 47"/>
          <p:cNvSpPr>
            <a:spLocks noChangeArrowheads="1"/>
          </p:cNvSpPr>
          <p:nvPr/>
        </p:nvSpPr>
        <p:spPr bwMode="auto">
          <a:xfrm>
            <a:off x="1682750" y="2200275"/>
            <a:ext cx="985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7088" name="Rectangle 48"/>
          <p:cNvSpPr>
            <a:spLocks noChangeArrowheads="1"/>
          </p:cNvSpPr>
          <p:nvPr/>
        </p:nvSpPr>
        <p:spPr bwMode="auto">
          <a:xfrm>
            <a:off x="1768475" y="2200275"/>
            <a:ext cx="12275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o</a:t>
            </a:r>
            <a:endParaRPr lang="en-US" dirty="0">
              <a:latin typeface="Times"/>
            </a:endParaRPr>
          </a:p>
        </p:txBody>
      </p:sp>
      <p:sp>
        <p:nvSpPr>
          <p:cNvPr id="87089" name="Rectangle 49"/>
          <p:cNvSpPr>
            <a:spLocks noChangeArrowheads="1"/>
          </p:cNvSpPr>
          <p:nvPr/>
        </p:nvSpPr>
        <p:spPr bwMode="auto">
          <a:xfrm>
            <a:off x="1876425" y="2200275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l</a:t>
            </a:r>
            <a:endParaRPr lang="en-US" dirty="0">
              <a:latin typeface="Times"/>
            </a:endParaRPr>
          </a:p>
        </p:txBody>
      </p:sp>
      <p:sp>
        <p:nvSpPr>
          <p:cNvPr id="87090" name="Rectangle 50"/>
          <p:cNvSpPr>
            <a:spLocks noChangeArrowheads="1"/>
          </p:cNvSpPr>
          <p:nvPr/>
        </p:nvSpPr>
        <p:spPr bwMode="auto">
          <a:xfrm>
            <a:off x="1936750" y="2200275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u</a:t>
            </a:r>
            <a:endParaRPr lang="en-US" dirty="0">
              <a:latin typeface="Times"/>
            </a:endParaRPr>
          </a:p>
        </p:txBody>
      </p:sp>
      <p:sp>
        <p:nvSpPr>
          <p:cNvPr id="87091" name="Rectangle 51"/>
          <p:cNvSpPr>
            <a:spLocks noChangeArrowheads="1"/>
          </p:cNvSpPr>
          <p:nvPr/>
        </p:nvSpPr>
        <p:spPr bwMode="auto">
          <a:xfrm>
            <a:off x="2043113" y="2200275"/>
            <a:ext cx="7787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t</a:t>
            </a:r>
            <a:endParaRPr lang="en-US" dirty="0">
              <a:latin typeface="Times"/>
            </a:endParaRPr>
          </a:p>
        </p:txBody>
      </p:sp>
      <p:sp>
        <p:nvSpPr>
          <p:cNvPr id="87092" name="Rectangle 52"/>
          <p:cNvSpPr>
            <a:spLocks noChangeArrowheads="1"/>
          </p:cNvSpPr>
          <p:nvPr/>
        </p:nvSpPr>
        <p:spPr bwMode="auto">
          <a:xfrm>
            <a:off x="2103438" y="2200275"/>
            <a:ext cx="2958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ion</a:t>
            </a:r>
            <a:endParaRPr lang="en-US" dirty="0">
              <a:latin typeface="Times"/>
            </a:endParaRPr>
          </a:p>
        </p:txBody>
      </p:sp>
      <p:sp>
        <p:nvSpPr>
          <p:cNvPr id="87093" name="Rectangle 53"/>
          <p:cNvSpPr>
            <a:spLocks noChangeArrowheads="1"/>
          </p:cNvSpPr>
          <p:nvPr/>
        </p:nvSpPr>
        <p:spPr bwMode="auto">
          <a:xfrm>
            <a:off x="2373313" y="2200275"/>
            <a:ext cx="1932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 T</a:t>
            </a:r>
            <a:endParaRPr lang="en-US" dirty="0">
              <a:latin typeface="Times"/>
            </a:endParaRPr>
          </a:p>
        </p:txBody>
      </p:sp>
      <p:sp>
        <p:nvSpPr>
          <p:cNvPr id="87094" name="Rectangle 54"/>
          <p:cNvSpPr>
            <a:spLocks noChangeArrowheads="1"/>
          </p:cNvSpPr>
          <p:nvPr/>
        </p:nvSpPr>
        <p:spPr bwMode="auto">
          <a:xfrm>
            <a:off x="2549525" y="2200275"/>
            <a:ext cx="20759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ra</a:t>
            </a:r>
            <a:endParaRPr lang="en-US" dirty="0">
              <a:latin typeface="Times"/>
            </a:endParaRPr>
          </a:p>
        </p:txBody>
      </p:sp>
      <p:sp>
        <p:nvSpPr>
          <p:cNvPr id="87095" name="Rectangle 55"/>
          <p:cNvSpPr>
            <a:spLocks noChangeArrowheads="1"/>
          </p:cNvSpPr>
          <p:nvPr/>
        </p:nvSpPr>
        <p:spPr bwMode="auto">
          <a:xfrm>
            <a:off x="2738438" y="2200275"/>
            <a:ext cx="743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</a:t>
            </a:r>
            <a:endParaRPr lang="en-US" dirty="0">
              <a:latin typeface="Times"/>
            </a:endParaRPr>
          </a:p>
        </p:txBody>
      </p:sp>
      <p:sp>
        <p:nvSpPr>
          <p:cNvPr id="87096" name="Rectangle 56"/>
          <p:cNvSpPr>
            <a:spLocks noChangeArrowheads="1"/>
          </p:cNvSpPr>
          <p:nvPr/>
        </p:nvSpPr>
        <p:spPr bwMode="auto">
          <a:xfrm>
            <a:off x="2798763" y="2200275"/>
            <a:ext cx="1291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7097" name="Rectangle 57"/>
          <p:cNvSpPr>
            <a:spLocks noChangeArrowheads="1"/>
          </p:cNvSpPr>
          <p:nvPr/>
        </p:nvSpPr>
        <p:spPr bwMode="auto">
          <a:xfrm>
            <a:off x="2906713" y="2200275"/>
            <a:ext cx="743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i</a:t>
            </a:r>
            <a:endParaRPr lang="en-US" dirty="0">
              <a:latin typeface="Times"/>
            </a:endParaRPr>
          </a:p>
        </p:txBody>
      </p:sp>
      <p:sp>
        <p:nvSpPr>
          <p:cNvPr id="87098" name="Rectangle 58"/>
          <p:cNvSpPr>
            <a:spLocks noChangeArrowheads="1"/>
          </p:cNvSpPr>
          <p:nvPr/>
        </p:nvSpPr>
        <p:spPr bwMode="auto">
          <a:xfrm>
            <a:off x="2965450" y="2200275"/>
            <a:ext cx="24458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 err="1">
                <a:solidFill>
                  <a:srgbClr val="000000"/>
                </a:solidFill>
                <a:latin typeface="Times"/>
              </a:rPr>
              <a:t>ng</a:t>
            </a:r>
            <a:endParaRPr lang="en-US" dirty="0">
              <a:latin typeface="Times"/>
            </a:endParaRPr>
          </a:p>
        </p:txBody>
      </p:sp>
      <p:sp>
        <p:nvSpPr>
          <p:cNvPr id="87099" name="Rectangle 59"/>
          <p:cNvSpPr>
            <a:spLocks noChangeArrowheads="1"/>
          </p:cNvSpPr>
          <p:nvPr/>
        </p:nvSpPr>
        <p:spPr bwMode="auto">
          <a:xfrm>
            <a:off x="3181350" y="2200275"/>
            <a:ext cx="682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i="1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7100" name="Rectangle 60"/>
          <p:cNvSpPr>
            <a:spLocks noChangeArrowheads="1"/>
          </p:cNvSpPr>
          <p:nvPr/>
        </p:nvSpPr>
        <p:spPr bwMode="auto">
          <a:xfrm>
            <a:off x="3433763" y="2868613"/>
            <a:ext cx="7309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Pre-Test</a:t>
            </a:r>
            <a:endParaRPr lang="en-US" dirty="0">
              <a:latin typeface="Times"/>
            </a:endParaRPr>
          </a:p>
        </p:txBody>
      </p:sp>
      <p:sp>
        <p:nvSpPr>
          <p:cNvPr id="87101" name="Rectangle 61"/>
          <p:cNvSpPr>
            <a:spLocks noChangeArrowheads="1"/>
          </p:cNvSpPr>
          <p:nvPr/>
        </p:nvSpPr>
        <p:spPr bwMode="auto">
          <a:xfrm>
            <a:off x="3529013" y="3117850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7102" name="Rectangle 62"/>
          <p:cNvSpPr>
            <a:spLocks noChangeArrowheads="1"/>
          </p:cNvSpPr>
          <p:nvPr/>
        </p:nvSpPr>
        <p:spPr bwMode="auto">
          <a:xfrm>
            <a:off x="3683000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103" name="Rectangle 63"/>
          <p:cNvSpPr>
            <a:spLocks noChangeArrowheads="1"/>
          </p:cNvSpPr>
          <p:nvPr/>
        </p:nvSpPr>
        <p:spPr bwMode="auto">
          <a:xfrm>
            <a:off x="3738563" y="3117850"/>
            <a:ext cx="1357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=</a:t>
            </a:r>
            <a:endParaRPr lang="en-US" dirty="0">
              <a:latin typeface="Times"/>
            </a:endParaRPr>
          </a:p>
        </p:txBody>
      </p:sp>
      <p:sp>
        <p:nvSpPr>
          <p:cNvPr id="87104" name="Rectangle 64"/>
          <p:cNvSpPr>
            <a:spLocks noChangeArrowheads="1"/>
          </p:cNvSpPr>
          <p:nvPr/>
        </p:nvSpPr>
        <p:spPr bwMode="auto">
          <a:xfrm>
            <a:off x="3859213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105" name="Rectangle 65"/>
          <p:cNvSpPr>
            <a:spLocks noChangeArrowheads="1"/>
          </p:cNvSpPr>
          <p:nvPr/>
        </p:nvSpPr>
        <p:spPr bwMode="auto">
          <a:xfrm>
            <a:off x="3910013" y="3117850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36</a:t>
            </a:r>
            <a:endParaRPr lang="en-US" dirty="0">
              <a:latin typeface="Times"/>
            </a:endParaRPr>
          </a:p>
        </p:txBody>
      </p:sp>
      <p:sp>
        <p:nvSpPr>
          <p:cNvPr id="87106" name="Rectangle 66"/>
          <p:cNvSpPr>
            <a:spLocks noChangeArrowheads="1"/>
          </p:cNvSpPr>
          <p:nvPr/>
        </p:nvSpPr>
        <p:spPr bwMode="auto">
          <a:xfrm>
            <a:off x="5688013" y="2868613"/>
            <a:ext cx="80837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Post-Test</a:t>
            </a:r>
            <a:endParaRPr lang="en-US" dirty="0">
              <a:latin typeface="Times"/>
            </a:endParaRPr>
          </a:p>
        </p:txBody>
      </p:sp>
      <p:sp>
        <p:nvSpPr>
          <p:cNvPr id="87107" name="Rectangle 67"/>
          <p:cNvSpPr>
            <a:spLocks noChangeArrowheads="1"/>
          </p:cNvSpPr>
          <p:nvPr/>
        </p:nvSpPr>
        <p:spPr bwMode="auto">
          <a:xfrm>
            <a:off x="5845175" y="3117850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N</a:t>
            </a:r>
            <a:endParaRPr lang="en-US" dirty="0">
              <a:latin typeface="Times"/>
            </a:endParaRPr>
          </a:p>
        </p:txBody>
      </p:sp>
      <p:sp>
        <p:nvSpPr>
          <p:cNvPr id="87108" name="Rectangle 68"/>
          <p:cNvSpPr>
            <a:spLocks noChangeArrowheads="1"/>
          </p:cNvSpPr>
          <p:nvPr/>
        </p:nvSpPr>
        <p:spPr bwMode="auto">
          <a:xfrm>
            <a:off x="6000750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109" name="Rectangle 69"/>
          <p:cNvSpPr>
            <a:spLocks noChangeArrowheads="1"/>
          </p:cNvSpPr>
          <p:nvPr/>
        </p:nvSpPr>
        <p:spPr bwMode="auto">
          <a:xfrm>
            <a:off x="6056313" y="3117850"/>
            <a:ext cx="1357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=</a:t>
            </a:r>
            <a:endParaRPr lang="en-US" dirty="0">
              <a:latin typeface="Times"/>
            </a:endParaRPr>
          </a:p>
        </p:txBody>
      </p:sp>
      <p:sp>
        <p:nvSpPr>
          <p:cNvPr id="87110" name="Rectangle 70"/>
          <p:cNvSpPr>
            <a:spLocks noChangeArrowheads="1"/>
          </p:cNvSpPr>
          <p:nvPr/>
        </p:nvSpPr>
        <p:spPr bwMode="auto">
          <a:xfrm>
            <a:off x="6176963" y="3117850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111" name="Rectangle 71"/>
          <p:cNvSpPr>
            <a:spLocks noChangeArrowheads="1"/>
          </p:cNvSpPr>
          <p:nvPr/>
        </p:nvSpPr>
        <p:spPr bwMode="auto">
          <a:xfrm>
            <a:off x="6227763" y="3117850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36</a:t>
            </a:r>
            <a:endParaRPr lang="en-US" dirty="0">
              <a:latin typeface="Times"/>
            </a:endParaRPr>
          </a:p>
        </p:txBody>
      </p:sp>
      <p:sp>
        <p:nvSpPr>
          <p:cNvPr id="87112" name="Rectangle 72"/>
          <p:cNvSpPr>
            <a:spLocks noChangeArrowheads="1"/>
          </p:cNvSpPr>
          <p:nvPr/>
        </p:nvSpPr>
        <p:spPr bwMode="auto">
          <a:xfrm>
            <a:off x="2600325" y="2743200"/>
            <a:ext cx="508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3" name="Rectangle 73"/>
          <p:cNvSpPr>
            <a:spLocks noChangeArrowheads="1"/>
          </p:cNvSpPr>
          <p:nvPr/>
        </p:nvSpPr>
        <p:spPr bwMode="auto">
          <a:xfrm>
            <a:off x="2651125" y="2743200"/>
            <a:ext cx="4763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4" name="Rectangle 74"/>
          <p:cNvSpPr>
            <a:spLocks noChangeArrowheads="1"/>
          </p:cNvSpPr>
          <p:nvPr/>
        </p:nvSpPr>
        <p:spPr bwMode="auto">
          <a:xfrm>
            <a:off x="2655888" y="2743200"/>
            <a:ext cx="98425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5" name="Rectangle 75"/>
          <p:cNvSpPr>
            <a:spLocks noChangeArrowheads="1"/>
          </p:cNvSpPr>
          <p:nvPr/>
        </p:nvSpPr>
        <p:spPr bwMode="auto">
          <a:xfrm>
            <a:off x="2754313" y="2743200"/>
            <a:ext cx="4762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6" name="Rectangle 76"/>
          <p:cNvSpPr>
            <a:spLocks noChangeArrowheads="1"/>
          </p:cNvSpPr>
          <p:nvPr/>
        </p:nvSpPr>
        <p:spPr bwMode="auto">
          <a:xfrm>
            <a:off x="2759075" y="2743200"/>
            <a:ext cx="2128838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7" name="Rectangle 77"/>
          <p:cNvSpPr>
            <a:spLocks noChangeArrowheads="1"/>
          </p:cNvSpPr>
          <p:nvPr/>
        </p:nvSpPr>
        <p:spPr bwMode="auto">
          <a:xfrm>
            <a:off x="4887913" y="2743200"/>
            <a:ext cx="3175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8" name="Rectangle 78"/>
          <p:cNvSpPr>
            <a:spLocks noChangeArrowheads="1"/>
          </p:cNvSpPr>
          <p:nvPr/>
        </p:nvSpPr>
        <p:spPr bwMode="auto">
          <a:xfrm>
            <a:off x="4891088" y="2743200"/>
            <a:ext cx="3175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19" name="Rectangle 79"/>
          <p:cNvSpPr>
            <a:spLocks noChangeArrowheads="1"/>
          </p:cNvSpPr>
          <p:nvPr/>
        </p:nvSpPr>
        <p:spPr bwMode="auto">
          <a:xfrm>
            <a:off x="5208588" y="2743200"/>
            <a:ext cx="4762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20" name="Rectangle 80"/>
          <p:cNvSpPr>
            <a:spLocks noChangeArrowheads="1"/>
          </p:cNvSpPr>
          <p:nvPr/>
        </p:nvSpPr>
        <p:spPr bwMode="auto">
          <a:xfrm>
            <a:off x="5213350" y="2743200"/>
            <a:ext cx="15875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21" name="Rectangle 81"/>
          <p:cNvSpPr>
            <a:spLocks noChangeArrowheads="1"/>
          </p:cNvSpPr>
          <p:nvPr/>
        </p:nvSpPr>
        <p:spPr bwMode="auto">
          <a:xfrm>
            <a:off x="5372100" y="2743200"/>
            <a:ext cx="4763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22" name="Rectangle 82"/>
          <p:cNvSpPr>
            <a:spLocks noChangeArrowheads="1"/>
          </p:cNvSpPr>
          <p:nvPr/>
        </p:nvSpPr>
        <p:spPr bwMode="auto">
          <a:xfrm>
            <a:off x="5376863" y="2743200"/>
            <a:ext cx="1524000" cy="47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87123" name="Rectangle 83"/>
          <p:cNvSpPr>
            <a:spLocks noChangeArrowheads="1"/>
          </p:cNvSpPr>
          <p:nvPr/>
        </p:nvSpPr>
        <p:spPr bwMode="auto">
          <a:xfrm>
            <a:off x="1408113" y="3533775"/>
            <a:ext cx="1938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M</a:t>
            </a:r>
            <a:endParaRPr lang="en-US" dirty="0">
              <a:latin typeface="Times"/>
            </a:endParaRPr>
          </a:p>
        </p:txBody>
      </p:sp>
      <p:sp>
        <p:nvSpPr>
          <p:cNvPr id="87124" name="Rectangle 84"/>
          <p:cNvSpPr>
            <a:spLocks noChangeArrowheads="1"/>
          </p:cNvSpPr>
          <p:nvPr/>
        </p:nvSpPr>
        <p:spPr bwMode="auto">
          <a:xfrm>
            <a:off x="1597025" y="3533775"/>
            <a:ext cx="967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e</a:t>
            </a:r>
            <a:endParaRPr lang="en-US" dirty="0">
              <a:latin typeface="Times"/>
            </a:endParaRPr>
          </a:p>
        </p:txBody>
      </p:sp>
      <p:sp>
        <p:nvSpPr>
          <p:cNvPr id="87125" name="Rectangle 85"/>
          <p:cNvSpPr>
            <a:spLocks noChangeArrowheads="1"/>
          </p:cNvSpPr>
          <p:nvPr/>
        </p:nvSpPr>
        <p:spPr bwMode="auto">
          <a:xfrm>
            <a:off x="1695450" y="3533775"/>
            <a:ext cx="20576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an</a:t>
            </a:r>
            <a:endParaRPr lang="en-US" dirty="0">
              <a:latin typeface="Times"/>
            </a:endParaRPr>
          </a:p>
        </p:txBody>
      </p:sp>
      <p:sp>
        <p:nvSpPr>
          <p:cNvPr id="87126" name="Rectangle 86"/>
          <p:cNvSpPr>
            <a:spLocks noChangeArrowheads="1"/>
          </p:cNvSpPr>
          <p:nvPr/>
        </p:nvSpPr>
        <p:spPr bwMode="auto">
          <a:xfrm>
            <a:off x="1516063" y="3783013"/>
            <a:ext cx="12124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S</a:t>
            </a:r>
            <a:endParaRPr lang="en-US" dirty="0">
              <a:latin typeface="Times"/>
            </a:endParaRPr>
          </a:p>
        </p:txBody>
      </p:sp>
      <p:sp>
        <p:nvSpPr>
          <p:cNvPr id="87127" name="Rectangle 87"/>
          <p:cNvSpPr>
            <a:spLocks noChangeArrowheads="1"/>
          </p:cNvSpPr>
          <p:nvPr/>
        </p:nvSpPr>
        <p:spPr bwMode="auto">
          <a:xfrm>
            <a:off x="1635125" y="3783013"/>
            <a:ext cx="1574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D</a:t>
            </a:r>
            <a:endParaRPr lang="en-US" dirty="0">
              <a:latin typeface="Times"/>
            </a:endParaRPr>
          </a:p>
        </p:txBody>
      </p:sp>
      <p:sp>
        <p:nvSpPr>
          <p:cNvPr id="87128" name="Rectangle 88"/>
          <p:cNvSpPr>
            <a:spLocks noChangeArrowheads="1"/>
          </p:cNvSpPr>
          <p:nvPr/>
        </p:nvSpPr>
        <p:spPr bwMode="auto">
          <a:xfrm>
            <a:off x="3584575" y="3533775"/>
            <a:ext cx="23083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74</a:t>
            </a:r>
            <a:endParaRPr lang="en-US" dirty="0">
              <a:latin typeface="Times"/>
            </a:endParaRPr>
          </a:p>
        </p:txBody>
      </p:sp>
      <p:sp>
        <p:nvSpPr>
          <p:cNvPr id="87129" name="Rectangle 89"/>
          <p:cNvSpPr>
            <a:spLocks noChangeArrowheads="1"/>
          </p:cNvSpPr>
          <p:nvPr/>
        </p:nvSpPr>
        <p:spPr bwMode="auto">
          <a:xfrm>
            <a:off x="3798888" y="3533775"/>
            <a:ext cx="545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7130" name="Rectangle 90"/>
          <p:cNvSpPr>
            <a:spLocks noChangeArrowheads="1"/>
          </p:cNvSpPr>
          <p:nvPr/>
        </p:nvSpPr>
        <p:spPr bwMode="auto">
          <a:xfrm>
            <a:off x="3854450" y="3533775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61</a:t>
            </a:r>
            <a:endParaRPr lang="en-US" dirty="0">
              <a:latin typeface="Times"/>
            </a:endParaRPr>
          </a:p>
        </p:txBody>
      </p:sp>
      <p:sp>
        <p:nvSpPr>
          <p:cNvPr id="87131" name="Rectangle 91"/>
          <p:cNvSpPr>
            <a:spLocks noChangeArrowheads="1"/>
          </p:cNvSpPr>
          <p:nvPr/>
        </p:nvSpPr>
        <p:spPr bwMode="auto">
          <a:xfrm>
            <a:off x="3614738" y="3783013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 </a:t>
            </a:r>
            <a:endParaRPr lang="en-US" dirty="0">
              <a:latin typeface="Times"/>
            </a:endParaRPr>
          </a:p>
        </p:txBody>
      </p:sp>
      <p:sp>
        <p:nvSpPr>
          <p:cNvPr id="87132" name="Rectangle 92"/>
          <p:cNvSpPr>
            <a:spLocks noChangeArrowheads="1"/>
          </p:cNvSpPr>
          <p:nvPr/>
        </p:nvSpPr>
        <p:spPr bwMode="auto">
          <a:xfrm>
            <a:off x="3594100" y="3783013"/>
            <a:ext cx="4905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13.35</a:t>
            </a:r>
            <a:endParaRPr lang="en-US" dirty="0">
              <a:latin typeface="Times"/>
            </a:endParaRPr>
          </a:p>
        </p:txBody>
      </p:sp>
      <p:sp>
        <p:nvSpPr>
          <p:cNvPr id="87133" name="Rectangle 93"/>
          <p:cNvSpPr>
            <a:spLocks noChangeArrowheads="1"/>
          </p:cNvSpPr>
          <p:nvPr/>
        </p:nvSpPr>
        <p:spPr bwMode="auto">
          <a:xfrm>
            <a:off x="5849938" y="3533775"/>
            <a:ext cx="2180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82</a:t>
            </a:r>
            <a:endParaRPr lang="en-US" dirty="0">
              <a:latin typeface="Times"/>
            </a:endParaRPr>
          </a:p>
        </p:txBody>
      </p:sp>
      <p:sp>
        <p:nvSpPr>
          <p:cNvPr id="87134" name="Rectangle 94"/>
          <p:cNvSpPr>
            <a:spLocks noChangeArrowheads="1"/>
          </p:cNvSpPr>
          <p:nvPr/>
        </p:nvSpPr>
        <p:spPr bwMode="auto">
          <a:xfrm>
            <a:off x="6064250" y="3533775"/>
            <a:ext cx="5450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.</a:t>
            </a:r>
            <a:endParaRPr lang="en-US" dirty="0">
              <a:latin typeface="Times"/>
            </a:endParaRPr>
          </a:p>
        </p:txBody>
      </p:sp>
      <p:sp>
        <p:nvSpPr>
          <p:cNvPr id="87135" name="Rectangle 95"/>
          <p:cNvSpPr>
            <a:spLocks noChangeArrowheads="1"/>
          </p:cNvSpPr>
          <p:nvPr/>
        </p:nvSpPr>
        <p:spPr bwMode="auto">
          <a:xfrm>
            <a:off x="6119813" y="3533775"/>
            <a:ext cx="3270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61*</a:t>
            </a:r>
            <a:endParaRPr lang="en-US" dirty="0">
              <a:latin typeface="Times"/>
            </a:endParaRPr>
          </a:p>
        </p:txBody>
      </p:sp>
      <p:sp>
        <p:nvSpPr>
          <p:cNvPr id="87136" name="Rectangle 96"/>
          <p:cNvSpPr>
            <a:spLocks noChangeArrowheads="1"/>
          </p:cNvSpPr>
          <p:nvPr/>
        </p:nvSpPr>
        <p:spPr bwMode="auto">
          <a:xfrm>
            <a:off x="5932488" y="3783013"/>
            <a:ext cx="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 </a:t>
            </a:r>
            <a:endParaRPr lang="en-US" dirty="0">
              <a:latin typeface="Times"/>
            </a:endParaRPr>
          </a:p>
        </p:txBody>
      </p:sp>
      <p:sp>
        <p:nvSpPr>
          <p:cNvPr id="87137" name="Rectangle 97"/>
          <p:cNvSpPr>
            <a:spLocks noChangeArrowheads="1"/>
          </p:cNvSpPr>
          <p:nvPr/>
        </p:nvSpPr>
        <p:spPr bwMode="auto">
          <a:xfrm>
            <a:off x="5835650" y="3783013"/>
            <a:ext cx="4825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Times"/>
              </a:rPr>
              <a:t>11.85</a:t>
            </a:r>
            <a:endParaRPr lang="en-US" dirty="0">
              <a:latin typeface="Times"/>
            </a:endParaRPr>
          </a:p>
        </p:txBody>
      </p:sp>
      <p:sp>
        <p:nvSpPr>
          <p:cNvPr id="87138" name="Rectangle 98"/>
          <p:cNvSpPr>
            <a:spLocks noChangeArrowheads="1"/>
          </p:cNvSpPr>
          <p:nvPr/>
        </p:nvSpPr>
        <p:spPr bwMode="auto">
          <a:xfrm>
            <a:off x="712788" y="4114800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*</a:t>
            </a:r>
            <a:endParaRPr lang="en-US" dirty="0">
              <a:latin typeface="Times"/>
            </a:endParaRPr>
          </a:p>
        </p:txBody>
      </p:sp>
      <p:sp>
        <p:nvSpPr>
          <p:cNvPr id="87139" name="Rectangle 99"/>
          <p:cNvSpPr>
            <a:spLocks noChangeArrowheads="1"/>
          </p:cNvSpPr>
          <p:nvPr/>
        </p:nvSpPr>
        <p:spPr bwMode="auto">
          <a:xfrm>
            <a:off x="803275" y="4113213"/>
            <a:ext cx="1461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= </a:t>
            </a:r>
            <a:endParaRPr lang="en-US" dirty="0">
              <a:latin typeface="Times"/>
            </a:endParaRPr>
          </a:p>
        </p:txBody>
      </p:sp>
      <p:sp>
        <p:nvSpPr>
          <p:cNvPr id="87140" name="Rectangle 100"/>
          <p:cNvSpPr>
            <a:spLocks noChangeArrowheads="1"/>
          </p:cNvSpPr>
          <p:nvPr/>
        </p:nvSpPr>
        <p:spPr bwMode="auto">
          <a:xfrm>
            <a:off x="987425" y="4113213"/>
            <a:ext cx="115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"/>
              </a:rPr>
              <a:t>p</a:t>
            </a:r>
            <a:endParaRPr lang="en-US" dirty="0">
              <a:latin typeface="Times"/>
            </a:endParaRPr>
          </a:p>
        </p:txBody>
      </p:sp>
      <p:sp>
        <p:nvSpPr>
          <p:cNvPr id="87141" name="Rectangle 101"/>
          <p:cNvSpPr>
            <a:spLocks noChangeArrowheads="1"/>
          </p:cNvSpPr>
          <p:nvPr/>
        </p:nvSpPr>
        <p:spPr bwMode="auto">
          <a:xfrm>
            <a:off x="1077913" y="4113213"/>
            <a:ext cx="1538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&lt;</a:t>
            </a:r>
            <a:endParaRPr lang="en-US" dirty="0">
              <a:latin typeface="Times"/>
            </a:endParaRPr>
          </a:p>
        </p:txBody>
      </p:sp>
      <p:sp>
        <p:nvSpPr>
          <p:cNvPr id="87142" name="Rectangle 102"/>
          <p:cNvSpPr>
            <a:spLocks noChangeArrowheads="1"/>
          </p:cNvSpPr>
          <p:nvPr/>
        </p:nvSpPr>
        <p:spPr bwMode="auto">
          <a:xfrm>
            <a:off x="1219200" y="4113213"/>
            <a:ext cx="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 </a:t>
            </a:r>
            <a:endParaRPr lang="en-US" dirty="0">
              <a:latin typeface="Times"/>
            </a:endParaRPr>
          </a:p>
        </p:txBody>
      </p:sp>
      <p:sp>
        <p:nvSpPr>
          <p:cNvPr id="87143" name="Rectangle 103"/>
          <p:cNvSpPr>
            <a:spLocks noChangeArrowheads="1"/>
          </p:cNvSpPr>
          <p:nvPr/>
        </p:nvSpPr>
        <p:spPr bwMode="auto">
          <a:xfrm>
            <a:off x="1266825" y="4113213"/>
            <a:ext cx="1346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.0</a:t>
            </a:r>
            <a:endParaRPr lang="en-US" dirty="0">
              <a:latin typeface="Times"/>
            </a:endParaRPr>
          </a:p>
        </p:txBody>
      </p:sp>
      <p:sp>
        <p:nvSpPr>
          <p:cNvPr id="87144" name="Rectangle 104"/>
          <p:cNvSpPr>
            <a:spLocks noChangeArrowheads="1"/>
          </p:cNvSpPr>
          <p:nvPr/>
        </p:nvSpPr>
        <p:spPr bwMode="auto">
          <a:xfrm>
            <a:off x="1395413" y="41132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"/>
              </a:rPr>
              <a:t>1</a:t>
            </a:r>
            <a:endParaRPr lang="en-US" dirty="0">
              <a:latin typeface="Times"/>
            </a:endParaRPr>
          </a:p>
        </p:txBody>
      </p:sp>
      <p:sp>
        <p:nvSpPr>
          <p:cNvPr id="87145" name="Line 107"/>
          <p:cNvSpPr>
            <a:spLocks noChangeShapeType="1"/>
          </p:cNvSpPr>
          <p:nvPr/>
        </p:nvSpPr>
        <p:spPr bwMode="auto">
          <a:xfrm>
            <a:off x="692150" y="4060825"/>
            <a:ext cx="6249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87146" name="Line 108"/>
          <p:cNvSpPr>
            <a:spLocks noChangeShapeType="1"/>
          </p:cNvSpPr>
          <p:nvPr/>
        </p:nvSpPr>
        <p:spPr bwMode="auto">
          <a:xfrm>
            <a:off x="687388" y="3435350"/>
            <a:ext cx="6249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87147" name="TextBox 111"/>
          <p:cNvSpPr txBox="1">
            <a:spLocks noChangeArrowheads="1"/>
          </p:cNvSpPr>
          <p:nvPr/>
        </p:nvSpPr>
        <p:spPr bwMode="auto">
          <a:xfrm>
            <a:off x="1447800" y="4876800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Difference in means: 74.61 - 82.61= -8</a:t>
            </a:r>
          </a:p>
        </p:txBody>
      </p:sp>
      <p:sp>
        <p:nvSpPr>
          <p:cNvPr id="87148" name="TextBox 112"/>
          <p:cNvSpPr txBox="1">
            <a:spLocks noChangeArrowheads="1"/>
          </p:cNvSpPr>
          <p:nvPr/>
        </p:nvSpPr>
        <p:spPr bwMode="auto">
          <a:xfrm>
            <a:off x="1447800" y="54102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Average standard deviation: (13.35 + 11.85)/2 = 12.6</a:t>
            </a:r>
          </a:p>
        </p:txBody>
      </p:sp>
      <p:sp>
        <p:nvSpPr>
          <p:cNvPr id="87149" name="TextBox 113"/>
          <p:cNvSpPr txBox="1">
            <a:spLocks noChangeArrowheads="1"/>
          </p:cNvSpPr>
          <p:nvPr/>
        </p:nvSpPr>
        <p:spPr bwMode="auto">
          <a:xfrm>
            <a:off x="1447800" y="5943600"/>
            <a:ext cx="670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Practical significance: -8/12.6 = -.63</a:t>
            </a:r>
          </a:p>
        </p:txBody>
      </p:sp>
      <p:sp>
        <p:nvSpPr>
          <p:cNvPr id="87150" name="Rectangle 114"/>
          <p:cNvSpPr>
            <a:spLocks noChangeArrowheads="1"/>
          </p:cNvSpPr>
          <p:nvPr/>
        </p:nvSpPr>
        <p:spPr bwMode="auto">
          <a:xfrm>
            <a:off x="838200" y="4648200"/>
            <a:ext cx="6858000" cy="19812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48000" y="2514600"/>
            <a:ext cx="5029200" cy="17543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274320">
            <a:spAutoFit/>
          </a:bodyPr>
          <a:lstStyle/>
          <a:p>
            <a:pPr>
              <a:defRPr/>
            </a:pPr>
            <a:endParaRPr lang="en-US" dirty="0">
              <a:latin typeface="Times"/>
              <a:ea typeface="ＭＳ Ｐゴシック" charset="-128"/>
              <a:cs typeface="ＭＳ Ｐゴシック" charset="-128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Times"/>
                <a:ea typeface="ＭＳ Ｐゴシック" charset="-128"/>
                <a:cs typeface="ＭＳ Ｐゴシック" charset="-128"/>
              </a:rPr>
              <a:t>Only report practical significance if the mean differences are statistically significant to begin with.</a:t>
            </a:r>
          </a:p>
          <a:p>
            <a:pPr>
              <a:defRPr/>
            </a:pPr>
            <a:endParaRPr lang="en-US" dirty="0">
              <a:ln>
                <a:solidFill>
                  <a:schemeClr val="tx1"/>
                </a:solidFill>
              </a:ln>
              <a:latin typeface="Times"/>
              <a:ea typeface="ＭＳ Ｐゴシック" charset="-128"/>
              <a:cs typeface="ＭＳ Ｐゴシック" charset="-128"/>
            </a:endParaRPr>
          </a:p>
          <a:p>
            <a:pPr>
              <a:defRPr/>
            </a:pPr>
            <a:endParaRPr lang="en-US" dirty="0">
              <a:latin typeface="Times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Size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the effect size in the </a:t>
            </a:r>
            <a:r>
              <a:rPr lang="en-US" dirty="0" err="1" smtClean="0"/>
              <a:t>Pinecrest</a:t>
            </a:r>
            <a:r>
              <a:rPr lang="en-US" dirty="0" smtClean="0"/>
              <a:t> College data: Language score by </a:t>
            </a:r>
            <a:r>
              <a:rPr lang="en-US" dirty="0"/>
              <a:t>g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Confounding Variations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rPr>
              <a:t>Anticipating the direction of the change in mean scores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4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73327" y="5010150"/>
            <a:ext cx="84941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In some cases it can be assumed that the difference between means </a:t>
            </a:r>
          </a:p>
          <a:p>
            <a:pPr algn="ctr"/>
            <a:r>
              <a:rPr lang="en-US" dirty="0"/>
              <a:t>scores will represent a positive shift. When we give a lesson </a:t>
            </a:r>
          </a:p>
          <a:p>
            <a:pPr algn="ctr"/>
            <a:r>
              <a:rPr lang="en-US" dirty="0"/>
              <a:t>we expect that the test scores will rise from </a:t>
            </a:r>
            <a:r>
              <a:rPr lang="en-US" dirty="0" smtClean="0"/>
              <a:t>pretest </a:t>
            </a:r>
            <a:r>
              <a:rPr lang="en-US" dirty="0"/>
              <a:t>to </a:t>
            </a:r>
            <a:r>
              <a:rPr lang="en-US" dirty="0" smtClean="0"/>
              <a:t>posttest</a:t>
            </a:r>
            <a:r>
              <a:rPr lang="en-US" dirty="0"/>
              <a:t>.  </a:t>
            </a:r>
          </a:p>
        </p:txBody>
      </p:sp>
      <p:sp>
        <p:nvSpPr>
          <p:cNvPr id="52235" name="Line 14"/>
          <p:cNvSpPr>
            <a:spLocks noChangeShapeType="1"/>
          </p:cNvSpPr>
          <p:nvPr/>
        </p:nvSpPr>
        <p:spPr bwMode="auto">
          <a:xfrm>
            <a:off x="4311650" y="1771650"/>
            <a:ext cx="2322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3752850" y="1300163"/>
            <a:ext cx="304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Anticipated Mean Shift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39328" y="1934408"/>
            <a:ext cx="7924800" cy="2895600"/>
            <a:chOff x="457200" y="1905000"/>
            <a:chExt cx="7924800" cy="2895600"/>
          </a:xfrm>
        </p:grpSpPr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572000" y="1905000"/>
              <a:ext cx="0" cy="289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457200" y="4800600"/>
              <a:ext cx="792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flipV="1">
              <a:off x="6532563" y="2157413"/>
              <a:ext cx="0" cy="2640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654800" y="3062288"/>
              <a:ext cx="1552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6894513" y="2455863"/>
              <a:ext cx="984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/>
                <a:t>5% (.05)</a:t>
              </a:r>
              <a:endParaRPr lang="en-US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69051" y="1973508"/>
              <a:ext cx="6405825" cy="2765944"/>
            </a:xfrm>
            <a:custGeom>
              <a:avLst/>
              <a:gdLst>
                <a:gd name="connsiteX0" fmla="*/ 3931800 w 3931800"/>
                <a:gd name="connsiteY0" fmla="*/ 1577907 h 1581834"/>
                <a:gd name="connsiteX1" fmla="*/ 2950453 w 3931800"/>
                <a:gd name="connsiteY1" fmla="*/ 1375859 h 1581834"/>
                <a:gd name="connsiteX2" fmla="*/ 2456573 w 3931800"/>
                <a:gd name="connsiteY2" fmla="*/ 250164 h 1581834"/>
                <a:gd name="connsiteX3" fmla="*/ 1965900 w 3931800"/>
                <a:gd name="connsiteY3" fmla="*/ 10 h 1581834"/>
                <a:gd name="connsiteX4" fmla="*/ 1475227 w 3931800"/>
                <a:gd name="connsiteY4" fmla="*/ 246957 h 1581834"/>
                <a:gd name="connsiteX5" fmla="*/ 981346 w 3931800"/>
                <a:gd name="connsiteY5" fmla="*/ 1375859 h 1581834"/>
                <a:gd name="connsiteX6" fmla="*/ 0 w 3931800"/>
                <a:gd name="connsiteY6" fmla="*/ 1581114 h 1581834"/>
                <a:gd name="connsiteX0" fmla="*/ 3931800 w 3931800"/>
                <a:gd name="connsiteY0" fmla="*/ 1648456 h 1652383"/>
                <a:gd name="connsiteX1" fmla="*/ 2950453 w 3931800"/>
                <a:gd name="connsiteY1" fmla="*/ 1446408 h 1652383"/>
                <a:gd name="connsiteX2" fmla="*/ 2456573 w 3931800"/>
                <a:gd name="connsiteY2" fmla="*/ 320713 h 1652383"/>
                <a:gd name="connsiteX3" fmla="*/ 1969107 w 3931800"/>
                <a:gd name="connsiteY3" fmla="*/ 2 h 1652383"/>
                <a:gd name="connsiteX4" fmla="*/ 1475227 w 3931800"/>
                <a:gd name="connsiteY4" fmla="*/ 317506 h 1652383"/>
                <a:gd name="connsiteX5" fmla="*/ 981346 w 3931800"/>
                <a:gd name="connsiteY5" fmla="*/ 1446408 h 1652383"/>
                <a:gd name="connsiteX6" fmla="*/ 0 w 3931800"/>
                <a:gd name="connsiteY6" fmla="*/ 1651663 h 1652383"/>
                <a:gd name="connsiteX0" fmla="*/ 4443305 w 4443305"/>
                <a:gd name="connsiteY0" fmla="*/ 1648456 h 1652383"/>
                <a:gd name="connsiteX1" fmla="*/ 3461958 w 4443305"/>
                <a:gd name="connsiteY1" fmla="*/ 1446408 h 1652383"/>
                <a:gd name="connsiteX2" fmla="*/ 2968078 w 4443305"/>
                <a:gd name="connsiteY2" fmla="*/ 320713 h 1652383"/>
                <a:gd name="connsiteX3" fmla="*/ 2480612 w 4443305"/>
                <a:gd name="connsiteY3" fmla="*/ 2 h 1652383"/>
                <a:gd name="connsiteX4" fmla="*/ 1986732 w 4443305"/>
                <a:gd name="connsiteY4" fmla="*/ 317506 h 1652383"/>
                <a:gd name="connsiteX5" fmla="*/ 1492851 w 4443305"/>
                <a:gd name="connsiteY5" fmla="*/ 1446408 h 1652383"/>
                <a:gd name="connsiteX6" fmla="*/ 0 w 4443305"/>
                <a:gd name="connsiteY6" fmla="*/ 1648456 h 1652383"/>
                <a:gd name="connsiteX0" fmla="*/ 4974333 w 4974333"/>
                <a:gd name="connsiteY0" fmla="*/ 1645249 h 1649482"/>
                <a:gd name="connsiteX1" fmla="*/ 3461958 w 4974333"/>
                <a:gd name="connsiteY1" fmla="*/ 1446408 h 1649482"/>
                <a:gd name="connsiteX2" fmla="*/ 2968078 w 4974333"/>
                <a:gd name="connsiteY2" fmla="*/ 320713 h 1649482"/>
                <a:gd name="connsiteX3" fmla="*/ 2480612 w 4974333"/>
                <a:gd name="connsiteY3" fmla="*/ 2 h 1649482"/>
                <a:gd name="connsiteX4" fmla="*/ 1986732 w 4974333"/>
                <a:gd name="connsiteY4" fmla="*/ 317506 h 1649482"/>
                <a:gd name="connsiteX5" fmla="*/ 1492851 w 4974333"/>
                <a:gd name="connsiteY5" fmla="*/ 1446408 h 1649482"/>
                <a:gd name="connsiteX6" fmla="*/ 0 w 4974333"/>
                <a:gd name="connsiteY6" fmla="*/ 1648456 h 1649482"/>
                <a:gd name="connsiteX0" fmla="*/ 4974333 w 4974333"/>
                <a:gd name="connsiteY0" fmla="*/ 1654472 h 1659869"/>
                <a:gd name="connsiteX1" fmla="*/ 3461958 w 4974333"/>
                <a:gd name="connsiteY1" fmla="*/ 1455631 h 1659869"/>
                <a:gd name="connsiteX2" fmla="*/ 2968078 w 4974333"/>
                <a:gd name="connsiteY2" fmla="*/ 329936 h 1659869"/>
                <a:gd name="connsiteX3" fmla="*/ 2480612 w 4974333"/>
                <a:gd name="connsiteY3" fmla="*/ 9225 h 1659869"/>
                <a:gd name="connsiteX4" fmla="*/ 1990637 w 4974333"/>
                <a:gd name="connsiteY4" fmla="*/ 217687 h 1659869"/>
                <a:gd name="connsiteX5" fmla="*/ 1492851 w 4974333"/>
                <a:gd name="connsiteY5" fmla="*/ 1455631 h 1659869"/>
                <a:gd name="connsiteX6" fmla="*/ 0 w 4974333"/>
                <a:gd name="connsiteY6" fmla="*/ 1657679 h 1659869"/>
                <a:gd name="connsiteX0" fmla="*/ 4974333 w 4974333"/>
                <a:gd name="connsiteY0" fmla="*/ 1647345 h 1654155"/>
                <a:gd name="connsiteX1" fmla="*/ 3461958 w 4974333"/>
                <a:gd name="connsiteY1" fmla="*/ 1448504 h 1654155"/>
                <a:gd name="connsiteX2" fmla="*/ 2964174 w 4974333"/>
                <a:gd name="connsiteY2" fmla="*/ 207353 h 1654155"/>
                <a:gd name="connsiteX3" fmla="*/ 2480612 w 4974333"/>
                <a:gd name="connsiteY3" fmla="*/ 2098 h 1654155"/>
                <a:gd name="connsiteX4" fmla="*/ 1990637 w 4974333"/>
                <a:gd name="connsiteY4" fmla="*/ 210560 h 1654155"/>
                <a:gd name="connsiteX5" fmla="*/ 1492851 w 4974333"/>
                <a:gd name="connsiteY5" fmla="*/ 1448504 h 1654155"/>
                <a:gd name="connsiteX6" fmla="*/ 0 w 4974333"/>
                <a:gd name="connsiteY6" fmla="*/ 1650552 h 1654155"/>
                <a:gd name="connsiteX0" fmla="*/ 4974333 w 4974333"/>
                <a:gd name="connsiteY0" fmla="*/ 1763913 h 1770723"/>
                <a:gd name="connsiteX1" fmla="*/ 3461958 w 4974333"/>
                <a:gd name="connsiteY1" fmla="*/ 1565072 h 1770723"/>
                <a:gd name="connsiteX2" fmla="*/ 2964174 w 4974333"/>
                <a:gd name="connsiteY2" fmla="*/ 323921 h 1770723"/>
                <a:gd name="connsiteX3" fmla="*/ 2480613 w 4974333"/>
                <a:gd name="connsiteY3" fmla="*/ 3 h 1770723"/>
                <a:gd name="connsiteX4" fmla="*/ 1990637 w 4974333"/>
                <a:gd name="connsiteY4" fmla="*/ 327128 h 1770723"/>
                <a:gd name="connsiteX5" fmla="*/ 1492851 w 4974333"/>
                <a:gd name="connsiteY5" fmla="*/ 1565072 h 1770723"/>
                <a:gd name="connsiteX6" fmla="*/ 0 w 4974333"/>
                <a:gd name="connsiteY6" fmla="*/ 1767120 h 1770723"/>
                <a:gd name="connsiteX0" fmla="*/ 4974333 w 4974333"/>
                <a:gd name="connsiteY0" fmla="*/ 1722225 h 1729035"/>
                <a:gd name="connsiteX1" fmla="*/ 3461958 w 4974333"/>
                <a:gd name="connsiteY1" fmla="*/ 1523384 h 1729035"/>
                <a:gd name="connsiteX2" fmla="*/ 2964174 w 4974333"/>
                <a:gd name="connsiteY2" fmla="*/ 282233 h 1729035"/>
                <a:gd name="connsiteX3" fmla="*/ 2472803 w 4974333"/>
                <a:gd name="connsiteY3" fmla="*/ 8 h 1729035"/>
                <a:gd name="connsiteX4" fmla="*/ 1990637 w 4974333"/>
                <a:gd name="connsiteY4" fmla="*/ 285440 h 1729035"/>
                <a:gd name="connsiteX5" fmla="*/ 1492851 w 4974333"/>
                <a:gd name="connsiteY5" fmla="*/ 1523384 h 1729035"/>
                <a:gd name="connsiteX6" fmla="*/ 0 w 4974333"/>
                <a:gd name="connsiteY6" fmla="*/ 1725432 h 1729035"/>
                <a:gd name="connsiteX0" fmla="*/ 4974333 w 4974333"/>
                <a:gd name="connsiteY0" fmla="*/ 1760705 h 1767515"/>
                <a:gd name="connsiteX1" fmla="*/ 3461958 w 4974333"/>
                <a:gd name="connsiteY1" fmla="*/ 1561864 h 1767515"/>
                <a:gd name="connsiteX2" fmla="*/ 2964174 w 4974333"/>
                <a:gd name="connsiteY2" fmla="*/ 320713 h 1767515"/>
                <a:gd name="connsiteX3" fmla="*/ 2472803 w 4974333"/>
                <a:gd name="connsiteY3" fmla="*/ 3 h 1767515"/>
                <a:gd name="connsiteX4" fmla="*/ 1990637 w 4974333"/>
                <a:gd name="connsiteY4" fmla="*/ 323920 h 1767515"/>
                <a:gd name="connsiteX5" fmla="*/ 1492851 w 4974333"/>
                <a:gd name="connsiteY5" fmla="*/ 1561864 h 1767515"/>
                <a:gd name="connsiteX6" fmla="*/ 0 w 4974333"/>
                <a:gd name="connsiteY6" fmla="*/ 1763912 h 1767515"/>
                <a:gd name="connsiteX0" fmla="*/ 4974333 w 4974333"/>
                <a:gd name="connsiteY0" fmla="*/ 1765751 h 1772561"/>
                <a:gd name="connsiteX1" fmla="*/ 3461958 w 4974333"/>
                <a:gd name="connsiteY1" fmla="*/ 1566910 h 1772561"/>
                <a:gd name="connsiteX2" fmla="*/ 2964174 w 4974333"/>
                <a:gd name="connsiteY2" fmla="*/ 325759 h 1772561"/>
                <a:gd name="connsiteX3" fmla="*/ 2472803 w 4974333"/>
                <a:gd name="connsiteY3" fmla="*/ 5049 h 1772561"/>
                <a:gd name="connsiteX4" fmla="*/ 1986733 w 4974333"/>
                <a:gd name="connsiteY4" fmla="*/ 495736 h 1772561"/>
                <a:gd name="connsiteX5" fmla="*/ 1492851 w 4974333"/>
                <a:gd name="connsiteY5" fmla="*/ 1566910 h 1772561"/>
                <a:gd name="connsiteX6" fmla="*/ 0 w 4974333"/>
                <a:gd name="connsiteY6" fmla="*/ 1768958 h 1772561"/>
                <a:gd name="connsiteX0" fmla="*/ 4974333 w 4974333"/>
                <a:gd name="connsiteY0" fmla="*/ 1760703 h 1764110"/>
                <a:gd name="connsiteX1" fmla="*/ 3461958 w 4974333"/>
                <a:gd name="connsiteY1" fmla="*/ 1561862 h 1764110"/>
                <a:gd name="connsiteX2" fmla="*/ 2960269 w 4974333"/>
                <a:gd name="connsiteY2" fmla="*/ 487481 h 1764110"/>
                <a:gd name="connsiteX3" fmla="*/ 2472803 w 4974333"/>
                <a:gd name="connsiteY3" fmla="*/ 1 h 1764110"/>
                <a:gd name="connsiteX4" fmla="*/ 1986733 w 4974333"/>
                <a:gd name="connsiteY4" fmla="*/ 490688 h 1764110"/>
                <a:gd name="connsiteX5" fmla="*/ 1492851 w 4974333"/>
                <a:gd name="connsiteY5" fmla="*/ 1561862 h 1764110"/>
                <a:gd name="connsiteX6" fmla="*/ 0 w 4974333"/>
                <a:gd name="connsiteY6" fmla="*/ 1763910 h 1764110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4333" h="1764111">
                  <a:moveTo>
                    <a:pt x="4974333" y="1760704"/>
                  </a:moveTo>
                  <a:cubicBezTo>
                    <a:pt x="4606595" y="1770325"/>
                    <a:pt x="3797635" y="1774067"/>
                    <a:pt x="3461958" y="1561863"/>
                  </a:cubicBezTo>
                  <a:cubicBezTo>
                    <a:pt x="3126281" y="1349659"/>
                    <a:pt x="3070463" y="853626"/>
                    <a:pt x="2960269" y="487482"/>
                  </a:cubicBezTo>
                  <a:cubicBezTo>
                    <a:pt x="2850075" y="121338"/>
                    <a:pt x="2635059" y="-532"/>
                    <a:pt x="2472803" y="2"/>
                  </a:cubicBezTo>
                  <a:cubicBezTo>
                    <a:pt x="2310547" y="536"/>
                    <a:pt x="2103203" y="118131"/>
                    <a:pt x="1986733" y="490689"/>
                  </a:cubicBezTo>
                  <a:cubicBezTo>
                    <a:pt x="1870263" y="863247"/>
                    <a:pt x="1823973" y="1349659"/>
                    <a:pt x="1492851" y="1561863"/>
                  </a:cubicBezTo>
                  <a:cubicBezTo>
                    <a:pt x="1161729" y="1774067"/>
                    <a:pt x="0" y="1763911"/>
                    <a:pt x="0" y="1763911"/>
                  </a:cubicBezTo>
                </a:path>
              </a:pathLst>
            </a:cu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71475" y="5010150"/>
            <a:ext cx="8496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In some cases it can be assumed that the difference between means </a:t>
            </a:r>
          </a:p>
          <a:p>
            <a:pPr algn="ctr"/>
            <a:r>
              <a:rPr lang="en-US"/>
              <a:t>scores will represent a negative shift. If we do conflict management </a:t>
            </a:r>
          </a:p>
          <a:p>
            <a:pPr algn="ctr"/>
            <a:r>
              <a:rPr lang="en-US"/>
              <a:t>training we would anticipate that the number of conflicts </a:t>
            </a:r>
          </a:p>
          <a:p>
            <a:pPr algn="ctr"/>
            <a:r>
              <a:rPr lang="en-US"/>
              <a:t>would be reduced.</a:t>
            </a:r>
          </a:p>
        </p:txBody>
      </p:sp>
      <p:sp>
        <p:nvSpPr>
          <p:cNvPr id="54283" name="Line 14"/>
          <p:cNvSpPr>
            <a:spLocks noChangeShapeType="1"/>
          </p:cNvSpPr>
          <p:nvPr/>
        </p:nvSpPr>
        <p:spPr bwMode="auto">
          <a:xfrm flipH="1">
            <a:off x="2873375" y="177165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4284" name="Text Box 15"/>
          <p:cNvSpPr txBox="1">
            <a:spLocks noChangeArrowheads="1"/>
          </p:cNvSpPr>
          <p:nvPr/>
        </p:nvSpPr>
        <p:spPr bwMode="auto">
          <a:xfrm>
            <a:off x="3032125" y="1284288"/>
            <a:ext cx="304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Anticipated Mean Shift</a:t>
            </a:r>
          </a:p>
        </p:txBody>
      </p:sp>
      <p:grpSp>
        <p:nvGrpSpPr>
          <p:cNvPr id="20" name="Group 19"/>
          <p:cNvGrpSpPr/>
          <p:nvPr/>
        </p:nvGrpSpPr>
        <p:grpSpPr>
          <a:xfrm flipH="1">
            <a:off x="745062" y="1934408"/>
            <a:ext cx="7924800" cy="2895600"/>
            <a:chOff x="457200" y="1905000"/>
            <a:chExt cx="7924800" cy="2895600"/>
          </a:xfrm>
        </p:grpSpPr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4572000" y="1905000"/>
              <a:ext cx="0" cy="289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2" name="Line 4"/>
            <p:cNvSpPr>
              <a:spLocks noChangeShapeType="1"/>
            </p:cNvSpPr>
            <p:nvPr/>
          </p:nvSpPr>
          <p:spPr bwMode="auto">
            <a:xfrm>
              <a:off x="457200" y="4800600"/>
              <a:ext cx="792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6532563" y="2157413"/>
              <a:ext cx="0" cy="2640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>
              <a:off x="6654800" y="3062288"/>
              <a:ext cx="1552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6894513" y="2455863"/>
              <a:ext cx="984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/>
                <a:t>5% (.05)</a:t>
              </a:r>
              <a:endParaRPr lang="en-US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69051" y="1973508"/>
              <a:ext cx="6405825" cy="2765944"/>
            </a:xfrm>
            <a:custGeom>
              <a:avLst/>
              <a:gdLst>
                <a:gd name="connsiteX0" fmla="*/ 3931800 w 3931800"/>
                <a:gd name="connsiteY0" fmla="*/ 1577907 h 1581834"/>
                <a:gd name="connsiteX1" fmla="*/ 2950453 w 3931800"/>
                <a:gd name="connsiteY1" fmla="*/ 1375859 h 1581834"/>
                <a:gd name="connsiteX2" fmla="*/ 2456573 w 3931800"/>
                <a:gd name="connsiteY2" fmla="*/ 250164 h 1581834"/>
                <a:gd name="connsiteX3" fmla="*/ 1965900 w 3931800"/>
                <a:gd name="connsiteY3" fmla="*/ 10 h 1581834"/>
                <a:gd name="connsiteX4" fmla="*/ 1475227 w 3931800"/>
                <a:gd name="connsiteY4" fmla="*/ 246957 h 1581834"/>
                <a:gd name="connsiteX5" fmla="*/ 981346 w 3931800"/>
                <a:gd name="connsiteY5" fmla="*/ 1375859 h 1581834"/>
                <a:gd name="connsiteX6" fmla="*/ 0 w 3931800"/>
                <a:gd name="connsiteY6" fmla="*/ 1581114 h 1581834"/>
                <a:gd name="connsiteX0" fmla="*/ 3931800 w 3931800"/>
                <a:gd name="connsiteY0" fmla="*/ 1648456 h 1652383"/>
                <a:gd name="connsiteX1" fmla="*/ 2950453 w 3931800"/>
                <a:gd name="connsiteY1" fmla="*/ 1446408 h 1652383"/>
                <a:gd name="connsiteX2" fmla="*/ 2456573 w 3931800"/>
                <a:gd name="connsiteY2" fmla="*/ 320713 h 1652383"/>
                <a:gd name="connsiteX3" fmla="*/ 1969107 w 3931800"/>
                <a:gd name="connsiteY3" fmla="*/ 2 h 1652383"/>
                <a:gd name="connsiteX4" fmla="*/ 1475227 w 3931800"/>
                <a:gd name="connsiteY4" fmla="*/ 317506 h 1652383"/>
                <a:gd name="connsiteX5" fmla="*/ 981346 w 3931800"/>
                <a:gd name="connsiteY5" fmla="*/ 1446408 h 1652383"/>
                <a:gd name="connsiteX6" fmla="*/ 0 w 3931800"/>
                <a:gd name="connsiteY6" fmla="*/ 1651663 h 1652383"/>
                <a:gd name="connsiteX0" fmla="*/ 4443305 w 4443305"/>
                <a:gd name="connsiteY0" fmla="*/ 1648456 h 1652383"/>
                <a:gd name="connsiteX1" fmla="*/ 3461958 w 4443305"/>
                <a:gd name="connsiteY1" fmla="*/ 1446408 h 1652383"/>
                <a:gd name="connsiteX2" fmla="*/ 2968078 w 4443305"/>
                <a:gd name="connsiteY2" fmla="*/ 320713 h 1652383"/>
                <a:gd name="connsiteX3" fmla="*/ 2480612 w 4443305"/>
                <a:gd name="connsiteY3" fmla="*/ 2 h 1652383"/>
                <a:gd name="connsiteX4" fmla="*/ 1986732 w 4443305"/>
                <a:gd name="connsiteY4" fmla="*/ 317506 h 1652383"/>
                <a:gd name="connsiteX5" fmla="*/ 1492851 w 4443305"/>
                <a:gd name="connsiteY5" fmla="*/ 1446408 h 1652383"/>
                <a:gd name="connsiteX6" fmla="*/ 0 w 4443305"/>
                <a:gd name="connsiteY6" fmla="*/ 1648456 h 1652383"/>
                <a:gd name="connsiteX0" fmla="*/ 4974333 w 4974333"/>
                <a:gd name="connsiteY0" fmla="*/ 1645249 h 1649482"/>
                <a:gd name="connsiteX1" fmla="*/ 3461958 w 4974333"/>
                <a:gd name="connsiteY1" fmla="*/ 1446408 h 1649482"/>
                <a:gd name="connsiteX2" fmla="*/ 2968078 w 4974333"/>
                <a:gd name="connsiteY2" fmla="*/ 320713 h 1649482"/>
                <a:gd name="connsiteX3" fmla="*/ 2480612 w 4974333"/>
                <a:gd name="connsiteY3" fmla="*/ 2 h 1649482"/>
                <a:gd name="connsiteX4" fmla="*/ 1986732 w 4974333"/>
                <a:gd name="connsiteY4" fmla="*/ 317506 h 1649482"/>
                <a:gd name="connsiteX5" fmla="*/ 1492851 w 4974333"/>
                <a:gd name="connsiteY5" fmla="*/ 1446408 h 1649482"/>
                <a:gd name="connsiteX6" fmla="*/ 0 w 4974333"/>
                <a:gd name="connsiteY6" fmla="*/ 1648456 h 1649482"/>
                <a:gd name="connsiteX0" fmla="*/ 4974333 w 4974333"/>
                <a:gd name="connsiteY0" fmla="*/ 1654472 h 1659869"/>
                <a:gd name="connsiteX1" fmla="*/ 3461958 w 4974333"/>
                <a:gd name="connsiteY1" fmla="*/ 1455631 h 1659869"/>
                <a:gd name="connsiteX2" fmla="*/ 2968078 w 4974333"/>
                <a:gd name="connsiteY2" fmla="*/ 329936 h 1659869"/>
                <a:gd name="connsiteX3" fmla="*/ 2480612 w 4974333"/>
                <a:gd name="connsiteY3" fmla="*/ 9225 h 1659869"/>
                <a:gd name="connsiteX4" fmla="*/ 1990637 w 4974333"/>
                <a:gd name="connsiteY4" fmla="*/ 217687 h 1659869"/>
                <a:gd name="connsiteX5" fmla="*/ 1492851 w 4974333"/>
                <a:gd name="connsiteY5" fmla="*/ 1455631 h 1659869"/>
                <a:gd name="connsiteX6" fmla="*/ 0 w 4974333"/>
                <a:gd name="connsiteY6" fmla="*/ 1657679 h 1659869"/>
                <a:gd name="connsiteX0" fmla="*/ 4974333 w 4974333"/>
                <a:gd name="connsiteY0" fmla="*/ 1647345 h 1654155"/>
                <a:gd name="connsiteX1" fmla="*/ 3461958 w 4974333"/>
                <a:gd name="connsiteY1" fmla="*/ 1448504 h 1654155"/>
                <a:gd name="connsiteX2" fmla="*/ 2964174 w 4974333"/>
                <a:gd name="connsiteY2" fmla="*/ 207353 h 1654155"/>
                <a:gd name="connsiteX3" fmla="*/ 2480612 w 4974333"/>
                <a:gd name="connsiteY3" fmla="*/ 2098 h 1654155"/>
                <a:gd name="connsiteX4" fmla="*/ 1990637 w 4974333"/>
                <a:gd name="connsiteY4" fmla="*/ 210560 h 1654155"/>
                <a:gd name="connsiteX5" fmla="*/ 1492851 w 4974333"/>
                <a:gd name="connsiteY5" fmla="*/ 1448504 h 1654155"/>
                <a:gd name="connsiteX6" fmla="*/ 0 w 4974333"/>
                <a:gd name="connsiteY6" fmla="*/ 1650552 h 1654155"/>
                <a:gd name="connsiteX0" fmla="*/ 4974333 w 4974333"/>
                <a:gd name="connsiteY0" fmla="*/ 1763913 h 1770723"/>
                <a:gd name="connsiteX1" fmla="*/ 3461958 w 4974333"/>
                <a:gd name="connsiteY1" fmla="*/ 1565072 h 1770723"/>
                <a:gd name="connsiteX2" fmla="*/ 2964174 w 4974333"/>
                <a:gd name="connsiteY2" fmla="*/ 323921 h 1770723"/>
                <a:gd name="connsiteX3" fmla="*/ 2480613 w 4974333"/>
                <a:gd name="connsiteY3" fmla="*/ 3 h 1770723"/>
                <a:gd name="connsiteX4" fmla="*/ 1990637 w 4974333"/>
                <a:gd name="connsiteY4" fmla="*/ 327128 h 1770723"/>
                <a:gd name="connsiteX5" fmla="*/ 1492851 w 4974333"/>
                <a:gd name="connsiteY5" fmla="*/ 1565072 h 1770723"/>
                <a:gd name="connsiteX6" fmla="*/ 0 w 4974333"/>
                <a:gd name="connsiteY6" fmla="*/ 1767120 h 1770723"/>
                <a:gd name="connsiteX0" fmla="*/ 4974333 w 4974333"/>
                <a:gd name="connsiteY0" fmla="*/ 1722225 h 1729035"/>
                <a:gd name="connsiteX1" fmla="*/ 3461958 w 4974333"/>
                <a:gd name="connsiteY1" fmla="*/ 1523384 h 1729035"/>
                <a:gd name="connsiteX2" fmla="*/ 2964174 w 4974333"/>
                <a:gd name="connsiteY2" fmla="*/ 282233 h 1729035"/>
                <a:gd name="connsiteX3" fmla="*/ 2472803 w 4974333"/>
                <a:gd name="connsiteY3" fmla="*/ 8 h 1729035"/>
                <a:gd name="connsiteX4" fmla="*/ 1990637 w 4974333"/>
                <a:gd name="connsiteY4" fmla="*/ 285440 h 1729035"/>
                <a:gd name="connsiteX5" fmla="*/ 1492851 w 4974333"/>
                <a:gd name="connsiteY5" fmla="*/ 1523384 h 1729035"/>
                <a:gd name="connsiteX6" fmla="*/ 0 w 4974333"/>
                <a:gd name="connsiteY6" fmla="*/ 1725432 h 1729035"/>
                <a:gd name="connsiteX0" fmla="*/ 4974333 w 4974333"/>
                <a:gd name="connsiteY0" fmla="*/ 1760705 h 1767515"/>
                <a:gd name="connsiteX1" fmla="*/ 3461958 w 4974333"/>
                <a:gd name="connsiteY1" fmla="*/ 1561864 h 1767515"/>
                <a:gd name="connsiteX2" fmla="*/ 2964174 w 4974333"/>
                <a:gd name="connsiteY2" fmla="*/ 320713 h 1767515"/>
                <a:gd name="connsiteX3" fmla="*/ 2472803 w 4974333"/>
                <a:gd name="connsiteY3" fmla="*/ 3 h 1767515"/>
                <a:gd name="connsiteX4" fmla="*/ 1990637 w 4974333"/>
                <a:gd name="connsiteY4" fmla="*/ 323920 h 1767515"/>
                <a:gd name="connsiteX5" fmla="*/ 1492851 w 4974333"/>
                <a:gd name="connsiteY5" fmla="*/ 1561864 h 1767515"/>
                <a:gd name="connsiteX6" fmla="*/ 0 w 4974333"/>
                <a:gd name="connsiteY6" fmla="*/ 1763912 h 1767515"/>
                <a:gd name="connsiteX0" fmla="*/ 4974333 w 4974333"/>
                <a:gd name="connsiteY0" fmla="*/ 1765751 h 1772561"/>
                <a:gd name="connsiteX1" fmla="*/ 3461958 w 4974333"/>
                <a:gd name="connsiteY1" fmla="*/ 1566910 h 1772561"/>
                <a:gd name="connsiteX2" fmla="*/ 2964174 w 4974333"/>
                <a:gd name="connsiteY2" fmla="*/ 325759 h 1772561"/>
                <a:gd name="connsiteX3" fmla="*/ 2472803 w 4974333"/>
                <a:gd name="connsiteY3" fmla="*/ 5049 h 1772561"/>
                <a:gd name="connsiteX4" fmla="*/ 1986733 w 4974333"/>
                <a:gd name="connsiteY4" fmla="*/ 495736 h 1772561"/>
                <a:gd name="connsiteX5" fmla="*/ 1492851 w 4974333"/>
                <a:gd name="connsiteY5" fmla="*/ 1566910 h 1772561"/>
                <a:gd name="connsiteX6" fmla="*/ 0 w 4974333"/>
                <a:gd name="connsiteY6" fmla="*/ 1768958 h 1772561"/>
                <a:gd name="connsiteX0" fmla="*/ 4974333 w 4974333"/>
                <a:gd name="connsiteY0" fmla="*/ 1760703 h 1764110"/>
                <a:gd name="connsiteX1" fmla="*/ 3461958 w 4974333"/>
                <a:gd name="connsiteY1" fmla="*/ 1561862 h 1764110"/>
                <a:gd name="connsiteX2" fmla="*/ 2960269 w 4974333"/>
                <a:gd name="connsiteY2" fmla="*/ 487481 h 1764110"/>
                <a:gd name="connsiteX3" fmla="*/ 2472803 w 4974333"/>
                <a:gd name="connsiteY3" fmla="*/ 1 h 1764110"/>
                <a:gd name="connsiteX4" fmla="*/ 1986733 w 4974333"/>
                <a:gd name="connsiteY4" fmla="*/ 490688 h 1764110"/>
                <a:gd name="connsiteX5" fmla="*/ 1492851 w 4974333"/>
                <a:gd name="connsiteY5" fmla="*/ 1561862 h 1764110"/>
                <a:gd name="connsiteX6" fmla="*/ 0 w 4974333"/>
                <a:gd name="connsiteY6" fmla="*/ 1763910 h 1764110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4333" h="1764111">
                  <a:moveTo>
                    <a:pt x="4974333" y="1760704"/>
                  </a:moveTo>
                  <a:cubicBezTo>
                    <a:pt x="4606595" y="1770325"/>
                    <a:pt x="3797635" y="1774067"/>
                    <a:pt x="3461958" y="1561863"/>
                  </a:cubicBezTo>
                  <a:cubicBezTo>
                    <a:pt x="3126281" y="1349659"/>
                    <a:pt x="3070463" y="853626"/>
                    <a:pt x="2960269" y="487482"/>
                  </a:cubicBezTo>
                  <a:cubicBezTo>
                    <a:pt x="2850075" y="121338"/>
                    <a:pt x="2635059" y="-532"/>
                    <a:pt x="2472803" y="2"/>
                  </a:cubicBezTo>
                  <a:cubicBezTo>
                    <a:pt x="2310547" y="536"/>
                    <a:pt x="2103203" y="118131"/>
                    <a:pt x="1986733" y="490689"/>
                  </a:cubicBezTo>
                  <a:cubicBezTo>
                    <a:pt x="1870263" y="863247"/>
                    <a:pt x="1823973" y="1349659"/>
                    <a:pt x="1492851" y="1561863"/>
                  </a:cubicBezTo>
                  <a:cubicBezTo>
                    <a:pt x="1161729" y="1774067"/>
                    <a:pt x="0" y="1763911"/>
                    <a:pt x="0" y="1763911"/>
                  </a:cubicBezTo>
                </a:path>
              </a:pathLst>
            </a:cu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74254" y="5010150"/>
            <a:ext cx="8746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What happens if you </a:t>
            </a:r>
            <a:r>
              <a:rPr lang="en-US" dirty="0" smtClean="0"/>
              <a:t>cannot </a:t>
            </a:r>
            <a:r>
              <a:rPr lang="en-US" dirty="0"/>
              <a:t>anticipate which way the mean will shift?</a:t>
            </a:r>
          </a:p>
          <a:p>
            <a:pPr algn="ctr"/>
            <a:r>
              <a:rPr lang="en-US" dirty="0"/>
              <a:t>Will canceling inter-mural sports affect </a:t>
            </a:r>
            <a:br>
              <a:rPr lang="en-US" dirty="0"/>
            </a:br>
            <a:r>
              <a:rPr lang="en-US" dirty="0"/>
              <a:t>achievement positively or negatively?</a:t>
            </a:r>
          </a:p>
        </p:txBody>
      </p:sp>
      <p:sp>
        <p:nvSpPr>
          <p:cNvPr id="56331" name="Line 14"/>
          <p:cNvSpPr>
            <a:spLocks noChangeShapeType="1"/>
          </p:cNvSpPr>
          <p:nvPr/>
        </p:nvSpPr>
        <p:spPr bwMode="auto">
          <a:xfrm flipH="1">
            <a:off x="3159125" y="1771650"/>
            <a:ext cx="270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6332" name="Text Box 15"/>
          <p:cNvSpPr txBox="1">
            <a:spLocks noChangeArrowheads="1"/>
          </p:cNvSpPr>
          <p:nvPr/>
        </p:nvSpPr>
        <p:spPr bwMode="auto">
          <a:xfrm>
            <a:off x="4419600" y="125095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?</a:t>
            </a: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4554128" y="1934408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439328" y="4830008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6514691" y="2186821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6636928" y="3091696"/>
            <a:ext cx="155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6876641" y="2485271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/>
              <a:t>5% (.05)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 flipH="1">
            <a:off x="744595" y="1933954"/>
            <a:ext cx="7924800" cy="2895600"/>
            <a:chOff x="457200" y="1905000"/>
            <a:chExt cx="7924800" cy="2895600"/>
          </a:xfrm>
        </p:grpSpPr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4572000" y="1905000"/>
              <a:ext cx="0" cy="289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457200" y="4800600"/>
              <a:ext cx="792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V="1">
              <a:off x="6532563" y="2157413"/>
              <a:ext cx="0" cy="2640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6654800" y="3062288"/>
              <a:ext cx="1552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Times"/>
              </a:endParaRPr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6894513" y="2455863"/>
              <a:ext cx="984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/>
                <a:t>5% (.05)</a:t>
              </a:r>
              <a:endParaRPr lang="en-US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369051" y="1973508"/>
              <a:ext cx="6405825" cy="2765944"/>
            </a:xfrm>
            <a:custGeom>
              <a:avLst/>
              <a:gdLst>
                <a:gd name="connsiteX0" fmla="*/ 3931800 w 3931800"/>
                <a:gd name="connsiteY0" fmla="*/ 1577907 h 1581834"/>
                <a:gd name="connsiteX1" fmla="*/ 2950453 w 3931800"/>
                <a:gd name="connsiteY1" fmla="*/ 1375859 h 1581834"/>
                <a:gd name="connsiteX2" fmla="*/ 2456573 w 3931800"/>
                <a:gd name="connsiteY2" fmla="*/ 250164 h 1581834"/>
                <a:gd name="connsiteX3" fmla="*/ 1965900 w 3931800"/>
                <a:gd name="connsiteY3" fmla="*/ 10 h 1581834"/>
                <a:gd name="connsiteX4" fmla="*/ 1475227 w 3931800"/>
                <a:gd name="connsiteY4" fmla="*/ 246957 h 1581834"/>
                <a:gd name="connsiteX5" fmla="*/ 981346 w 3931800"/>
                <a:gd name="connsiteY5" fmla="*/ 1375859 h 1581834"/>
                <a:gd name="connsiteX6" fmla="*/ 0 w 3931800"/>
                <a:gd name="connsiteY6" fmla="*/ 1581114 h 1581834"/>
                <a:gd name="connsiteX0" fmla="*/ 3931800 w 3931800"/>
                <a:gd name="connsiteY0" fmla="*/ 1648456 h 1652383"/>
                <a:gd name="connsiteX1" fmla="*/ 2950453 w 3931800"/>
                <a:gd name="connsiteY1" fmla="*/ 1446408 h 1652383"/>
                <a:gd name="connsiteX2" fmla="*/ 2456573 w 3931800"/>
                <a:gd name="connsiteY2" fmla="*/ 320713 h 1652383"/>
                <a:gd name="connsiteX3" fmla="*/ 1969107 w 3931800"/>
                <a:gd name="connsiteY3" fmla="*/ 2 h 1652383"/>
                <a:gd name="connsiteX4" fmla="*/ 1475227 w 3931800"/>
                <a:gd name="connsiteY4" fmla="*/ 317506 h 1652383"/>
                <a:gd name="connsiteX5" fmla="*/ 981346 w 3931800"/>
                <a:gd name="connsiteY5" fmla="*/ 1446408 h 1652383"/>
                <a:gd name="connsiteX6" fmla="*/ 0 w 3931800"/>
                <a:gd name="connsiteY6" fmla="*/ 1651663 h 1652383"/>
                <a:gd name="connsiteX0" fmla="*/ 4443305 w 4443305"/>
                <a:gd name="connsiteY0" fmla="*/ 1648456 h 1652383"/>
                <a:gd name="connsiteX1" fmla="*/ 3461958 w 4443305"/>
                <a:gd name="connsiteY1" fmla="*/ 1446408 h 1652383"/>
                <a:gd name="connsiteX2" fmla="*/ 2968078 w 4443305"/>
                <a:gd name="connsiteY2" fmla="*/ 320713 h 1652383"/>
                <a:gd name="connsiteX3" fmla="*/ 2480612 w 4443305"/>
                <a:gd name="connsiteY3" fmla="*/ 2 h 1652383"/>
                <a:gd name="connsiteX4" fmla="*/ 1986732 w 4443305"/>
                <a:gd name="connsiteY4" fmla="*/ 317506 h 1652383"/>
                <a:gd name="connsiteX5" fmla="*/ 1492851 w 4443305"/>
                <a:gd name="connsiteY5" fmla="*/ 1446408 h 1652383"/>
                <a:gd name="connsiteX6" fmla="*/ 0 w 4443305"/>
                <a:gd name="connsiteY6" fmla="*/ 1648456 h 1652383"/>
                <a:gd name="connsiteX0" fmla="*/ 4974333 w 4974333"/>
                <a:gd name="connsiteY0" fmla="*/ 1645249 h 1649482"/>
                <a:gd name="connsiteX1" fmla="*/ 3461958 w 4974333"/>
                <a:gd name="connsiteY1" fmla="*/ 1446408 h 1649482"/>
                <a:gd name="connsiteX2" fmla="*/ 2968078 w 4974333"/>
                <a:gd name="connsiteY2" fmla="*/ 320713 h 1649482"/>
                <a:gd name="connsiteX3" fmla="*/ 2480612 w 4974333"/>
                <a:gd name="connsiteY3" fmla="*/ 2 h 1649482"/>
                <a:gd name="connsiteX4" fmla="*/ 1986732 w 4974333"/>
                <a:gd name="connsiteY4" fmla="*/ 317506 h 1649482"/>
                <a:gd name="connsiteX5" fmla="*/ 1492851 w 4974333"/>
                <a:gd name="connsiteY5" fmla="*/ 1446408 h 1649482"/>
                <a:gd name="connsiteX6" fmla="*/ 0 w 4974333"/>
                <a:gd name="connsiteY6" fmla="*/ 1648456 h 1649482"/>
                <a:gd name="connsiteX0" fmla="*/ 4974333 w 4974333"/>
                <a:gd name="connsiteY0" fmla="*/ 1654472 h 1659869"/>
                <a:gd name="connsiteX1" fmla="*/ 3461958 w 4974333"/>
                <a:gd name="connsiteY1" fmla="*/ 1455631 h 1659869"/>
                <a:gd name="connsiteX2" fmla="*/ 2968078 w 4974333"/>
                <a:gd name="connsiteY2" fmla="*/ 329936 h 1659869"/>
                <a:gd name="connsiteX3" fmla="*/ 2480612 w 4974333"/>
                <a:gd name="connsiteY3" fmla="*/ 9225 h 1659869"/>
                <a:gd name="connsiteX4" fmla="*/ 1990637 w 4974333"/>
                <a:gd name="connsiteY4" fmla="*/ 217687 h 1659869"/>
                <a:gd name="connsiteX5" fmla="*/ 1492851 w 4974333"/>
                <a:gd name="connsiteY5" fmla="*/ 1455631 h 1659869"/>
                <a:gd name="connsiteX6" fmla="*/ 0 w 4974333"/>
                <a:gd name="connsiteY6" fmla="*/ 1657679 h 1659869"/>
                <a:gd name="connsiteX0" fmla="*/ 4974333 w 4974333"/>
                <a:gd name="connsiteY0" fmla="*/ 1647345 h 1654155"/>
                <a:gd name="connsiteX1" fmla="*/ 3461958 w 4974333"/>
                <a:gd name="connsiteY1" fmla="*/ 1448504 h 1654155"/>
                <a:gd name="connsiteX2" fmla="*/ 2964174 w 4974333"/>
                <a:gd name="connsiteY2" fmla="*/ 207353 h 1654155"/>
                <a:gd name="connsiteX3" fmla="*/ 2480612 w 4974333"/>
                <a:gd name="connsiteY3" fmla="*/ 2098 h 1654155"/>
                <a:gd name="connsiteX4" fmla="*/ 1990637 w 4974333"/>
                <a:gd name="connsiteY4" fmla="*/ 210560 h 1654155"/>
                <a:gd name="connsiteX5" fmla="*/ 1492851 w 4974333"/>
                <a:gd name="connsiteY5" fmla="*/ 1448504 h 1654155"/>
                <a:gd name="connsiteX6" fmla="*/ 0 w 4974333"/>
                <a:gd name="connsiteY6" fmla="*/ 1650552 h 1654155"/>
                <a:gd name="connsiteX0" fmla="*/ 4974333 w 4974333"/>
                <a:gd name="connsiteY0" fmla="*/ 1763913 h 1770723"/>
                <a:gd name="connsiteX1" fmla="*/ 3461958 w 4974333"/>
                <a:gd name="connsiteY1" fmla="*/ 1565072 h 1770723"/>
                <a:gd name="connsiteX2" fmla="*/ 2964174 w 4974333"/>
                <a:gd name="connsiteY2" fmla="*/ 323921 h 1770723"/>
                <a:gd name="connsiteX3" fmla="*/ 2480613 w 4974333"/>
                <a:gd name="connsiteY3" fmla="*/ 3 h 1770723"/>
                <a:gd name="connsiteX4" fmla="*/ 1990637 w 4974333"/>
                <a:gd name="connsiteY4" fmla="*/ 327128 h 1770723"/>
                <a:gd name="connsiteX5" fmla="*/ 1492851 w 4974333"/>
                <a:gd name="connsiteY5" fmla="*/ 1565072 h 1770723"/>
                <a:gd name="connsiteX6" fmla="*/ 0 w 4974333"/>
                <a:gd name="connsiteY6" fmla="*/ 1767120 h 1770723"/>
                <a:gd name="connsiteX0" fmla="*/ 4974333 w 4974333"/>
                <a:gd name="connsiteY0" fmla="*/ 1722225 h 1729035"/>
                <a:gd name="connsiteX1" fmla="*/ 3461958 w 4974333"/>
                <a:gd name="connsiteY1" fmla="*/ 1523384 h 1729035"/>
                <a:gd name="connsiteX2" fmla="*/ 2964174 w 4974333"/>
                <a:gd name="connsiteY2" fmla="*/ 282233 h 1729035"/>
                <a:gd name="connsiteX3" fmla="*/ 2472803 w 4974333"/>
                <a:gd name="connsiteY3" fmla="*/ 8 h 1729035"/>
                <a:gd name="connsiteX4" fmla="*/ 1990637 w 4974333"/>
                <a:gd name="connsiteY4" fmla="*/ 285440 h 1729035"/>
                <a:gd name="connsiteX5" fmla="*/ 1492851 w 4974333"/>
                <a:gd name="connsiteY5" fmla="*/ 1523384 h 1729035"/>
                <a:gd name="connsiteX6" fmla="*/ 0 w 4974333"/>
                <a:gd name="connsiteY6" fmla="*/ 1725432 h 1729035"/>
                <a:gd name="connsiteX0" fmla="*/ 4974333 w 4974333"/>
                <a:gd name="connsiteY0" fmla="*/ 1760705 h 1767515"/>
                <a:gd name="connsiteX1" fmla="*/ 3461958 w 4974333"/>
                <a:gd name="connsiteY1" fmla="*/ 1561864 h 1767515"/>
                <a:gd name="connsiteX2" fmla="*/ 2964174 w 4974333"/>
                <a:gd name="connsiteY2" fmla="*/ 320713 h 1767515"/>
                <a:gd name="connsiteX3" fmla="*/ 2472803 w 4974333"/>
                <a:gd name="connsiteY3" fmla="*/ 3 h 1767515"/>
                <a:gd name="connsiteX4" fmla="*/ 1990637 w 4974333"/>
                <a:gd name="connsiteY4" fmla="*/ 323920 h 1767515"/>
                <a:gd name="connsiteX5" fmla="*/ 1492851 w 4974333"/>
                <a:gd name="connsiteY5" fmla="*/ 1561864 h 1767515"/>
                <a:gd name="connsiteX6" fmla="*/ 0 w 4974333"/>
                <a:gd name="connsiteY6" fmla="*/ 1763912 h 1767515"/>
                <a:gd name="connsiteX0" fmla="*/ 4974333 w 4974333"/>
                <a:gd name="connsiteY0" fmla="*/ 1765751 h 1772561"/>
                <a:gd name="connsiteX1" fmla="*/ 3461958 w 4974333"/>
                <a:gd name="connsiteY1" fmla="*/ 1566910 h 1772561"/>
                <a:gd name="connsiteX2" fmla="*/ 2964174 w 4974333"/>
                <a:gd name="connsiteY2" fmla="*/ 325759 h 1772561"/>
                <a:gd name="connsiteX3" fmla="*/ 2472803 w 4974333"/>
                <a:gd name="connsiteY3" fmla="*/ 5049 h 1772561"/>
                <a:gd name="connsiteX4" fmla="*/ 1986733 w 4974333"/>
                <a:gd name="connsiteY4" fmla="*/ 495736 h 1772561"/>
                <a:gd name="connsiteX5" fmla="*/ 1492851 w 4974333"/>
                <a:gd name="connsiteY5" fmla="*/ 1566910 h 1772561"/>
                <a:gd name="connsiteX6" fmla="*/ 0 w 4974333"/>
                <a:gd name="connsiteY6" fmla="*/ 1768958 h 1772561"/>
                <a:gd name="connsiteX0" fmla="*/ 4974333 w 4974333"/>
                <a:gd name="connsiteY0" fmla="*/ 1760703 h 1764110"/>
                <a:gd name="connsiteX1" fmla="*/ 3461958 w 4974333"/>
                <a:gd name="connsiteY1" fmla="*/ 1561862 h 1764110"/>
                <a:gd name="connsiteX2" fmla="*/ 2960269 w 4974333"/>
                <a:gd name="connsiteY2" fmla="*/ 487481 h 1764110"/>
                <a:gd name="connsiteX3" fmla="*/ 2472803 w 4974333"/>
                <a:gd name="connsiteY3" fmla="*/ 1 h 1764110"/>
                <a:gd name="connsiteX4" fmla="*/ 1986733 w 4974333"/>
                <a:gd name="connsiteY4" fmla="*/ 490688 h 1764110"/>
                <a:gd name="connsiteX5" fmla="*/ 1492851 w 4974333"/>
                <a:gd name="connsiteY5" fmla="*/ 1561862 h 1764110"/>
                <a:gd name="connsiteX6" fmla="*/ 0 w 4974333"/>
                <a:gd name="connsiteY6" fmla="*/ 1763910 h 1764110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  <a:gd name="connsiteX0" fmla="*/ 4974333 w 4974333"/>
                <a:gd name="connsiteY0" fmla="*/ 1760704 h 1764111"/>
                <a:gd name="connsiteX1" fmla="*/ 3461958 w 4974333"/>
                <a:gd name="connsiteY1" fmla="*/ 1561863 h 1764111"/>
                <a:gd name="connsiteX2" fmla="*/ 2960269 w 4974333"/>
                <a:gd name="connsiteY2" fmla="*/ 487482 h 1764111"/>
                <a:gd name="connsiteX3" fmla="*/ 2472803 w 4974333"/>
                <a:gd name="connsiteY3" fmla="*/ 2 h 1764111"/>
                <a:gd name="connsiteX4" fmla="*/ 1986733 w 4974333"/>
                <a:gd name="connsiteY4" fmla="*/ 490689 h 1764111"/>
                <a:gd name="connsiteX5" fmla="*/ 1492851 w 4974333"/>
                <a:gd name="connsiteY5" fmla="*/ 1561863 h 1764111"/>
                <a:gd name="connsiteX6" fmla="*/ 0 w 4974333"/>
                <a:gd name="connsiteY6" fmla="*/ 1763911 h 1764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4333" h="1764111">
                  <a:moveTo>
                    <a:pt x="4974333" y="1760704"/>
                  </a:moveTo>
                  <a:cubicBezTo>
                    <a:pt x="4606595" y="1770325"/>
                    <a:pt x="3797635" y="1774067"/>
                    <a:pt x="3461958" y="1561863"/>
                  </a:cubicBezTo>
                  <a:cubicBezTo>
                    <a:pt x="3126281" y="1349659"/>
                    <a:pt x="3070463" y="853626"/>
                    <a:pt x="2960269" y="487482"/>
                  </a:cubicBezTo>
                  <a:cubicBezTo>
                    <a:pt x="2850075" y="121338"/>
                    <a:pt x="2635059" y="-532"/>
                    <a:pt x="2472803" y="2"/>
                  </a:cubicBezTo>
                  <a:cubicBezTo>
                    <a:pt x="2310547" y="536"/>
                    <a:pt x="2103203" y="118131"/>
                    <a:pt x="1986733" y="490689"/>
                  </a:cubicBezTo>
                  <a:cubicBezTo>
                    <a:pt x="1870263" y="863247"/>
                    <a:pt x="1823973" y="1349659"/>
                    <a:pt x="1492851" y="1561863"/>
                  </a:cubicBezTo>
                  <a:cubicBezTo>
                    <a:pt x="1161729" y="1774067"/>
                    <a:pt x="0" y="1763911"/>
                    <a:pt x="0" y="1763911"/>
                  </a:cubicBezTo>
                </a:path>
              </a:pathLst>
            </a:cu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"/>
              </a:endParaRPr>
            </a:p>
          </p:txBody>
        </p:sp>
      </p:grp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960438" y="915988"/>
            <a:ext cx="1561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lpha = .10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77838" y="5010150"/>
            <a:ext cx="838676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The possible means which would be considered significant must be</a:t>
            </a:r>
          </a:p>
          <a:p>
            <a:pPr algn="ctr"/>
            <a:r>
              <a:rPr lang="en-US" dirty="0"/>
              <a:t>split to both ends of the sampling distribution—a </a:t>
            </a:r>
            <a:r>
              <a:rPr lang="en-US" i="1" dirty="0"/>
              <a:t>two-tailed</a:t>
            </a:r>
            <a:r>
              <a:rPr lang="en-US" dirty="0"/>
              <a:t> test </a:t>
            </a:r>
          </a:p>
          <a:p>
            <a:pPr algn="ctr"/>
            <a:r>
              <a:rPr lang="en-US" dirty="0"/>
              <a:t>of significance. It is the researchers job to demonstrate that a </a:t>
            </a:r>
          </a:p>
          <a:p>
            <a:pPr algn="ctr"/>
            <a:r>
              <a:rPr lang="en-US" dirty="0"/>
              <a:t>significance test should be one-tailed or two-tailed.</a:t>
            </a: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213836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923925" y="3062288"/>
            <a:ext cx="108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130300" y="22225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3159125" y="1771650"/>
            <a:ext cx="270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4419600" y="125095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?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V="1">
            <a:off x="703421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138988" y="3062288"/>
            <a:ext cx="1068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7362825" y="22733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>
            <a:off x="4554595" y="1933954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H="1">
            <a:off x="744595" y="4829554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4" name="Freeform 23"/>
          <p:cNvSpPr/>
          <p:nvPr/>
        </p:nvSpPr>
        <p:spPr>
          <a:xfrm flipH="1">
            <a:off x="1351719" y="2002462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960438" y="915988"/>
            <a:ext cx="1561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lpha = .05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838200"/>
          <a:ext cx="6902450" cy="3271839"/>
        </p:xfrm>
        <a:graphic>
          <a:graphicData uri="http://schemas.openxmlformats.org/drawingml/2006/table">
            <a:tbl>
              <a:tblPr/>
              <a:tblGrid>
                <a:gridCol w="1381125"/>
                <a:gridCol w="1379538"/>
                <a:gridCol w="1381125"/>
                <a:gridCol w="1381125"/>
                <a:gridCol w="1379537"/>
              </a:tblGrid>
              <a:tr h="257175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EZAnalyze Results Report - Paired T-Test of Pretest with Posttest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Pretest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Posttest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Mean: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74.611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82.611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Std. Dev.: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13.349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11.850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N Pairs: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Mean Difference: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-8.000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SE of Diff.: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2.936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Eta Squared: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.171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T-Score: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2.724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P: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.010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0475" name="Group 8"/>
          <p:cNvGrpSpPr>
            <a:grpSpLocks/>
          </p:cNvGrpSpPr>
          <p:nvPr/>
        </p:nvGrpSpPr>
        <p:grpSpPr bwMode="auto">
          <a:xfrm>
            <a:off x="990600" y="3733800"/>
            <a:ext cx="4800600" cy="1619250"/>
            <a:chOff x="990600" y="3733800"/>
            <a:chExt cx="4800600" cy="1619310"/>
          </a:xfrm>
        </p:grpSpPr>
        <p:sp>
          <p:nvSpPr>
            <p:cNvPr id="60477" name="TextBox 6"/>
            <p:cNvSpPr txBox="1">
              <a:spLocks noChangeArrowheads="1"/>
            </p:cNvSpPr>
            <p:nvPr/>
          </p:nvSpPr>
          <p:spPr bwMode="auto">
            <a:xfrm>
              <a:off x="990600" y="4953000"/>
              <a:ext cx="47428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000"/>
                <a:t>EZAnalyze always reports two-tailed results</a:t>
              </a:r>
            </a:p>
          </p:txBody>
        </p:sp>
        <p:sp>
          <p:nvSpPr>
            <p:cNvPr id="60478" name="Oval 7"/>
            <p:cNvSpPr>
              <a:spLocks noChangeArrowheads="1"/>
            </p:cNvSpPr>
            <p:nvPr/>
          </p:nvSpPr>
          <p:spPr bwMode="auto">
            <a:xfrm>
              <a:off x="4724400" y="3733800"/>
              <a:ext cx="10668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Times"/>
              </a:endParaRPr>
            </a:p>
          </p:txBody>
        </p:sp>
      </p:grpSp>
      <p:sp>
        <p:nvSpPr>
          <p:cNvPr id="60476" name="TextBox 9"/>
          <p:cNvSpPr txBox="1">
            <a:spLocks noChangeArrowheads="1"/>
          </p:cNvSpPr>
          <p:nvPr/>
        </p:nvSpPr>
        <p:spPr bwMode="auto">
          <a:xfrm>
            <a:off x="1066800" y="5638800"/>
            <a:ext cx="6599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To compute one-tailed results divide </a:t>
            </a:r>
            <a:r>
              <a:rPr lang="en-US" i="1"/>
              <a:t>p</a:t>
            </a:r>
            <a:r>
              <a:rPr lang="en-US"/>
              <a:t> value in half.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33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6507190" y="4672003"/>
            <a:ext cx="1254911" cy="151462"/>
          </a:xfrm>
          <a:custGeom>
            <a:avLst/>
            <a:gdLst>
              <a:gd name="connsiteX0" fmla="*/ 5826 w 1252503"/>
              <a:gd name="connsiteY0" fmla="*/ 0 h 151462"/>
              <a:gd name="connsiteX1" fmla="*/ 180593 w 1252503"/>
              <a:gd name="connsiteY1" fmla="*/ 34953 h 151462"/>
              <a:gd name="connsiteX2" fmla="*/ 425268 w 1252503"/>
              <a:gd name="connsiteY2" fmla="*/ 58255 h 151462"/>
              <a:gd name="connsiteX3" fmla="*/ 652467 w 1252503"/>
              <a:gd name="connsiteY3" fmla="*/ 75731 h 151462"/>
              <a:gd name="connsiteX4" fmla="*/ 908793 w 1252503"/>
              <a:gd name="connsiteY4" fmla="*/ 81557 h 151462"/>
              <a:gd name="connsiteX5" fmla="*/ 1101037 w 1252503"/>
              <a:gd name="connsiteY5" fmla="*/ 87382 h 151462"/>
              <a:gd name="connsiteX6" fmla="*/ 1240852 w 1252503"/>
              <a:gd name="connsiteY6" fmla="*/ 87382 h 151462"/>
              <a:gd name="connsiteX7" fmla="*/ 1252503 w 1252503"/>
              <a:gd name="connsiteY7" fmla="*/ 151462 h 151462"/>
              <a:gd name="connsiteX8" fmla="*/ 0 w 1252503"/>
              <a:gd name="connsiteY8" fmla="*/ 151462 h 151462"/>
              <a:gd name="connsiteX9" fmla="*/ 0 w 1252503"/>
              <a:gd name="connsiteY9" fmla="*/ 151462 h 151462"/>
              <a:gd name="connsiteX0" fmla="*/ 5826 w 1259597"/>
              <a:gd name="connsiteY0" fmla="*/ 0 h 151462"/>
              <a:gd name="connsiteX1" fmla="*/ 180593 w 1259597"/>
              <a:gd name="connsiteY1" fmla="*/ 34953 h 151462"/>
              <a:gd name="connsiteX2" fmla="*/ 425268 w 1259597"/>
              <a:gd name="connsiteY2" fmla="*/ 58255 h 151462"/>
              <a:gd name="connsiteX3" fmla="*/ 652467 w 1259597"/>
              <a:gd name="connsiteY3" fmla="*/ 75731 h 151462"/>
              <a:gd name="connsiteX4" fmla="*/ 908793 w 1259597"/>
              <a:gd name="connsiteY4" fmla="*/ 81557 h 151462"/>
              <a:gd name="connsiteX5" fmla="*/ 1101037 w 1259597"/>
              <a:gd name="connsiteY5" fmla="*/ 87382 h 151462"/>
              <a:gd name="connsiteX6" fmla="*/ 1259597 w 1259597"/>
              <a:gd name="connsiteY6" fmla="*/ 87382 h 151462"/>
              <a:gd name="connsiteX7" fmla="*/ 1252503 w 1259597"/>
              <a:gd name="connsiteY7" fmla="*/ 151462 h 151462"/>
              <a:gd name="connsiteX8" fmla="*/ 0 w 1259597"/>
              <a:gd name="connsiteY8" fmla="*/ 151462 h 151462"/>
              <a:gd name="connsiteX9" fmla="*/ 0 w 1259597"/>
              <a:gd name="connsiteY9" fmla="*/ 151462 h 151462"/>
              <a:gd name="connsiteX0" fmla="*/ 5826 w 1254911"/>
              <a:gd name="connsiteY0" fmla="*/ 0 h 151462"/>
              <a:gd name="connsiteX1" fmla="*/ 180593 w 1254911"/>
              <a:gd name="connsiteY1" fmla="*/ 34953 h 151462"/>
              <a:gd name="connsiteX2" fmla="*/ 425268 w 1254911"/>
              <a:gd name="connsiteY2" fmla="*/ 58255 h 151462"/>
              <a:gd name="connsiteX3" fmla="*/ 652467 w 1254911"/>
              <a:gd name="connsiteY3" fmla="*/ 75731 h 151462"/>
              <a:gd name="connsiteX4" fmla="*/ 908793 w 1254911"/>
              <a:gd name="connsiteY4" fmla="*/ 81557 h 151462"/>
              <a:gd name="connsiteX5" fmla="*/ 1101037 w 1254911"/>
              <a:gd name="connsiteY5" fmla="*/ 87382 h 151462"/>
              <a:gd name="connsiteX6" fmla="*/ 1254911 w 1254911"/>
              <a:gd name="connsiteY6" fmla="*/ 92068 h 151462"/>
              <a:gd name="connsiteX7" fmla="*/ 1252503 w 1254911"/>
              <a:gd name="connsiteY7" fmla="*/ 151462 h 151462"/>
              <a:gd name="connsiteX8" fmla="*/ 0 w 1254911"/>
              <a:gd name="connsiteY8" fmla="*/ 151462 h 151462"/>
              <a:gd name="connsiteX9" fmla="*/ 0 w 1254911"/>
              <a:gd name="connsiteY9" fmla="*/ 151462 h 151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4911" h="151462">
                <a:moveTo>
                  <a:pt x="5826" y="0"/>
                </a:moveTo>
                <a:lnTo>
                  <a:pt x="180593" y="34953"/>
                </a:lnTo>
                <a:lnTo>
                  <a:pt x="425268" y="58255"/>
                </a:lnTo>
                <a:lnTo>
                  <a:pt x="652467" y="75731"/>
                </a:lnTo>
                <a:lnTo>
                  <a:pt x="908793" y="81557"/>
                </a:lnTo>
                <a:lnTo>
                  <a:pt x="1101037" y="87382"/>
                </a:lnTo>
                <a:lnTo>
                  <a:pt x="1254911" y="92068"/>
                </a:lnTo>
                <a:cubicBezTo>
                  <a:pt x="1254108" y="111866"/>
                  <a:pt x="1253306" y="131664"/>
                  <a:pt x="1252503" y="151462"/>
                </a:cubicBezTo>
                <a:lnTo>
                  <a:pt x="0" y="151462"/>
                </a:lnTo>
                <a:lnTo>
                  <a:pt x="0" y="151462"/>
                </a:lnTo>
              </a:path>
            </a:pathLst>
          </a:custGeom>
          <a:solidFill>
            <a:srgbClr val="FF0000"/>
          </a:solidFill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213836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923925" y="3062288"/>
            <a:ext cx="108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130300" y="22225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3159125" y="1771650"/>
            <a:ext cx="270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4419600" y="125095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?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V="1">
            <a:off x="703421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138988" y="3062288"/>
            <a:ext cx="1068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7362825" y="22733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>
            <a:off x="4554595" y="1933954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H="1">
            <a:off x="744595" y="4829554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4" name="Freeform 23"/>
          <p:cNvSpPr/>
          <p:nvPr/>
        </p:nvSpPr>
        <p:spPr>
          <a:xfrm flipH="1">
            <a:off x="1351719" y="2002462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6514691" y="1771650"/>
            <a:ext cx="0" cy="3055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636928" y="1951170"/>
            <a:ext cx="155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876641" y="1344745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/>
              <a:t>5% (.05)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6274858" y="4372436"/>
            <a:ext cx="1762021" cy="88104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348450" y="5469730"/>
            <a:ext cx="66455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 smtClean="0"/>
              <a:t>It is easier to show significant differences </a:t>
            </a:r>
            <a:br>
              <a:rPr lang="en-US" dirty="0" smtClean="0"/>
            </a:br>
            <a:r>
              <a:rPr lang="en-US" dirty="0" smtClean="0"/>
              <a:t>(shorter distance from the mean) for one-tailed tests.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7034026" y="4737977"/>
            <a:ext cx="721679" cy="89042"/>
          </a:xfrm>
          <a:custGeom>
            <a:avLst/>
            <a:gdLst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16993 w 721679"/>
              <a:gd name="connsiteY4" fmla="*/ 32805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  <a:gd name="connsiteX0" fmla="*/ 0 w 740424"/>
              <a:gd name="connsiteY0" fmla="*/ 0 h 89042"/>
              <a:gd name="connsiteX1" fmla="*/ 168705 w 740424"/>
              <a:gd name="connsiteY1" fmla="*/ 9373 h 89042"/>
              <a:gd name="connsiteX2" fmla="*/ 379585 w 740424"/>
              <a:gd name="connsiteY2" fmla="*/ 23432 h 89042"/>
              <a:gd name="connsiteX3" fmla="*/ 599837 w 740424"/>
              <a:gd name="connsiteY3" fmla="*/ 28119 h 89042"/>
              <a:gd name="connsiteX4" fmla="*/ 740424 w 740424"/>
              <a:gd name="connsiteY4" fmla="*/ 23432 h 89042"/>
              <a:gd name="connsiteX5" fmla="*/ 721679 w 740424"/>
              <a:gd name="connsiteY5" fmla="*/ 89042 h 89042"/>
              <a:gd name="connsiteX6" fmla="*/ 0 w 740424"/>
              <a:gd name="connsiteY6" fmla="*/ 89042 h 89042"/>
              <a:gd name="connsiteX7" fmla="*/ 0 w 740424"/>
              <a:gd name="connsiteY7" fmla="*/ 89042 h 89042"/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21679 w 721679"/>
              <a:gd name="connsiteY4" fmla="*/ 23432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679" h="89042">
                <a:moveTo>
                  <a:pt x="0" y="0"/>
                </a:moveTo>
                <a:lnTo>
                  <a:pt x="168705" y="9373"/>
                </a:lnTo>
                <a:lnTo>
                  <a:pt x="379585" y="23432"/>
                </a:lnTo>
                <a:lnTo>
                  <a:pt x="599837" y="28119"/>
                </a:lnTo>
                <a:lnTo>
                  <a:pt x="721679" y="23432"/>
                </a:lnTo>
                <a:lnTo>
                  <a:pt x="721679" y="89042"/>
                </a:lnTo>
                <a:lnTo>
                  <a:pt x="0" y="89042"/>
                </a:lnTo>
                <a:lnTo>
                  <a:pt x="0" y="89042"/>
                </a:lnTo>
              </a:path>
            </a:pathLst>
          </a:custGeom>
          <a:solidFill>
            <a:schemeClr val="tx1"/>
          </a:solidFill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960438" y="915988"/>
            <a:ext cx="1561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lpha = .05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 flipH="1">
            <a:off x="1351718" y="4749286"/>
            <a:ext cx="792329" cy="76342"/>
          </a:xfrm>
          <a:custGeom>
            <a:avLst/>
            <a:gdLst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16993 w 721679"/>
              <a:gd name="connsiteY4" fmla="*/ 32805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  <a:gd name="connsiteX0" fmla="*/ 0 w 740424"/>
              <a:gd name="connsiteY0" fmla="*/ 0 h 89042"/>
              <a:gd name="connsiteX1" fmla="*/ 168705 w 740424"/>
              <a:gd name="connsiteY1" fmla="*/ 9373 h 89042"/>
              <a:gd name="connsiteX2" fmla="*/ 379585 w 740424"/>
              <a:gd name="connsiteY2" fmla="*/ 23432 h 89042"/>
              <a:gd name="connsiteX3" fmla="*/ 599837 w 740424"/>
              <a:gd name="connsiteY3" fmla="*/ 28119 h 89042"/>
              <a:gd name="connsiteX4" fmla="*/ 740424 w 740424"/>
              <a:gd name="connsiteY4" fmla="*/ 23432 h 89042"/>
              <a:gd name="connsiteX5" fmla="*/ 721679 w 740424"/>
              <a:gd name="connsiteY5" fmla="*/ 89042 h 89042"/>
              <a:gd name="connsiteX6" fmla="*/ 0 w 740424"/>
              <a:gd name="connsiteY6" fmla="*/ 89042 h 89042"/>
              <a:gd name="connsiteX7" fmla="*/ 0 w 740424"/>
              <a:gd name="connsiteY7" fmla="*/ 89042 h 89042"/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21679 w 721679"/>
              <a:gd name="connsiteY4" fmla="*/ 23432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16372 w 721679"/>
              <a:gd name="connsiteY4" fmla="*/ 40908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  <a:gd name="connsiteX0" fmla="*/ 0 w 721679"/>
              <a:gd name="connsiteY0" fmla="*/ 3327 h 79669"/>
              <a:gd name="connsiteX1" fmla="*/ 168705 w 721679"/>
              <a:gd name="connsiteY1" fmla="*/ 0 h 79669"/>
              <a:gd name="connsiteX2" fmla="*/ 379585 w 721679"/>
              <a:gd name="connsiteY2" fmla="*/ 14059 h 79669"/>
              <a:gd name="connsiteX3" fmla="*/ 599837 w 721679"/>
              <a:gd name="connsiteY3" fmla="*/ 18746 h 79669"/>
              <a:gd name="connsiteX4" fmla="*/ 716372 w 721679"/>
              <a:gd name="connsiteY4" fmla="*/ 31535 h 79669"/>
              <a:gd name="connsiteX5" fmla="*/ 721679 w 721679"/>
              <a:gd name="connsiteY5" fmla="*/ 79669 h 79669"/>
              <a:gd name="connsiteX6" fmla="*/ 0 w 721679"/>
              <a:gd name="connsiteY6" fmla="*/ 79669 h 79669"/>
              <a:gd name="connsiteX7" fmla="*/ 0 w 721679"/>
              <a:gd name="connsiteY7" fmla="*/ 79669 h 79669"/>
              <a:gd name="connsiteX0" fmla="*/ 0 w 721679"/>
              <a:gd name="connsiteY0" fmla="*/ 0 h 76342"/>
              <a:gd name="connsiteX1" fmla="*/ 171597 w 721679"/>
              <a:gd name="connsiteY1" fmla="*/ 15723 h 76342"/>
              <a:gd name="connsiteX2" fmla="*/ 379585 w 721679"/>
              <a:gd name="connsiteY2" fmla="*/ 10732 h 76342"/>
              <a:gd name="connsiteX3" fmla="*/ 599837 w 721679"/>
              <a:gd name="connsiteY3" fmla="*/ 15419 h 76342"/>
              <a:gd name="connsiteX4" fmla="*/ 716372 w 721679"/>
              <a:gd name="connsiteY4" fmla="*/ 28208 h 76342"/>
              <a:gd name="connsiteX5" fmla="*/ 721679 w 721679"/>
              <a:gd name="connsiteY5" fmla="*/ 76342 h 76342"/>
              <a:gd name="connsiteX6" fmla="*/ 0 w 721679"/>
              <a:gd name="connsiteY6" fmla="*/ 76342 h 76342"/>
              <a:gd name="connsiteX7" fmla="*/ 0 w 721679"/>
              <a:gd name="connsiteY7" fmla="*/ 76342 h 76342"/>
              <a:gd name="connsiteX0" fmla="*/ 0 w 721679"/>
              <a:gd name="connsiteY0" fmla="*/ 0 h 76342"/>
              <a:gd name="connsiteX1" fmla="*/ 171597 w 721679"/>
              <a:gd name="connsiteY1" fmla="*/ 15723 h 76342"/>
              <a:gd name="connsiteX2" fmla="*/ 379585 w 721679"/>
              <a:gd name="connsiteY2" fmla="*/ 10732 h 76342"/>
              <a:gd name="connsiteX3" fmla="*/ 599837 w 721679"/>
              <a:gd name="connsiteY3" fmla="*/ 15419 h 76342"/>
              <a:gd name="connsiteX4" fmla="*/ 719263 w 721679"/>
              <a:gd name="connsiteY4" fmla="*/ 15508 h 76342"/>
              <a:gd name="connsiteX5" fmla="*/ 721679 w 721679"/>
              <a:gd name="connsiteY5" fmla="*/ 76342 h 76342"/>
              <a:gd name="connsiteX6" fmla="*/ 0 w 721679"/>
              <a:gd name="connsiteY6" fmla="*/ 76342 h 76342"/>
              <a:gd name="connsiteX7" fmla="*/ 0 w 721679"/>
              <a:gd name="connsiteY7" fmla="*/ 76342 h 76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679" h="76342">
                <a:moveTo>
                  <a:pt x="0" y="0"/>
                </a:moveTo>
                <a:lnTo>
                  <a:pt x="171597" y="15723"/>
                </a:lnTo>
                <a:lnTo>
                  <a:pt x="379585" y="10732"/>
                </a:lnTo>
                <a:lnTo>
                  <a:pt x="599837" y="15419"/>
                </a:lnTo>
                <a:lnTo>
                  <a:pt x="719263" y="15508"/>
                </a:lnTo>
                <a:cubicBezTo>
                  <a:pt x="720068" y="35786"/>
                  <a:pt x="720874" y="56064"/>
                  <a:pt x="721679" y="76342"/>
                </a:cubicBezTo>
                <a:lnTo>
                  <a:pt x="0" y="76342"/>
                </a:lnTo>
                <a:lnTo>
                  <a:pt x="0" y="76342"/>
                </a:lnTo>
              </a:path>
            </a:pathLst>
          </a:custGeom>
          <a:solidFill>
            <a:srgbClr val="FF0000"/>
          </a:solidFill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957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Direction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213836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923925" y="3062288"/>
            <a:ext cx="108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130300" y="22225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3159125" y="1771650"/>
            <a:ext cx="270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4419600" y="125095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?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V="1">
            <a:off x="7034213" y="2180929"/>
            <a:ext cx="0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138988" y="3062288"/>
            <a:ext cx="1068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7362825" y="2273300"/>
            <a:ext cx="73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2.5% </a:t>
            </a:r>
          </a:p>
          <a:p>
            <a:r>
              <a:rPr lang="en-US" sz="1800"/>
              <a:t>(.025)</a:t>
            </a:r>
            <a:endParaRPr 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>
            <a:off x="4554595" y="1933954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H="1">
            <a:off x="744595" y="4829554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24" name="Freeform 23"/>
          <p:cNvSpPr/>
          <p:nvPr/>
        </p:nvSpPr>
        <p:spPr>
          <a:xfrm flipH="1">
            <a:off x="1351719" y="2002462"/>
            <a:ext cx="6405825" cy="2765944"/>
          </a:xfrm>
          <a:custGeom>
            <a:avLst/>
            <a:gdLst>
              <a:gd name="connsiteX0" fmla="*/ 3931800 w 3931800"/>
              <a:gd name="connsiteY0" fmla="*/ 1577907 h 1581834"/>
              <a:gd name="connsiteX1" fmla="*/ 2950453 w 3931800"/>
              <a:gd name="connsiteY1" fmla="*/ 1375859 h 1581834"/>
              <a:gd name="connsiteX2" fmla="*/ 2456573 w 3931800"/>
              <a:gd name="connsiteY2" fmla="*/ 250164 h 1581834"/>
              <a:gd name="connsiteX3" fmla="*/ 1965900 w 3931800"/>
              <a:gd name="connsiteY3" fmla="*/ 10 h 1581834"/>
              <a:gd name="connsiteX4" fmla="*/ 1475227 w 3931800"/>
              <a:gd name="connsiteY4" fmla="*/ 246957 h 1581834"/>
              <a:gd name="connsiteX5" fmla="*/ 981346 w 3931800"/>
              <a:gd name="connsiteY5" fmla="*/ 1375859 h 1581834"/>
              <a:gd name="connsiteX6" fmla="*/ 0 w 3931800"/>
              <a:gd name="connsiteY6" fmla="*/ 1581114 h 1581834"/>
              <a:gd name="connsiteX0" fmla="*/ 3931800 w 3931800"/>
              <a:gd name="connsiteY0" fmla="*/ 1648456 h 1652383"/>
              <a:gd name="connsiteX1" fmla="*/ 2950453 w 3931800"/>
              <a:gd name="connsiteY1" fmla="*/ 1446408 h 1652383"/>
              <a:gd name="connsiteX2" fmla="*/ 2456573 w 3931800"/>
              <a:gd name="connsiteY2" fmla="*/ 320713 h 1652383"/>
              <a:gd name="connsiteX3" fmla="*/ 1969107 w 3931800"/>
              <a:gd name="connsiteY3" fmla="*/ 2 h 1652383"/>
              <a:gd name="connsiteX4" fmla="*/ 1475227 w 3931800"/>
              <a:gd name="connsiteY4" fmla="*/ 317506 h 1652383"/>
              <a:gd name="connsiteX5" fmla="*/ 981346 w 3931800"/>
              <a:gd name="connsiteY5" fmla="*/ 1446408 h 1652383"/>
              <a:gd name="connsiteX6" fmla="*/ 0 w 3931800"/>
              <a:gd name="connsiteY6" fmla="*/ 1651663 h 1652383"/>
              <a:gd name="connsiteX0" fmla="*/ 4443305 w 4443305"/>
              <a:gd name="connsiteY0" fmla="*/ 1648456 h 1652383"/>
              <a:gd name="connsiteX1" fmla="*/ 3461958 w 4443305"/>
              <a:gd name="connsiteY1" fmla="*/ 1446408 h 1652383"/>
              <a:gd name="connsiteX2" fmla="*/ 2968078 w 4443305"/>
              <a:gd name="connsiteY2" fmla="*/ 320713 h 1652383"/>
              <a:gd name="connsiteX3" fmla="*/ 2480612 w 4443305"/>
              <a:gd name="connsiteY3" fmla="*/ 2 h 1652383"/>
              <a:gd name="connsiteX4" fmla="*/ 1986732 w 4443305"/>
              <a:gd name="connsiteY4" fmla="*/ 317506 h 1652383"/>
              <a:gd name="connsiteX5" fmla="*/ 1492851 w 4443305"/>
              <a:gd name="connsiteY5" fmla="*/ 1446408 h 1652383"/>
              <a:gd name="connsiteX6" fmla="*/ 0 w 4443305"/>
              <a:gd name="connsiteY6" fmla="*/ 1648456 h 1652383"/>
              <a:gd name="connsiteX0" fmla="*/ 4974333 w 4974333"/>
              <a:gd name="connsiteY0" fmla="*/ 1645249 h 1649482"/>
              <a:gd name="connsiteX1" fmla="*/ 3461958 w 4974333"/>
              <a:gd name="connsiteY1" fmla="*/ 1446408 h 1649482"/>
              <a:gd name="connsiteX2" fmla="*/ 2968078 w 4974333"/>
              <a:gd name="connsiteY2" fmla="*/ 320713 h 1649482"/>
              <a:gd name="connsiteX3" fmla="*/ 2480612 w 4974333"/>
              <a:gd name="connsiteY3" fmla="*/ 2 h 1649482"/>
              <a:gd name="connsiteX4" fmla="*/ 1986732 w 4974333"/>
              <a:gd name="connsiteY4" fmla="*/ 317506 h 1649482"/>
              <a:gd name="connsiteX5" fmla="*/ 1492851 w 4974333"/>
              <a:gd name="connsiteY5" fmla="*/ 1446408 h 1649482"/>
              <a:gd name="connsiteX6" fmla="*/ 0 w 4974333"/>
              <a:gd name="connsiteY6" fmla="*/ 1648456 h 1649482"/>
              <a:gd name="connsiteX0" fmla="*/ 4974333 w 4974333"/>
              <a:gd name="connsiteY0" fmla="*/ 1654472 h 1659869"/>
              <a:gd name="connsiteX1" fmla="*/ 3461958 w 4974333"/>
              <a:gd name="connsiteY1" fmla="*/ 1455631 h 1659869"/>
              <a:gd name="connsiteX2" fmla="*/ 2968078 w 4974333"/>
              <a:gd name="connsiteY2" fmla="*/ 329936 h 1659869"/>
              <a:gd name="connsiteX3" fmla="*/ 2480612 w 4974333"/>
              <a:gd name="connsiteY3" fmla="*/ 9225 h 1659869"/>
              <a:gd name="connsiteX4" fmla="*/ 1990637 w 4974333"/>
              <a:gd name="connsiteY4" fmla="*/ 217687 h 1659869"/>
              <a:gd name="connsiteX5" fmla="*/ 1492851 w 4974333"/>
              <a:gd name="connsiteY5" fmla="*/ 1455631 h 1659869"/>
              <a:gd name="connsiteX6" fmla="*/ 0 w 4974333"/>
              <a:gd name="connsiteY6" fmla="*/ 1657679 h 1659869"/>
              <a:gd name="connsiteX0" fmla="*/ 4974333 w 4974333"/>
              <a:gd name="connsiteY0" fmla="*/ 1647345 h 1654155"/>
              <a:gd name="connsiteX1" fmla="*/ 3461958 w 4974333"/>
              <a:gd name="connsiteY1" fmla="*/ 1448504 h 1654155"/>
              <a:gd name="connsiteX2" fmla="*/ 2964174 w 4974333"/>
              <a:gd name="connsiteY2" fmla="*/ 207353 h 1654155"/>
              <a:gd name="connsiteX3" fmla="*/ 2480612 w 4974333"/>
              <a:gd name="connsiteY3" fmla="*/ 2098 h 1654155"/>
              <a:gd name="connsiteX4" fmla="*/ 1990637 w 4974333"/>
              <a:gd name="connsiteY4" fmla="*/ 210560 h 1654155"/>
              <a:gd name="connsiteX5" fmla="*/ 1492851 w 4974333"/>
              <a:gd name="connsiteY5" fmla="*/ 1448504 h 1654155"/>
              <a:gd name="connsiteX6" fmla="*/ 0 w 4974333"/>
              <a:gd name="connsiteY6" fmla="*/ 1650552 h 1654155"/>
              <a:gd name="connsiteX0" fmla="*/ 4974333 w 4974333"/>
              <a:gd name="connsiteY0" fmla="*/ 1763913 h 1770723"/>
              <a:gd name="connsiteX1" fmla="*/ 3461958 w 4974333"/>
              <a:gd name="connsiteY1" fmla="*/ 1565072 h 1770723"/>
              <a:gd name="connsiteX2" fmla="*/ 2964174 w 4974333"/>
              <a:gd name="connsiteY2" fmla="*/ 323921 h 1770723"/>
              <a:gd name="connsiteX3" fmla="*/ 2480613 w 4974333"/>
              <a:gd name="connsiteY3" fmla="*/ 3 h 1770723"/>
              <a:gd name="connsiteX4" fmla="*/ 1990637 w 4974333"/>
              <a:gd name="connsiteY4" fmla="*/ 327128 h 1770723"/>
              <a:gd name="connsiteX5" fmla="*/ 1492851 w 4974333"/>
              <a:gd name="connsiteY5" fmla="*/ 1565072 h 1770723"/>
              <a:gd name="connsiteX6" fmla="*/ 0 w 4974333"/>
              <a:gd name="connsiteY6" fmla="*/ 1767120 h 1770723"/>
              <a:gd name="connsiteX0" fmla="*/ 4974333 w 4974333"/>
              <a:gd name="connsiteY0" fmla="*/ 1722225 h 1729035"/>
              <a:gd name="connsiteX1" fmla="*/ 3461958 w 4974333"/>
              <a:gd name="connsiteY1" fmla="*/ 1523384 h 1729035"/>
              <a:gd name="connsiteX2" fmla="*/ 2964174 w 4974333"/>
              <a:gd name="connsiteY2" fmla="*/ 282233 h 1729035"/>
              <a:gd name="connsiteX3" fmla="*/ 2472803 w 4974333"/>
              <a:gd name="connsiteY3" fmla="*/ 8 h 1729035"/>
              <a:gd name="connsiteX4" fmla="*/ 1990637 w 4974333"/>
              <a:gd name="connsiteY4" fmla="*/ 285440 h 1729035"/>
              <a:gd name="connsiteX5" fmla="*/ 1492851 w 4974333"/>
              <a:gd name="connsiteY5" fmla="*/ 1523384 h 1729035"/>
              <a:gd name="connsiteX6" fmla="*/ 0 w 4974333"/>
              <a:gd name="connsiteY6" fmla="*/ 1725432 h 1729035"/>
              <a:gd name="connsiteX0" fmla="*/ 4974333 w 4974333"/>
              <a:gd name="connsiteY0" fmla="*/ 1760705 h 1767515"/>
              <a:gd name="connsiteX1" fmla="*/ 3461958 w 4974333"/>
              <a:gd name="connsiteY1" fmla="*/ 1561864 h 1767515"/>
              <a:gd name="connsiteX2" fmla="*/ 2964174 w 4974333"/>
              <a:gd name="connsiteY2" fmla="*/ 320713 h 1767515"/>
              <a:gd name="connsiteX3" fmla="*/ 2472803 w 4974333"/>
              <a:gd name="connsiteY3" fmla="*/ 3 h 1767515"/>
              <a:gd name="connsiteX4" fmla="*/ 1990637 w 4974333"/>
              <a:gd name="connsiteY4" fmla="*/ 323920 h 1767515"/>
              <a:gd name="connsiteX5" fmla="*/ 1492851 w 4974333"/>
              <a:gd name="connsiteY5" fmla="*/ 1561864 h 1767515"/>
              <a:gd name="connsiteX6" fmla="*/ 0 w 4974333"/>
              <a:gd name="connsiteY6" fmla="*/ 1763912 h 1767515"/>
              <a:gd name="connsiteX0" fmla="*/ 4974333 w 4974333"/>
              <a:gd name="connsiteY0" fmla="*/ 1765751 h 1772561"/>
              <a:gd name="connsiteX1" fmla="*/ 3461958 w 4974333"/>
              <a:gd name="connsiteY1" fmla="*/ 1566910 h 1772561"/>
              <a:gd name="connsiteX2" fmla="*/ 2964174 w 4974333"/>
              <a:gd name="connsiteY2" fmla="*/ 325759 h 1772561"/>
              <a:gd name="connsiteX3" fmla="*/ 2472803 w 4974333"/>
              <a:gd name="connsiteY3" fmla="*/ 5049 h 1772561"/>
              <a:gd name="connsiteX4" fmla="*/ 1986733 w 4974333"/>
              <a:gd name="connsiteY4" fmla="*/ 495736 h 1772561"/>
              <a:gd name="connsiteX5" fmla="*/ 1492851 w 4974333"/>
              <a:gd name="connsiteY5" fmla="*/ 1566910 h 1772561"/>
              <a:gd name="connsiteX6" fmla="*/ 0 w 4974333"/>
              <a:gd name="connsiteY6" fmla="*/ 1768958 h 1772561"/>
              <a:gd name="connsiteX0" fmla="*/ 4974333 w 4974333"/>
              <a:gd name="connsiteY0" fmla="*/ 1760703 h 1764110"/>
              <a:gd name="connsiteX1" fmla="*/ 3461958 w 4974333"/>
              <a:gd name="connsiteY1" fmla="*/ 1561862 h 1764110"/>
              <a:gd name="connsiteX2" fmla="*/ 2960269 w 4974333"/>
              <a:gd name="connsiteY2" fmla="*/ 487481 h 1764110"/>
              <a:gd name="connsiteX3" fmla="*/ 2472803 w 4974333"/>
              <a:gd name="connsiteY3" fmla="*/ 1 h 1764110"/>
              <a:gd name="connsiteX4" fmla="*/ 1986733 w 4974333"/>
              <a:gd name="connsiteY4" fmla="*/ 490688 h 1764110"/>
              <a:gd name="connsiteX5" fmla="*/ 1492851 w 4974333"/>
              <a:gd name="connsiteY5" fmla="*/ 1561862 h 1764110"/>
              <a:gd name="connsiteX6" fmla="*/ 0 w 4974333"/>
              <a:gd name="connsiteY6" fmla="*/ 1763910 h 1764110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  <a:gd name="connsiteX0" fmla="*/ 4974333 w 4974333"/>
              <a:gd name="connsiteY0" fmla="*/ 1760704 h 1764111"/>
              <a:gd name="connsiteX1" fmla="*/ 3461958 w 4974333"/>
              <a:gd name="connsiteY1" fmla="*/ 1561863 h 1764111"/>
              <a:gd name="connsiteX2" fmla="*/ 2960269 w 4974333"/>
              <a:gd name="connsiteY2" fmla="*/ 487482 h 1764111"/>
              <a:gd name="connsiteX3" fmla="*/ 2472803 w 4974333"/>
              <a:gd name="connsiteY3" fmla="*/ 2 h 1764111"/>
              <a:gd name="connsiteX4" fmla="*/ 1986733 w 4974333"/>
              <a:gd name="connsiteY4" fmla="*/ 490689 h 1764111"/>
              <a:gd name="connsiteX5" fmla="*/ 1492851 w 4974333"/>
              <a:gd name="connsiteY5" fmla="*/ 1561863 h 1764111"/>
              <a:gd name="connsiteX6" fmla="*/ 0 w 4974333"/>
              <a:gd name="connsiteY6" fmla="*/ 1763911 h 176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4333" h="1764111">
                <a:moveTo>
                  <a:pt x="4974333" y="1760704"/>
                </a:moveTo>
                <a:cubicBezTo>
                  <a:pt x="4606595" y="1770325"/>
                  <a:pt x="3797635" y="1774067"/>
                  <a:pt x="3461958" y="1561863"/>
                </a:cubicBezTo>
                <a:cubicBezTo>
                  <a:pt x="3126281" y="1349659"/>
                  <a:pt x="3070463" y="853626"/>
                  <a:pt x="2960269" y="487482"/>
                </a:cubicBezTo>
                <a:cubicBezTo>
                  <a:pt x="2850075" y="121338"/>
                  <a:pt x="2635059" y="-532"/>
                  <a:pt x="2472803" y="2"/>
                </a:cubicBezTo>
                <a:cubicBezTo>
                  <a:pt x="2310547" y="536"/>
                  <a:pt x="2103203" y="118131"/>
                  <a:pt x="1986733" y="490689"/>
                </a:cubicBezTo>
                <a:cubicBezTo>
                  <a:pt x="1870263" y="863247"/>
                  <a:pt x="1823973" y="1349659"/>
                  <a:pt x="1492851" y="1561863"/>
                </a:cubicBezTo>
                <a:cubicBezTo>
                  <a:pt x="1161729" y="1774067"/>
                  <a:pt x="0" y="1763911"/>
                  <a:pt x="0" y="1763911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Times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6514691" y="1771650"/>
            <a:ext cx="0" cy="3055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636928" y="1951170"/>
            <a:ext cx="155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876641" y="1344745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/>
              <a:t>5% (.05)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6274858" y="4372436"/>
            <a:ext cx="1762021" cy="88104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034026" y="4737977"/>
            <a:ext cx="721679" cy="89042"/>
          </a:xfrm>
          <a:custGeom>
            <a:avLst/>
            <a:gdLst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16993 w 721679"/>
              <a:gd name="connsiteY4" fmla="*/ 32805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  <a:gd name="connsiteX0" fmla="*/ 0 w 740424"/>
              <a:gd name="connsiteY0" fmla="*/ 0 h 89042"/>
              <a:gd name="connsiteX1" fmla="*/ 168705 w 740424"/>
              <a:gd name="connsiteY1" fmla="*/ 9373 h 89042"/>
              <a:gd name="connsiteX2" fmla="*/ 379585 w 740424"/>
              <a:gd name="connsiteY2" fmla="*/ 23432 h 89042"/>
              <a:gd name="connsiteX3" fmla="*/ 599837 w 740424"/>
              <a:gd name="connsiteY3" fmla="*/ 28119 h 89042"/>
              <a:gd name="connsiteX4" fmla="*/ 740424 w 740424"/>
              <a:gd name="connsiteY4" fmla="*/ 23432 h 89042"/>
              <a:gd name="connsiteX5" fmla="*/ 721679 w 740424"/>
              <a:gd name="connsiteY5" fmla="*/ 89042 h 89042"/>
              <a:gd name="connsiteX6" fmla="*/ 0 w 740424"/>
              <a:gd name="connsiteY6" fmla="*/ 89042 h 89042"/>
              <a:gd name="connsiteX7" fmla="*/ 0 w 740424"/>
              <a:gd name="connsiteY7" fmla="*/ 89042 h 89042"/>
              <a:gd name="connsiteX0" fmla="*/ 0 w 721679"/>
              <a:gd name="connsiteY0" fmla="*/ 0 h 89042"/>
              <a:gd name="connsiteX1" fmla="*/ 168705 w 721679"/>
              <a:gd name="connsiteY1" fmla="*/ 9373 h 89042"/>
              <a:gd name="connsiteX2" fmla="*/ 379585 w 721679"/>
              <a:gd name="connsiteY2" fmla="*/ 23432 h 89042"/>
              <a:gd name="connsiteX3" fmla="*/ 599837 w 721679"/>
              <a:gd name="connsiteY3" fmla="*/ 28119 h 89042"/>
              <a:gd name="connsiteX4" fmla="*/ 721679 w 721679"/>
              <a:gd name="connsiteY4" fmla="*/ 23432 h 89042"/>
              <a:gd name="connsiteX5" fmla="*/ 721679 w 721679"/>
              <a:gd name="connsiteY5" fmla="*/ 89042 h 89042"/>
              <a:gd name="connsiteX6" fmla="*/ 0 w 721679"/>
              <a:gd name="connsiteY6" fmla="*/ 89042 h 89042"/>
              <a:gd name="connsiteX7" fmla="*/ 0 w 721679"/>
              <a:gd name="connsiteY7" fmla="*/ 89042 h 89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679" h="89042">
                <a:moveTo>
                  <a:pt x="0" y="0"/>
                </a:moveTo>
                <a:lnTo>
                  <a:pt x="168705" y="9373"/>
                </a:lnTo>
                <a:lnTo>
                  <a:pt x="379585" y="23432"/>
                </a:lnTo>
                <a:lnTo>
                  <a:pt x="599837" y="28119"/>
                </a:lnTo>
                <a:lnTo>
                  <a:pt x="721679" y="23432"/>
                </a:lnTo>
                <a:lnTo>
                  <a:pt x="721679" y="89042"/>
                </a:lnTo>
                <a:lnTo>
                  <a:pt x="0" y="89042"/>
                </a:lnTo>
                <a:lnTo>
                  <a:pt x="0" y="89042"/>
                </a:lnTo>
              </a:path>
            </a:pathLst>
          </a:custGeom>
          <a:solidFill>
            <a:schemeClr val="tx1"/>
          </a:solidFill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348450" y="5469730"/>
            <a:ext cx="66455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It is more difficult to show significant differences</a:t>
            </a:r>
            <a:br>
              <a:rPr lang="en-US" dirty="0"/>
            </a:br>
            <a:r>
              <a:rPr lang="en-US" dirty="0"/>
              <a:t>(longer distance from the mean) for two-tailed tests.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1069758" y="4372156"/>
            <a:ext cx="1762021" cy="88104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960438" y="915988"/>
            <a:ext cx="1561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lpha = .05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4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ChangeArrowheads="1"/>
          </p:cNvSpPr>
          <p:nvPr>
            <p:ph type="title"/>
          </p:nvPr>
        </p:nvSpPr>
        <p:spPr>
          <a:xfrm>
            <a:off x="301625" y="61913"/>
            <a:ext cx="8534400" cy="2298700"/>
          </a:xfrm>
        </p:spPr>
        <p:txBody>
          <a:bodyPr rIns="132080">
            <a:normAutofit/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Do students who receive DI for math facts retain learning over the summer?</a:t>
            </a:r>
          </a:p>
        </p:txBody>
      </p:sp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838200" y="3886200"/>
          <a:ext cx="6858000" cy="1524000"/>
        </p:xfrm>
        <a:graphic>
          <a:graphicData uri="http://schemas.openxmlformats.org/drawingml/2006/table">
            <a:tbl>
              <a:tblPr/>
              <a:tblGrid>
                <a:gridCol w="2133600"/>
                <a:gridCol w="1752600"/>
                <a:gridCol w="1536700"/>
                <a:gridCol w="1435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255" name="Rectangle 46"/>
          <p:cNvSpPr>
            <a:spLocks/>
          </p:cNvSpPr>
          <p:nvPr/>
        </p:nvSpPr>
        <p:spPr bwMode="auto">
          <a:xfrm>
            <a:off x="457200" y="4495800"/>
            <a:ext cx="2054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DI to 4th Grade Class</a:t>
            </a:r>
          </a:p>
        </p:txBody>
      </p:sp>
      <p:sp>
        <p:nvSpPr>
          <p:cNvPr id="95256" name="Rectangle 47"/>
          <p:cNvSpPr>
            <a:spLocks/>
          </p:cNvSpPr>
          <p:nvPr/>
        </p:nvSpPr>
        <p:spPr bwMode="auto">
          <a:xfrm>
            <a:off x="3200400" y="4038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Pre-Test</a:t>
            </a:r>
          </a:p>
        </p:txBody>
      </p:sp>
      <p:sp>
        <p:nvSpPr>
          <p:cNvPr id="95257" name="Rectangle 48"/>
          <p:cNvSpPr>
            <a:spLocks/>
          </p:cNvSpPr>
          <p:nvPr/>
        </p:nvSpPr>
        <p:spPr bwMode="auto">
          <a:xfrm>
            <a:off x="4899025" y="4038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Post-Test</a:t>
            </a:r>
          </a:p>
        </p:txBody>
      </p:sp>
      <p:sp>
        <p:nvSpPr>
          <p:cNvPr id="7217" name="Rectangle 49"/>
          <p:cNvSpPr>
            <a:spLocks/>
          </p:cNvSpPr>
          <p:nvPr/>
        </p:nvSpPr>
        <p:spPr bwMode="auto">
          <a:xfrm>
            <a:off x="6423025" y="4038600"/>
            <a:ext cx="2413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Post-Post-Test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217863" y="4491038"/>
            <a:ext cx="4221162" cy="276225"/>
            <a:chOff x="0" y="0"/>
            <a:chExt cx="2659" cy="174"/>
          </a:xfrm>
        </p:grpSpPr>
        <p:sp>
          <p:nvSpPr>
            <p:cNvPr id="95264" name="Rectangle 51"/>
            <p:cNvSpPr>
              <a:spLocks/>
            </p:cNvSpPr>
            <p:nvPr/>
          </p:nvSpPr>
          <p:spPr bwMode="auto">
            <a:xfrm>
              <a:off x="0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  <p:sp>
          <p:nvSpPr>
            <p:cNvPr id="95265" name="Rectangle 52"/>
            <p:cNvSpPr>
              <a:spLocks/>
            </p:cNvSpPr>
            <p:nvPr/>
          </p:nvSpPr>
          <p:spPr bwMode="auto">
            <a:xfrm>
              <a:off x="1056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  <p:sp>
          <p:nvSpPr>
            <p:cNvPr id="95266" name="Rectangle 53"/>
            <p:cNvSpPr>
              <a:spLocks/>
            </p:cNvSpPr>
            <p:nvPr/>
          </p:nvSpPr>
          <p:spPr bwMode="auto">
            <a:xfrm>
              <a:off x="1957" y="0"/>
              <a:ext cx="7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 dirty="0">
                  <a:latin typeface="Times"/>
                  <a:cs typeface="Arial" charset="0"/>
                </a:rPr>
                <a:t>group data</a:t>
              </a:r>
            </a:p>
          </p:txBody>
        </p:sp>
      </p:grpSp>
      <p:sp>
        <p:nvSpPr>
          <p:cNvPr id="95260" name="Rectangle 54"/>
          <p:cNvSpPr>
            <a:spLocks/>
          </p:cNvSpPr>
          <p:nvPr/>
        </p:nvSpPr>
        <p:spPr bwMode="auto">
          <a:xfrm>
            <a:off x="381000" y="25146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Independent </a:t>
            </a:r>
            <a:r>
              <a:rPr lang="en-US" sz="1800" dirty="0">
                <a:latin typeface="Symbol" charset="0"/>
                <a:cs typeface="Symbol" charset="0"/>
                <a:sym typeface="Symbol" charset="0"/>
              </a:rPr>
              <a:t>⇓</a:t>
            </a:r>
          </a:p>
        </p:txBody>
      </p:sp>
      <p:sp>
        <p:nvSpPr>
          <p:cNvPr id="95261" name="Rectangle 55"/>
          <p:cNvSpPr>
            <a:spLocks/>
          </p:cNvSpPr>
          <p:nvPr/>
        </p:nvSpPr>
        <p:spPr bwMode="auto">
          <a:xfrm>
            <a:off x="4800600" y="3214688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 smtClean="0">
                <a:latin typeface="Times"/>
                <a:cs typeface="Arial" charset="0"/>
              </a:rPr>
              <a:t>Data Gathering</a:t>
            </a:r>
            <a:endParaRPr lang="en-US" sz="1800" dirty="0">
              <a:latin typeface="Times"/>
              <a:cs typeface="Arial" charset="0"/>
            </a:endParaRPr>
          </a:p>
        </p:txBody>
      </p:sp>
      <p:sp>
        <p:nvSpPr>
          <p:cNvPr id="95262" name="Line 56"/>
          <p:cNvSpPr>
            <a:spLocks noChangeShapeType="1"/>
          </p:cNvSpPr>
          <p:nvPr/>
        </p:nvSpPr>
        <p:spPr bwMode="auto">
          <a:xfrm>
            <a:off x="3276600" y="36576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86200" y="5791200"/>
            <a:ext cx="2586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Repeated Measures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51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7" grpId="0" autoUpdateAnimBg="0"/>
      <p:bldP spid="1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Pacific Crest—Fall Math by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1544"/>
          </a:xfrm>
        </p:spPr>
        <p:txBody>
          <a:bodyPr>
            <a:normAutofit/>
          </a:bodyPr>
          <a:lstStyle/>
          <a:p>
            <a:r>
              <a:rPr lang="en-US" dirty="0" smtClean="0"/>
              <a:t>Logically should the teacher use a one-tailed or a two-tailed test?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difference does it make?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08998" y="2775773"/>
          <a:ext cx="6362769" cy="2737922"/>
        </p:xfrm>
        <a:graphic>
          <a:graphicData uri="http://schemas.openxmlformats.org/drawingml/2006/table">
            <a:tbl>
              <a:tblPr/>
              <a:tblGrid>
                <a:gridCol w="1139339"/>
                <a:gridCol w="1524961"/>
                <a:gridCol w="1279565"/>
                <a:gridCol w="1279565"/>
                <a:gridCol w="1139339"/>
              </a:tblGrid>
              <a:tr h="24890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EZAnalyze Results Report - Independent T-Test of group 1 and 2 on MathF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Gender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Mean: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40.215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51.533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Std. Dev: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14.566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15.518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Mean Difference: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11.318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T-Score: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1.881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Eta Squared: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.124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02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P: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.073</a:t>
                      </a: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7528" marR="17528" marT="17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285397" y="5179325"/>
            <a:ext cx="777922" cy="47084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82" y="186956"/>
            <a:ext cx="8968636" cy="1143000"/>
          </a:xfrm>
        </p:spPr>
        <p:txBody>
          <a:bodyPr>
            <a:normAutofit/>
          </a:bodyPr>
          <a:lstStyle/>
          <a:p>
            <a:r>
              <a:rPr lang="en-US" sz="4000" dirty="0"/>
              <a:t>I</a:t>
            </a:r>
            <a:r>
              <a:rPr lang="en-US" sz="4000" dirty="0" smtClean="0"/>
              <a:t>n the language of hypothesis testing…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9680"/>
            <a:ext cx="8229600" cy="6028151"/>
          </a:xfrm>
        </p:spPr>
        <p:txBody>
          <a:bodyPr>
            <a:normAutofit/>
          </a:bodyPr>
          <a:lstStyle/>
          <a:p>
            <a:r>
              <a:rPr lang="en-US" dirty="0" smtClean="0"/>
              <a:t>I hypothesize that there is a difference in math scores by gender.</a:t>
            </a:r>
          </a:p>
          <a:p>
            <a:r>
              <a:rPr lang="en-US" dirty="0"/>
              <a:t>N</a:t>
            </a:r>
            <a:r>
              <a:rPr lang="en-US" dirty="0" smtClean="0"/>
              <a:t>ull hypothesis: there will be no difference between the scores by gender.</a:t>
            </a:r>
          </a:p>
          <a:p>
            <a:r>
              <a:rPr lang="en-US" dirty="0" smtClean="0"/>
              <a:t>Since I cannot anticipate which way the scores will be different, I will use a two-tailed test.</a:t>
            </a:r>
          </a:p>
          <a:p>
            <a:r>
              <a:rPr lang="en-US" dirty="0" smtClean="0"/>
              <a:t>I cannot reject the null hypothesis.</a:t>
            </a:r>
          </a:p>
          <a:p>
            <a:r>
              <a:rPr lang="en-US" dirty="0" smtClean="0"/>
              <a:t>The best explanation, for now, is that both groups represent the same population.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5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 rIns="132080">
            <a:normAutofit fontScale="90000"/>
          </a:bodyPr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Which instructional strategy works better for teaching math facts?</a:t>
            </a:r>
          </a:p>
        </p:txBody>
      </p:sp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838200" y="3505200"/>
          <a:ext cx="6858000" cy="2032000"/>
        </p:xfrm>
        <a:graphic>
          <a:graphicData uri="http://schemas.openxmlformats.org/drawingml/2006/table">
            <a:tbl>
              <a:tblPr/>
              <a:tblGrid>
                <a:gridCol w="2133600"/>
                <a:gridCol w="1752600"/>
                <a:gridCol w="1536700"/>
                <a:gridCol w="1435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N W3" charset="0"/>
                        <a:cs typeface="ヒラギノ角ゴ ProN W3" charset="0"/>
                        <a:sym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284" name="Rectangle 59"/>
          <p:cNvSpPr>
            <a:spLocks/>
          </p:cNvSpPr>
          <p:nvPr/>
        </p:nvSpPr>
        <p:spPr bwMode="auto">
          <a:xfrm>
            <a:off x="1187450" y="4114800"/>
            <a:ext cx="2846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DI</a:t>
            </a:r>
          </a:p>
        </p:txBody>
      </p:sp>
      <p:sp>
        <p:nvSpPr>
          <p:cNvPr id="96285" name="Rectangle 60"/>
          <p:cNvSpPr>
            <a:spLocks/>
          </p:cNvSpPr>
          <p:nvPr/>
        </p:nvSpPr>
        <p:spPr bwMode="auto">
          <a:xfrm>
            <a:off x="3451225" y="3657600"/>
            <a:ext cx="1193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Test</a:t>
            </a:r>
          </a:p>
        </p:txBody>
      </p:sp>
      <p:sp>
        <p:nvSpPr>
          <p:cNvPr id="96286" name="Rectangle 61"/>
          <p:cNvSpPr>
            <a:spLocks/>
          </p:cNvSpPr>
          <p:nvPr/>
        </p:nvSpPr>
        <p:spPr bwMode="auto">
          <a:xfrm>
            <a:off x="3217863" y="4110038"/>
            <a:ext cx="11140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i="1" dirty="0">
                <a:latin typeface="Times"/>
                <a:cs typeface="Arial" charset="0"/>
              </a:rPr>
              <a:t>group data</a:t>
            </a:r>
          </a:p>
        </p:txBody>
      </p:sp>
      <p:sp>
        <p:nvSpPr>
          <p:cNvPr id="96287" name="Rectangle 62"/>
          <p:cNvSpPr>
            <a:spLocks/>
          </p:cNvSpPr>
          <p:nvPr/>
        </p:nvSpPr>
        <p:spPr bwMode="auto">
          <a:xfrm>
            <a:off x="3200400" y="4648200"/>
            <a:ext cx="11140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i="1" dirty="0">
                <a:latin typeface="Times"/>
                <a:cs typeface="Arial" charset="0"/>
              </a:rPr>
              <a:t>group data</a:t>
            </a:r>
          </a:p>
        </p:txBody>
      </p:sp>
      <p:sp>
        <p:nvSpPr>
          <p:cNvPr id="96288" name="Rectangle 63"/>
          <p:cNvSpPr>
            <a:spLocks/>
          </p:cNvSpPr>
          <p:nvPr/>
        </p:nvSpPr>
        <p:spPr bwMode="auto">
          <a:xfrm>
            <a:off x="3217863" y="5119688"/>
            <a:ext cx="11140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i="1" dirty="0">
                <a:latin typeface="Times"/>
                <a:cs typeface="Arial" charset="0"/>
              </a:rPr>
              <a:t>group data</a:t>
            </a:r>
          </a:p>
        </p:txBody>
      </p:sp>
      <p:sp>
        <p:nvSpPr>
          <p:cNvPr id="96289" name="Rectangle 64"/>
          <p:cNvSpPr>
            <a:spLocks/>
          </p:cNvSpPr>
          <p:nvPr/>
        </p:nvSpPr>
        <p:spPr bwMode="auto">
          <a:xfrm>
            <a:off x="381000" y="21336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>
                <a:latin typeface="Times"/>
                <a:cs typeface="Arial" charset="0"/>
              </a:rPr>
              <a:t>Independent </a:t>
            </a:r>
            <a:r>
              <a:rPr lang="en-US" sz="1800" dirty="0">
                <a:latin typeface="Symbol" charset="0"/>
                <a:cs typeface="Symbol" charset="0"/>
                <a:sym typeface="Symbol" charset="0"/>
              </a:rPr>
              <a:t>⇓</a:t>
            </a:r>
          </a:p>
        </p:txBody>
      </p:sp>
      <p:sp>
        <p:nvSpPr>
          <p:cNvPr id="96290" name="Rectangle 65"/>
          <p:cNvSpPr>
            <a:spLocks/>
          </p:cNvSpPr>
          <p:nvPr/>
        </p:nvSpPr>
        <p:spPr bwMode="auto">
          <a:xfrm>
            <a:off x="4800600" y="2833688"/>
            <a:ext cx="19050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sz="1800" dirty="0" smtClean="0">
                <a:latin typeface="Times"/>
                <a:cs typeface="Arial" charset="0"/>
              </a:rPr>
              <a:t>Data Gathering</a:t>
            </a:r>
            <a:endParaRPr lang="en-US" sz="1800" dirty="0">
              <a:latin typeface="Times"/>
              <a:cs typeface="Arial" charset="0"/>
            </a:endParaRPr>
          </a:p>
        </p:txBody>
      </p:sp>
      <p:sp>
        <p:nvSpPr>
          <p:cNvPr id="96291" name="Line 66"/>
          <p:cNvSpPr>
            <a:spLocks noChangeShapeType="1"/>
          </p:cNvSpPr>
          <p:nvPr/>
        </p:nvSpPr>
        <p:spPr bwMode="auto">
          <a:xfrm>
            <a:off x="3276600" y="3276600"/>
            <a:ext cx="434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"/>
            </a:endParaRPr>
          </a:p>
        </p:txBody>
      </p:sp>
      <p:sp>
        <p:nvSpPr>
          <p:cNvPr id="96292" name="Rectangle 67"/>
          <p:cNvSpPr>
            <a:spLocks/>
          </p:cNvSpPr>
          <p:nvPr/>
        </p:nvSpPr>
        <p:spPr bwMode="auto">
          <a:xfrm>
            <a:off x="1187450" y="4648200"/>
            <a:ext cx="11691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Cooperative</a:t>
            </a:r>
          </a:p>
        </p:txBody>
      </p:sp>
      <p:sp>
        <p:nvSpPr>
          <p:cNvPr id="96293" name="Rectangle 68"/>
          <p:cNvSpPr>
            <a:spLocks/>
          </p:cNvSpPr>
          <p:nvPr/>
        </p:nvSpPr>
        <p:spPr bwMode="auto">
          <a:xfrm>
            <a:off x="1187450" y="5195888"/>
            <a:ext cx="720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800" dirty="0">
                <a:latin typeface="Times"/>
                <a:cs typeface="Arial" charset="0"/>
              </a:rPr>
              <a:t>Inquiry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86200" y="5791200"/>
            <a:ext cx="183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Single Factor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54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295400"/>
          </a:xfrm>
        </p:spPr>
        <p:txBody>
          <a:bodyPr rIns="132080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Multiple Tests Simultaneously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446963" cy="5334000"/>
          </a:xfrm>
        </p:spPr>
        <p:txBody>
          <a:bodyPr rIns="132080"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When multiple (more than two) groups are to be compared on the same measure it is not appropriate to test each pair separately. The comparisons are not independent</a:t>
            </a:r>
            <a:r>
              <a:rPr lang="en-US" sz="2800" dirty="0" smtClean="0">
                <a:latin typeface="Times" charset="0"/>
                <a:ea typeface="ＭＳ Ｐゴシック" charset="0"/>
                <a:cs typeface="ＭＳ Ｐゴシック" charset="0"/>
              </a:rPr>
              <a:t>. (Type I error)</a:t>
            </a:r>
            <a:endParaRPr lang="en-US" sz="28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spcBef>
                <a:spcPts val="1300"/>
              </a:spcBef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Analysis of Variance ANOVA</a:t>
            </a:r>
          </a:p>
          <a:p>
            <a:pPr>
              <a:lnSpc>
                <a:spcPct val="90000"/>
              </a:lnSpc>
              <a:spcBef>
                <a:spcPts val="1300"/>
              </a:spcBef>
            </a:pP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An ANOVA only tells if significant differences exist between at least two groups. It </a:t>
            </a:r>
            <a:r>
              <a:rPr lang="en-US" sz="2800" dirty="0" smtClean="0">
                <a:latin typeface="Times" charset="0"/>
                <a:ea typeface="ＭＳ Ｐゴシック" charset="0"/>
                <a:cs typeface="ＭＳ Ｐゴシック" charset="0"/>
              </a:rPr>
              <a:t>does not 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tell which group </a:t>
            </a:r>
            <a:r>
              <a:rPr lang="en-US" sz="2800" dirty="0" smtClean="0">
                <a:latin typeface="Times" charset="0"/>
                <a:ea typeface="ＭＳ Ｐゴシック" charset="0"/>
                <a:cs typeface="ＭＳ Ｐゴシック" charset="0"/>
              </a:rPr>
              <a:t>pairs are significant. 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A post hoc analysis is necessary to figure out which group differences are significant.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23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Download OWM Data from the site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22800"/>
            <a:ext cx="7772400" cy="223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>
                <a:latin typeface="Times" charset="0"/>
                <a:ea typeface="ＭＳ Ｐゴシック" charset="0"/>
                <a:cs typeface="ＭＳ Ｐゴシック" charset="0"/>
              </a:rPr>
              <a:t>Single factor 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compares different groups on a single measure.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dirty="0">
                <a:latin typeface="Times" charset="0"/>
                <a:ea typeface="ＭＳ Ｐゴシック" charset="0"/>
                <a:cs typeface="ＭＳ Ｐゴシック" charset="0"/>
              </a:rPr>
              <a:t>Repeated measures </a:t>
            </a:r>
            <a:r>
              <a:rPr lang="en-US" sz="2800" dirty="0">
                <a:latin typeface="Times" charset="0"/>
                <a:ea typeface="ＭＳ Ｐゴシック" charset="0"/>
                <a:cs typeface="ＭＳ Ｐゴシック" charset="0"/>
              </a:rPr>
              <a:t>compares a single group on multiple uses of a single measure.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9331" name="Picture 4" descr="ExcelScreenSnapz00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1673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56000"/>
            <a:ext cx="83439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ANOVA in EZAnalyze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4E1E-219A-A444-A241-FDE36A2374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5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1683</Words>
  <Application>Microsoft Macintosh PowerPoint</Application>
  <PresentationFormat>On-screen Show (4:3)</PresentationFormat>
  <Paragraphs>504</Paragraphs>
  <Slides>51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Calibri</vt:lpstr>
      <vt:lpstr>ＭＳ Ｐゴシック</vt:lpstr>
      <vt:lpstr>Symbol</vt:lpstr>
      <vt:lpstr>Times</vt:lpstr>
      <vt:lpstr>Verdana</vt:lpstr>
      <vt:lpstr>ヒラギノ角ゴ ProN W3</vt:lpstr>
      <vt:lpstr>Arial</vt:lpstr>
      <vt:lpstr>Office Theme</vt:lpstr>
      <vt:lpstr>Document</vt:lpstr>
      <vt:lpstr>Research Design and Analysis</vt:lpstr>
      <vt:lpstr>Research Design</vt:lpstr>
      <vt:lpstr>Did direct instruction improve students’ ability to recall math facts?</vt:lpstr>
      <vt:lpstr>Do students who receive DI achieve better than those who do not?</vt:lpstr>
      <vt:lpstr>Do students who receive DI for math facts retain learning over the summer?</vt:lpstr>
      <vt:lpstr>Which instructional strategy works better for teaching math facts?</vt:lpstr>
      <vt:lpstr>Multiple Tests Simultaneously</vt:lpstr>
      <vt:lpstr>PowerPoint Presentation</vt:lpstr>
      <vt:lpstr>ANOVA in EZAnalyze</vt:lpstr>
      <vt:lpstr>PowerPoint Presentation</vt:lpstr>
      <vt:lpstr>ANOVA Post Hoc Tests</vt:lpstr>
      <vt:lpstr>PowerPoint Presentation</vt:lpstr>
      <vt:lpstr>APA ANOVA Table</vt:lpstr>
      <vt:lpstr>Descriptive Paragraph</vt:lpstr>
      <vt:lpstr>Things to remember…</vt:lpstr>
      <vt:lpstr>Confounding Variations</vt:lpstr>
      <vt:lpstr>Random Sample</vt:lpstr>
      <vt:lpstr>Random Selection</vt:lpstr>
      <vt:lpstr>PowerPoint Presentation</vt:lpstr>
      <vt:lpstr>PowerPoint Presentation</vt:lpstr>
      <vt:lpstr>PowerPoint Presentation</vt:lpstr>
      <vt:lpstr>PowerPoint Presentation</vt:lpstr>
      <vt:lpstr>Random Selection</vt:lpstr>
      <vt:lpstr>PowerPoint Presentation</vt:lpstr>
      <vt:lpstr>PowerPoint Presentation</vt:lpstr>
      <vt:lpstr>PowerPoint Presentation</vt:lpstr>
      <vt:lpstr>PowerPoint Presentation</vt:lpstr>
      <vt:lpstr>Random Error</vt:lpstr>
      <vt:lpstr>Dealing with Non-Random Samples</vt:lpstr>
      <vt:lpstr>Excel</vt:lpstr>
      <vt:lpstr>Confounding Variations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Size (Practical Significance)</vt:lpstr>
      <vt:lpstr>Effect Size—Practical Significance</vt:lpstr>
      <vt:lpstr>Practical Significance The difference of the means in units of standard deviation</vt:lpstr>
      <vt:lpstr>Practical Significance The difference of the means in units of standard deviation</vt:lpstr>
      <vt:lpstr>Effect Size</vt:lpstr>
      <vt:lpstr>Confounding Variations</vt:lpstr>
      <vt:lpstr>Direction</vt:lpstr>
      <vt:lpstr>Direction</vt:lpstr>
      <vt:lpstr>Direction</vt:lpstr>
      <vt:lpstr>Direction</vt:lpstr>
      <vt:lpstr>PowerPoint Presentation</vt:lpstr>
      <vt:lpstr>Direction</vt:lpstr>
      <vt:lpstr>Direction</vt:lpstr>
      <vt:lpstr>Pacific Crest—Fall Math by Gender</vt:lpstr>
      <vt:lpstr>In the language of hypothesis testing…</vt:lpstr>
    </vt:vector>
  </TitlesOfParts>
  <Manager/>
  <Company>University of Portland</Company>
  <LinksUpToDate>false</LinksUpToDate>
  <SharedDoc>false</SharedDoc>
  <HyperlinkBase/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Confounding Variations</dc:title>
  <dc:subject/>
  <dc:creator>Jim Carroll</dc:creator>
  <cp:keywords/>
  <dc:description/>
  <cp:lastModifiedBy>James Carroll</cp:lastModifiedBy>
  <cp:revision>85</cp:revision>
  <dcterms:created xsi:type="dcterms:W3CDTF">2013-01-30T22:54:46Z</dcterms:created>
  <dcterms:modified xsi:type="dcterms:W3CDTF">2017-06-24T13:05:15Z</dcterms:modified>
  <cp:category/>
</cp:coreProperties>
</file>