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93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49" r:id="rId13"/>
    <p:sldId id="328" r:id="rId14"/>
    <p:sldId id="329" r:id="rId15"/>
    <p:sldId id="307" r:id="rId16"/>
    <p:sldId id="350" r:id="rId17"/>
    <p:sldId id="351" r:id="rId18"/>
    <p:sldId id="352" r:id="rId19"/>
    <p:sldId id="353" r:id="rId20"/>
    <p:sldId id="354" r:id="rId21"/>
    <p:sldId id="355" r:id="rId22"/>
    <p:sldId id="356" r:id="rId23"/>
    <p:sldId id="357" r:id="rId24"/>
    <p:sldId id="358" r:id="rId25"/>
    <p:sldId id="359" r:id="rId26"/>
    <p:sldId id="360" r:id="rId27"/>
    <p:sldId id="361" r:id="rId28"/>
    <p:sldId id="362" r:id="rId29"/>
    <p:sldId id="363" r:id="rId30"/>
    <p:sldId id="364" r:id="rId31"/>
    <p:sldId id="365" r:id="rId32"/>
    <p:sldId id="366" r:id="rId33"/>
    <p:sldId id="367" r:id="rId34"/>
    <p:sldId id="368" r:id="rId35"/>
    <p:sldId id="369" r:id="rId36"/>
    <p:sldId id="370" r:id="rId37"/>
    <p:sldId id="371" r:id="rId38"/>
    <p:sldId id="372" r:id="rId39"/>
    <p:sldId id="373" r:id="rId40"/>
    <p:sldId id="374" r:id="rId41"/>
    <p:sldId id="375" r:id="rId42"/>
    <p:sldId id="376" r:id="rId43"/>
    <p:sldId id="377" r:id="rId44"/>
    <p:sldId id="378" r:id="rId45"/>
    <p:sldId id="379" r:id="rId46"/>
    <p:sldId id="380" r:id="rId47"/>
    <p:sldId id="381" r:id="rId48"/>
    <p:sldId id="382" r:id="rId49"/>
    <p:sldId id="383" r:id="rId50"/>
    <p:sldId id="384" r:id="rId51"/>
    <p:sldId id="385" r:id="rId5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46" autoAdjust="0"/>
    <p:restoredTop sz="92579"/>
  </p:normalViewPr>
  <p:slideViewPr>
    <p:cSldViewPr snapToGrid="0" snapToObjects="1">
      <p:cViewPr>
        <p:scale>
          <a:sx n="100" d="100"/>
          <a:sy n="100" d="100"/>
        </p:scale>
        <p:origin x="1376" y="-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notesMaster" Target="notesMasters/notesMaster1.xml"/><Relationship Id="rId54" Type="http://schemas.openxmlformats.org/officeDocument/2006/relationships/handoutMaster" Target="handoutMasters/handoutMaster1.xml"/><Relationship Id="rId55" Type="http://schemas.openxmlformats.org/officeDocument/2006/relationships/presProps" Target="presProps.xml"/><Relationship Id="rId56" Type="http://schemas.openxmlformats.org/officeDocument/2006/relationships/viewProps" Target="viewProps.xml"/><Relationship Id="rId57" Type="http://schemas.openxmlformats.org/officeDocument/2006/relationships/theme" Target="theme/theme1.xml"/><Relationship Id="rId58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20752-1FE8-A047-9017-FE1963A62C57}" type="datetimeFigureOut">
              <a:rPr lang="en-US" smtClean="0"/>
              <a:t>6/24/17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83BCC-FAC7-5543-8505-1C0558FB1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2651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"/>
              </a:defRPr>
            </a:lvl1pPr>
          </a:lstStyle>
          <a:p>
            <a:fld id="{961AD51F-2718-3448-A212-F82A4CA3113C}" type="datetimeFigureOut">
              <a:rPr lang="en-US" smtClean="0"/>
              <a:pPr/>
              <a:t>6/24/17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"/>
              </a:defRPr>
            </a:lvl1pPr>
          </a:lstStyle>
          <a:p>
            <a:fld id="{79A54BCB-431A-9041-937A-909CEF1516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4088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28EF1098-6E1A-934A-BA0A-6E28685FC25F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1003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5466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4457B408-F72B-A848-B9C3-6B41C1D271DD}" type="slidenum">
              <a:rPr lang="en-US" sz="1200"/>
              <a:pPr/>
              <a:t>44</a:t>
            </a:fld>
            <a:endParaRPr lang="en-US" sz="1200"/>
          </a:p>
        </p:txBody>
      </p:sp>
      <p:sp>
        <p:nvSpPr>
          <p:cNvPr id="5529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3835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977F3CF7-49E0-514C-AA43-8131F7B9767C}" type="slidenum">
              <a:rPr lang="en-US" sz="1200"/>
              <a:pPr/>
              <a:t>45</a:t>
            </a:fld>
            <a:endParaRPr lang="en-US" sz="1200"/>
          </a:p>
        </p:txBody>
      </p:sp>
      <p:sp>
        <p:nvSpPr>
          <p:cNvPr id="573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6320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910132F0-BF80-2F46-AC03-E8B9008D9D28}" type="slidenum">
              <a:rPr lang="en-US" sz="1200"/>
              <a:pPr/>
              <a:t>46</a:t>
            </a:fld>
            <a:endParaRPr lang="en-US" sz="1200"/>
          </a:p>
        </p:txBody>
      </p:sp>
      <p:sp>
        <p:nvSpPr>
          <p:cNvPr id="5939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2748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B393E016-EDB3-3649-BFBB-82CA1FAFC7FD}" type="slidenum">
              <a:rPr lang="en-US" sz="1200"/>
              <a:pPr/>
              <a:t>47</a:t>
            </a:fld>
            <a:endParaRPr lang="en-US" sz="1200"/>
          </a:p>
        </p:txBody>
      </p:sp>
      <p:sp>
        <p:nvSpPr>
          <p:cNvPr id="6144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391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910132F0-BF80-2F46-AC03-E8B9008D9D28}" type="slidenum">
              <a:rPr lang="en-US" sz="1200"/>
              <a:pPr/>
              <a:t>48</a:t>
            </a:fld>
            <a:endParaRPr lang="en-US" sz="1200"/>
          </a:p>
        </p:txBody>
      </p:sp>
      <p:sp>
        <p:nvSpPr>
          <p:cNvPr id="5939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6283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910132F0-BF80-2F46-AC03-E8B9008D9D28}" type="slidenum">
              <a:rPr lang="en-US" sz="1200"/>
              <a:pPr/>
              <a:t>49</a:t>
            </a:fld>
            <a:endParaRPr lang="en-US" sz="1200"/>
          </a:p>
        </p:txBody>
      </p:sp>
      <p:sp>
        <p:nvSpPr>
          <p:cNvPr id="5939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914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6CD42373-7A71-EC4E-981F-8AFBCAB65AA0}" type="slidenum">
              <a:rPr lang="en-US" sz="1200"/>
              <a:pPr/>
              <a:t>18</a:t>
            </a:fld>
            <a:endParaRPr lang="en-US" sz="1200"/>
          </a:p>
        </p:txBody>
      </p:sp>
      <p:sp>
        <p:nvSpPr>
          <p:cNvPr id="7270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741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6CD42373-7A71-EC4E-981F-8AFBCAB65AA0}" type="slidenum">
              <a:rPr lang="en-US" sz="1200"/>
              <a:pPr/>
              <a:t>23</a:t>
            </a:fld>
            <a:endParaRPr lang="en-US" sz="1200"/>
          </a:p>
        </p:txBody>
      </p:sp>
      <p:sp>
        <p:nvSpPr>
          <p:cNvPr id="7270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12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668C93AB-C0B6-3043-80F4-1BE69AA2F41B}" type="slidenum">
              <a:rPr lang="en-US" sz="1200"/>
              <a:pPr/>
              <a:t>28</a:t>
            </a:fld>
            <a:endParaRPr lang="en-US" sz="1200"/>
          </a:p>
        </p:txBody>
      </p:sp>
      <p:sp>
        <p:nvSpPr>
          <p:cNvPr id="747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335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79924544-0F8F-194F-9CC9-27314CEA855D}" type="slidenum">
              <a:rPr lang="en-US" sz="1200"/>
              <a:pPr/>
              <a:t>29</a:t>
            </a:fld>
            <a:endParaRPr lang="en-US" sz="1200"/>
          </a:p>
        </p:txBody>
      </p:sp>
      <p:sp>
        <p:nvSpPr>
          <p:cNvPr id="7680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0427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264153F9-134F-4541-B57B-680F642BEBA0}" type="slidenum">
              <a:rPr lang="en-US" sz="1200"/>
              <a:pPr/>
              <a:t>37</a:t>
            </a:fld>
            <a:endParaRPr lang="en-US" sz="1200"/>
          </a:p>
        </p:txBody>
      </p:sp>
      <p:sp>
        <p:nvSpPr>
          <p:cNvPr id="829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4115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53CDD25F-C633-E742-8D9D-9360003B3912}" type="slidenum">
              <a:rPr lang="en-US" sz="1200"/>
              <a:pPr/>
              <a:t>39</a:t>
            </a:fld>
            <a:endParaRPr lang="en-US" sz="1200"/>
          </a:p>
        </p:txBody>
      </p:sp>
      <p:sp>
        <p:nvSpPr>
          <p:cNvPr id="8601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5049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88E650B0-0548-8E48-8BC8-9E743495D046}" type="slidenum">
              <a:rPr lang="en-US" sz="1200"/>
              <a:pPr/>
              <a:t>40</a:t>
            </a:fld>
            <a:endParaRPr lang="en-US" sz="1200"/>
          </a:p>
        </p:txBody>
      </p:sp>
      <p:sp>
        <p:nvSpPr>
          <p:cNvPr id="880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6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983A8FE8-A47D-A74F-A8D9-77D135D61475}" type="slidenum">
              <a:rPr lang="en-US" sz="1200"/>
              <a:pPr/>
              <a:t>43</a:t>
            </a:fld>
            <a:endParaRPr lang="en-US" sz="1200"/>
          </a:p>
        </p:txBody>
      </p:sp>
      <p:sp>
        <p:nvSpPr>
          <p:cNvPr id="5325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187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C8FD-79E2-1549-A2DE-61B7CD2035DD}" type="datetime1">
              <a:rPr lang="en-US" smtClean="0"/>
              <a:t>6/24/17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4E1E-219A-A444-A241-FDE36A237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8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CB20-761B-F64C-B669-E68C21B0AD22}" type="datetime1">
              <a:rPr lang="en-US" smtClean="0"/>
              <a:t>6/24/17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4E1E-219A-A444-A241-FDE36A237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70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26EF-5231-734E-9A6C-36788F412C00}" type="datetime1">
              <a:rPr lang="en-US" smtClean="0"/>
              <a:t>6/24/17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4E1E-219A-A444-A241-FDE36A237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2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D696-422D-D44E-BDAA-E36FA913F500}" type="datetime1">
              <a:rPr lang="en-US" smtClean="0"/>
              <a:t>6/24/17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4E1E-219A-A444-A241-FDE36A237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22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462F6-43D6-1E4F-8099-608FE4B12182}" type="datetime1">
              <a:rPr lang="en-US" smtClean="0"/>
              <a:t>6/24/17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4E1E-219A-A444-A241-FDE36A237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86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7CE5-C194-224D-B019-8984ED9F6BC1}" type="datetime1">
              <a:rPr lang="en-US" smtClean="0"/>
              <a:t>6/24/17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4E1E-219A-A444-A241-FDE36A237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87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3293-3F6C-DF41-A672-7486416AC2CB}" type="datetime1">
              <a:rPr lang="en-US" smtClean="0"/>
              <a:t>6/24/17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4E1E-219A-A444-A241-FDE36A237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79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D60E0-287A-224A-8426-1E941A5CC9AB}" type="datetime1">
              <a:rPr lang="en-US" smtClean="0"/>
              <a:t>6/24/17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4E1E-219A-A444-A241-FDE36A237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83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D4C8-792C-424B-B08B-826563B6A672}" type="datetime1">
              <a:rPr lang="en-US" smtClean="0"/>
              <a:t>6/24/17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4E1E-219A-A444-A241-FDE36A237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7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118B-A80B-3A4D-A120-84B9C31FC5F8}" type="datetime1">
              <a:rPr lang="en-US" smtClean="0"/>
              <a:t>6/24/17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4E1E-219A-A444-A241-FDE36A237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048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D33B5-9FF5-2147-8254-CFDD1C82856F}" type="datetime1">
              <a:rPr lang="en-US" smtClean="0"/>
              <a:t>6/24/17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4E1E-219A-A444-A241-FDE36A237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57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"/>
              </a:defRPr>
            </a:lvl1pPr>
          </a:lstStyle>
          <a:p>
            <a:fld id="{8D6F8BD0-113B-2442-AA1A-D5D3B08A46AE}" type="datetime1">
              <a:rPr lang="en-US" smtClean="0"/>
              <a:t>6/24/17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"/>
              </a:defRPr>
            </a:lvl1pPr>
          </a:lstStyle>
          <a:p>
            <a:fld id="{61694E1E-219A-A444-A241-FDE36A2374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365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ime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ime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ime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ime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ime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1"/>
          <p:cNvSpPr>
            <a:spLocks noGrp="1" noChangeArrowheads="1"/>
          </p:cNvSpPr>
          <p:nvPr>
            <p:ph type="ctrTitle"/>
          </p:nvPr>
        </p:nvSpPr>
        <p:spPr/>
        <p:txBody>
          <a:bodyPr rIns="132080"/>
          <a:lstStyle/>
          <a:p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Research Design and Analysis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4E1E-219A-A444-A241-FDE36A2374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678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Picture 3" descr="ExcelScreenSnapz003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8"/>
            <a:ext cx="9144000" cy="657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947540" y="3124200"/>
            <a:ext cx="5031235" cy="830997"/>
            <a:chOff x="2947541" y="3124200"/>
            <a:chExt cx="5031248" cy="830997"/>
          </a:xfrm>
        </p:grpSpPr>
        <p:sp>
          <p:nvSpPr>
            <p:cNvPr id="101392" name="Oval 5"/>
            <p:cNvSpPr>
              <a:spLocks noChangeArrowheads="1"/>
            </p:cNvSpPr>
            <p:nvPr/>
          </p:nvSpPr>
          <p:spPr bwMode="auto">
            <a:xfrm>
              <a:off x="2947541" y="3477433"/>
              <a:ext cx="1853058" cy="47776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Times"/>
              </a:endParaRPr>
            </a:p>
          </p:txBody>
        </p:sp>
        <p:sp>
          <p:nvSpPr>
            <p:cNvPr id="101393" name="TextBox 6"/>
            <p:cNvSpPr txBox="1">
              <a:spLocks noChangeArrowheads="1"/>
            </p:cNvSpPr>
            <p:nvPr/>
          </p:nvSpPr>
          <p:spPr bwMode="auto">
            <a:xfrm>
              <a:off x="5486400" y="3124200"/>
              <a:ext cx="2492389" cy="8309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/>
                <a:t>Significance of the </a:t>
              </a:r>
              <a:br>
                <a:rPr lang="en-US" dirty="0"/>
              </a:br>
              <a:r>
                <a:rPr lang="en-US" dirty="0"/>
                <a:t>whole ANOVA</a:t>
              </a:r>
            </a:p>
          </p:txBody>
        </p:sp>
        <p:cxnSp>
          <p:nvCxnSpPr>
            <p:cNvPr id="101394" name="Straight Connector 8"/>
            <p:cNvCxnSpPr>
              <a:cxnSpLocks noChangeShapeType="1"/>
              <a:stCxn id="101392" idx="6"/>
              <a:endCxn id="101393" idx="1"/>
            </p:cNvCxnSpPr>
            <p:nvPr/>
          </p:nvCxnSpPr>
          <p:spPr bwMode="auto">
            <a:xfrm flipV="1">
              <a:off x="4800599" y="3539699"/>
              <a:ext cx="685801" cy="1766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4E1E-219A-A444-A241-FDE36A2374E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94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ANOVA Post Hoc Tests</a:t>
            </a:r>
          </a:p>
        </p:txBody>
      </p:sp>
      <p:sp>
        <p:nvSpPr>
          <p:cNvPr id="10240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Use a </a:t>
            </a:r>
            <a:r>
              <a:rPr lang="en-US" dirty="0" err="1">
                <a:latin typeface="Times" charset="0"/>
                <a:ea typeface="ＭＳ Ｐゴシック" charset="0"/>
                <a:cs typeface="ＭＳ Ｐゴシック" charset="0"/>
              </a:rPr>
              <a:t>Tukey</a:t>
            </a:r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 HSD (honestly significant difference) to compute multiple mean differences.</a:t>
            </a:r>
          </a:p>
          <a:p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Accurate with groups of equal size.</a:t>
            </a:r>
          </a:p>
          <a:p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Conservative with unequal variance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.</a:t>
            </a:r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4E1E-219A-A444-A241-FDE36A2374E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6841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Picture 3" descr="ExcelScreenSnapz003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8"/>
            <a:ext cx="9144000" cy="657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066514" y="3585865"/>
            <a:ext cx="3041065" cy="3396083"/>
            <a:chOff x="5066515" y="3585865"/>
            <a:chExt cx="3041069" cy="3396083"/>
          </a:xfrm>
        </p:grpSpPr>
        <p:sp>
          <p:nvSpPr>
            <p:cNvPr id="101392" name="Oval 5"/>
            <p:cNvSpPr>
              <a:spLocks noChangeArrowheads="1"/>
            </p:cNvSpPr>
            <p:nvPr/>
          </p:nvSpPr>
          <p:spPr bwMode="auto">
            <a:xfrm>
              <a:off x="5066515" y="5005541"/>
              <a:ext cx="1310770" cy="197640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Times"/>
              </a:endParaRPr>
            </a:p>
          </p:txBody>
        </p:sp>
        <p:sp>
          <p:nvSpPr>
            <p:cNvPr id="101393" name="TextBox 6"/>
            <p:cNvSpPr txBox="1">
              <a:spLocks noChangeArrowheads="1"/>
            </p:cNvSpPr>
            <p:nvPr/>
          </p:nvSpPr>
          <p:spPr bwMode="auto">
            <a:xfrm>
              <a:off x="5486400" y="3585865"/>
              <a:ext cx="2621184" cy="461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Post hoc test results</a:t>
              </a:r>
              <a:endParaRPr lang="en-US" dirty="0"/>
            </a:p>
          </p:txBody>
        </p:sp>
        <p:cxnSp>
          <p:nvCxnSpPr>
            <p:cNvPr id="101394" name="Straight Connector 8"/>
            <p:cNvCxnSpPr>
              <a:cxnSpLocks noChangeShapeType="1"/>
              <a:stCxn id="101392" idx="7"/>
            </p:cNvCxnSpPr>
            <p:nvPr/>
          </p:nvCxnSpPr>
          <p:spPr bwMode="auto">
            <a:xfrm flipV="1">
              <a:off x="6185326" y="4006779"/>
              <a:ext cx="340708" cy="128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4E1E-219A-A444-A241-FDE36A2374E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6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 ANOVA Table</a:t>
            </a: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3059676"/>
              </p:ext>
            </p:extLst>
          </p:nvPr>
        </p:nvGraphicFramePr>
        <p:xfrm>
          <a:off x="1049807" y="1560202"/>
          <a:ext cx="7745559" cy="4727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Document" r:id="rId3" imgW="5638800" imgH="3441700" progId="Word.Document.12">
                  <p:embed/>
                </p:oleObj>
              </mc:Choice>
              <mc:Fallback>
                <p:oleObj name="Document" r:id="rId3" imgW="5638800" imgH="3441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9807" y="1560202"/>
                        <a:ext cx="7745559" cy="47275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4E1E-219A-A444-A241-FDE36A2374E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1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Descriptive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dirty="0" smtClean="0"/>
              <a:t>	Pretest, posttest, and 2 month delayed assessment scores for 38 students were compared using  repeated measures ANOVA analysis (Table 1). Post and delayed scores were statistically significantly higher than pretest scores (</a:t>
            </a:r>
            <a:r>
              <a:rPr lang="en-US" sz="2800" i="1" dirty="0" smtClean="0"/>
              <a:t>p</a:t>
            </a:r>
            <a:r>
              <a:rPr lang="en-US" sz="2800" dirty="0" smtClean="0"/>
              <a:t> &lt; .001). No statistically significant difference appeared between posttest and delayed scores.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4E1E-219A-A444-A241-FDE36A2374E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8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295400"/>
          </a:xfrm>
        </p:spPr>
        <p:txBody>
          <a:bodyPr rIns="132080"/>
          <a:lstStyle/>
          <a:p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Things to remember…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410200"/>
          </a:xfrm>
        </p:spPr>
        <p:txBody>
          <a:bodyPr rIns="132080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latin typeface="Times" charset="0"/>
                <a:ea typeface="ＭＳ Ｐゴシック" charset="0"/>
                <a:cs typeface="ＭＳ Ｐゴシック" charset="0"/>
              </a:rPr>
              <a:t>You have to figure out which </a:t>
            </a:r>
            <a:r>
              <a:rPr lang="en-US" sz="2800" i="1" dirty="0">
                <a:latin typeface="Times" charset="0"/>
                <a:ea typeface="ＭＳ Ｐゴシック" charset="0"/>
                <a:cs typeface="ＭＳ Ｐゴシック" charset="0"/>
              </a:rPr>
              <a:t>t</a:t>
            </a:r>
            <a:r>
              <a:rPr lang="en-US" sz="2800" dirty="0">
                <a:latin typeface="Times" charset="0"/>
                <a:ea typeface="ＭＳ Ｐゴシック" charset="0"/>
                <a:cs typeface="ＭＳ Ｐゴシック" charset="0"/>
              </a:rPr>
              <a:t>-test to use by judging the similarity of the groups.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latin typeface="Times" charset="0"/>
                <a:ea typeface="ＭＳ Ｐゴシック" charset="0"/>
                <a:cs typeface="ＭＳ Ｐゴシック" charset="0"/>
              </a:rPr>
              <a:t>Decide if your comparison should be one-tailed or two.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latin typeface="Times" charset="0"/>
                <a:ea typeface="ＭＳ Ｐゴシック" charset="0"/>
                <a:cs typeface="ＭＳ Ｐゴシック" charset="0"/>
              </a:rPr>
              <a:t>If you are comparing more than two groups simultaneously you have to use an ANOVA not a </a:t>
            </a:r>
            <a:r>
              <a:rPr lang="en-US" sz="2800" i="1" dirty="0">
                <a:latin typeface="Times" charset="0"/>
                <a:ea typeface="ＭＳ Ｐゴシック" charset="0"/>
                <a:cs typeface="ＭＳ Ｐゴシック" charset="0"/>
              </a:rPr>
              <a:t>t</a:t>
            </a:r>
            <a:r>
              <a:rPr lang="en-US" sz="2800" dirty="0">
                <a:latin typeface="Times" charset="0"/>
                <a:ea typeface="ＭＳ Ｐゴシック" charset="0"/>
                <a:cs typeface="ＭＳ Ｐゴシック" charset="0"/>
              </a:rPr>
              <a:t>-test.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latin typeface="Times" charset="0"/>
                <a:ea typeface="ＭＳ Ｐゴシック" charset="0"/>
                <a:cs typeface="ＭＳ Ｐゴシック" charset="0"/>
              </a:rPr>
              <a:t>Compute effect sizes, particularly if the groups are large.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latin typeface="Times" charset="0"/>
                <a:ea typeface="ＭＳ Ｐゴシック" charset="0"/>
                <a:cs typeface="ＭＳ Ｐゴシック" charset="0"/>
              </a:rPr>
              <a:t>Be random when you can.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4E1E-219A-A444-A241-FDE36A2374E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9008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Confounding Variations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Random Selection</a:t>
            </a:r>
            <a:endParaRPr lang="en-US" dirty="0">
              <a:solidFill>
                <a:schemeClr val="tx1"/>
              </a:solidFill>
              <a:latin typeface="Times" charset="0"/>
              <a:ea typeface="ＭＳ Ｐゴシック" charset="0"/>
              <a:cs typeface="ＭＳ Ｐゴシック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56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assumption of the sampling distribution of the mean is based on randomly selected groups of a given size.</a:t>
            </a:r>
          </a:p>
          <a:p>
            <a:r>
              <a:rPr lang="en-US" dirty="0" smtClean="0"/>
              <a:t>So, to believe our sample is going to be one of those random selected groups, the sample has to be selected randomly.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3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67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Random Selection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866606"/>
            <a:ext cx="847090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spcAft>
                <a:spcPts val="1800"/>
              </a:spcAft>
            </a:pPr>
            <a:r>
              <a:rPr lang="en-US" sz="2400" dirty="0">
                <a:latin typeface="Times" charset="0"/>
                <a:ea typeface="ＭＳ Ｐゴシック" charset="0"/>
                <a:cs typeface="ＭＳ Ｐゴシック" charset="0"/>
              </a:rPr>
              <a:t>With random sampling all members of the population to which you wish to generalize have an equal chance of being in the sample.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i="1" dirty="0">
                <a:latin typeface="Times" charset="0"/>
                <a:ea typeface="ＭＳ Ｐゴシック" charset="0"/>
                <a:cs typeface="ＭＳ Ｐゴシック" charset="0"/>
              </a:rPr>
              <a:t>Scientific studies</a:t>
            </a:r>
            <a:r>
              <a:rPr lang="en-US" sz="2400" dirty="0">
                <a:latin typeface="Times" charset="0"/>
                <a:ea typeface="ＭＳ Ｐゴシック" charset="0"/>
                <a:cs typeface="ＭＳ Ｐゴシック" charset="0"/>
              </a:rPr>
              <a:t> use true random sampling which is also called </a:t>
            </a:r>
            <a:r>
              <a:rPr lang="en-US" sz="2400" i="1" dirty="0">
                <a:latin typeface="Times" charset="0"/>
                <a:ea typeface="ＭＳ Ｐゴシック" charset="0"/>
                <a:cs typeface="ＭＳ Ｐゴシック" charset="0"/>
              </a:rPr>
              <a:t>probability sampling</a:t>
            </a:r>
            <a:r>
              <a:rPr lang="en-US" sz="2400" dirty="0">
                <a:latin typeface="Times" charset="0"/>
                <a:ea typeface="ＭＳ Ｐゴシック" charset="0"/>
                <a:cs typeface="ＭＳ Ｐゴシック" charset="0"/>
              </a:rPr>
              <a:t>. </a:t>
            </a:r>
            <a:endParaRPr lang="en-US" sz="2400" dirty="0" smtClean="0">
              <a:latin typeface="Times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latin typeface="Times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2000" dirty="0" smtClean="0">
                <a:latin typeface="Times" charset="0"/>
                <a:ea typeface="ＭＳ Ｐゴシック" charset="0"/>
                <a:cs typeface="ＭＳ Ｐゴシック" charset="0"/>
              </a:rPr>
              <a:t>imple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000" dirty="0" smtClean="0">
                <a:latin typeface="Times" charset="0"/>
                <a:ea typeface="ＭＳ Ｐゴシック" charset="0"/>
                <a:cs typeface="ＭＳ Ｐゴシック" charset="0"/>
              </a:rPr>
              <a:t>Stratified (divide into subgroups then random)</a:t>
            </a:r>
          </a:p>
          <a:p>
            <a:pPr lvl="1" eaLnBrk="1" hangingPunct="1">
              <a:lnSpc>
                <a:spcPct val="90000"/>
              </a:lnSpc>
              <a:spcAft>
                <a:spcPts val="1800"/>
              </a:spcAft>
            </a:pPr>
            <a:r>
              <a:rPr lang="en-US" sz="2000" dirty="0">
                <a:latin typeface="Times" charset="0"/>
                <a:ea typeface="ＭＳ Ｐゴシック" charset="0"/>
                <a:cs typeface="ＭＳ Ｐゴシック" charset="0"/>
              </a:rPr>
              <a:t>C</a:t>
            </a:r>
            <a:r>
              <a:rPr lang="en-US" sz="2000" dirty="0" smtClean="0">
                <a:latin typeface="Times" charset="0"/>
                <a:ea typeface="ＭＳ Ｐゴシック" charset="0"/>
                <a:cs typeface="ＭＳ Ｐゴシック" charset="0"/>
              </a:rPr>
              <a:t>luster sampling (randomly select subgroups as individuals)</a:t>
            </a:r>
          </a:p>
          <a:p>
            <a:pPr eaLnBrk="1" hangingPunct="1">
              <a:lnSpc>
                <a:spcPct val="90000"/>
              </a:lnSpc>
              <a:spcAft>
                <a:spcPts val="1800"/>
              </a:spcAft>
            </a:pPr>
            <a:r>
              <a:rPr lang="en-US" sz="2400" dirty="0">
                <a:latin typeface="Times" charset="0"/>
                <a:ea typeface="ＭＳ Ｐゴシック" charset="0"/>
                <a:cs typeface="ＭＳ Ｐゴシック" charset="0"/>
              </a:rPr>
              <a:t>If your sample is random you have to carefully explain how you made it that way. (methods section)</a:t>
            </a:r>
          </a:p>
          <a:p>
            <a:pPr lvl="1" eaLnBrk="1" hangingPunct="1">
              <a:lnSpc>
                <a:spcPct val="90000"/>
              </a:lnSpc>
              <a:spcAft>
                <a:spcPts val="1800"/>
              </a:spcAft>
            </a:pPr>
            <a:endParaRPr lang="en-US" sz="2000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4E1E-219A-A444-A241-FDE36A2374E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64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52536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" name="Oval 6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86405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2" name="Oval 1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420274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8" name="Oval 1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954143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4" name="Oval 2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488012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0" name="Oval 2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21881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6" name="Oval 3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555750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2" name="Oval 4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089619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8" name="Oval 4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623488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4" name="Oval 5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5157357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0" name="Oval 5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5691226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6" name="Oval 6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6225095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2" name="Oval 7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6758964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4" name="Oval 8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7292833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0" name="Oval 8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7826702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6" name="Oval 9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8360571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02" name="Oval 10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8894433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08" name="Oval 10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-181333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14" name="Oval 11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62012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20" name="Oval 11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595881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26" name="Oval 12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1129750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32" name="Oval 13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1663619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38" name="Oval 13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2197488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44" name="Oval 14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2731357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50" name="Oval 14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3265226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56" name="Oval 15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3799095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62" name="Oval 16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4332964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68" name="Oval 16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Oval 16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Oval 16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Oval 17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4866833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74" name="Oval 17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5400702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80" name="Oval 17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5934571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86" name="Oval 18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6468440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92" name="Oval 19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7002309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98" name="Oval 19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Oval 20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7536178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04" name="Oval 20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Oval 20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Oval 20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8070047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10" name="Oval 20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Oval 21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Oval 21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Oval 21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Oval 21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5" name="Group 214"/>
          <p:cNvGrpSpPr/>
          <p:nvPr/>
        </p:nvGrpSpPr>
        <p:grpSpPr>
          <a:xfrm>
            <a:off x="8603909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16" name="Oval 21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Oval 21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Oval 21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Oval 21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-471857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22" name="Oval 22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339625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28" name="Oval 22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873494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34" name="Oval 23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Oval 23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1407363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40" name="Oval 23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5" name="Group 244"/>
          <p:cNvGrpSpPr/>
          <p:nvPr/>
        </p:nvGrpSpPr>
        <p:grpSpPr>
          <a:xfrm>
            <a:off x="1941232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46" name="Oval 24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Oval 24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Oval 24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Oval 24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Oval 24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1" name="Group 250"/>
          <p:cNvGrpSpPr/>
          <p:nvPr/>
        </p:nvGrpSpPr>
        <p:grpSpPr>
          <a:xfrm>
            <a:off x="2475101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52" name="Oval 25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Oval 25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Oval 25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Oval 25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Oval 25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7" name="Group 256"/>
          <p:cNvGrpSpPr/>
          <p:nvPr/>
        </p:nvGrpSpPr>
        <p:grpSpPr>
          <a:xfrm>
            <a:off x="3008970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58" name="Oval 25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Oval 25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Oval 25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Oval 26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Oval 26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3" name="Group 262"/>
          <p:cNvGrpSpPr/>
          <p:nvPr/>
        </p:nvGrpSpPr>
        <p:grpSpPr>
          <a:xfrm>
            <a:off x="3542839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64" name="Oval 26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Oval 26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Oval 26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Oval 26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Oval 26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9" name="Group 268"/>
          <p:cNvGrpSpPr/>
          <p:nvPr/>
        </p:nvGrpSpPr>
        <p:grpSpPr>
          <a:xfrm>
            <a:off x="4076708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70" name="Oval 26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Oval 27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Oval 27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Oval 27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5" name="Group 274"/>
          <p:cNvGrpSpPr/>
          <p:nvPr/>
        </p:nvGrpSpPr>
        <p:grpSpPr>
          <a:xfrm>
            <a:off x="4610577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76" name="Oval 27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Oval 27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Oval 27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Oval 27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Oval 27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1" name="Group 280"/>
          <p:cNvGrpSpPr/>
          <p:nvPr/>
        </p:nvGrpSpPr>
        <p:grpSpPr>
          <a:xfrm>
            <a:off x="5144446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82" name="Oval 28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Oval 28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Oval 28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Oval 28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7" name="Group 286"/>
          <p:cNvGrpSpPr/>
          <p:nvPr/>
        </p:nvGrpSpPr>
        <p:grpSpPr>
          <a:xfrm>
            <a:off x="5678315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88" name="Oval 28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Oval 28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Oval 28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Oval 29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Oval 29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3" name="Group 292"/>
          <p:cNvGrpSpPr/>
          <p:nvPr/>
        </p:nvGrpSpPr>
        <p:grpSpPr>
          <a:xfrm>
            <a:off x="6212184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94" name="Oval 29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Oval 29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Oval 29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Oval 29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Oval 29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9" name="Group 298"/>
          <p:cNvGrpSpPr/>
          <p:nvPr/>
        </p:nvGrpSpPr>
        <p:grpSpPr>
          <a:xfrm>
            <a:off x="6746053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00" name="Oval 29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Oval 30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Oval 30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Oval 30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Oval 30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5" name="Group 304"/>
          <p:cNvGrpSpPr/>
          <p:nvPr/>
        </p:nvGrpSpPr>
        <p:grpSpPr>
          <a:xfrm>
            <a:off x="7279922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06" name="Oval 30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Oval 30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Oval 30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Oval 30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Oval 30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1" name="Group 310"/>
          <p:cNvGrpSpPr/>
          <p:nvPr/>
        </p:nvGrpSpPr>
        <p:grpSpPr>
          <a:xfrm>
            <a:off x="7813791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12" name="Oval 31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Oval 31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Oval 31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Oval 31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Oval 31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7" name="Group 316"/>
          <p:cNvGrpSpPr/>
          <p:nvPr/>
        </p:nvGrpSpPr>
        <p:grpSpPr>
          <a:xfrm>
            <a:off x="8347660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18" name="Oval 31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Oval 31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Oval 31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Oval 32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Oval 32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3" name="Group 322"/>
          <p:cNvGrpSpPr/>
          <p:nvPr/>
        </p:nvGrpSpPr>
        <p:grpSpPr>
          <a:xfrm>
            <a:off x="8881522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24" name="Oval 32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Oval 32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Oval 32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Oval 32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Oval 32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9" name="Group 328"/>
          <p:cNvGrpSpPr/>
          <p:nvPr/>
        </p:nvGrpSpPr>
        <p:grpSpPr>
          <a:xfrm>
            <a:off x="-194244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30" name="Oval 32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Oval 33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Oval 33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Oval 33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Oval 33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5" name="Group 334"/>
          <p:cNvGrpSpPr/>
          <p:nvPr/>
        </p:nvGrpSpPr>
        <p:grpSpPr>
          <a:xfrm>
            <a:off x="90106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36" name="Oval 33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Oval 33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Oval 33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Oval 33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Oval 33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1" name="Group 340"/>
          <p:cNvGrpSpPr/>
          <p:nvPr/>
        </p:nvGrpSpPr>
        <p:grpSpPr>
          <a:xfrm>
            <a:off x="623975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42" name="Oval 34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Oval 34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Oval 34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Oval 34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Oval 34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7" name="Group 346"/>
          <p:cNvGrpSpPr/>
          <p:nvPr/>
        </p:nvGrpSpPr>
        <p:grpSpPr>
          <a:xfrm>
            <a:off x="1157844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48" name="Oval 34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Oval 34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Oval 34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Oval 35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Oval 35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3" name="Group 352"/>
          <p:cNvGrpSpPr/>
          <p:nvPr/>
        </p:nvGrpSpPr>
        <p:grpSpPr>
          <a:xfrm>
            <a:off x="1691713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54" name="Oval 35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Oval 35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Oval 35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Oval 35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Oval 35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9" name="Group 358"/>
          <p:cNvGrpSpPr/>
          <p:nvPr/>
        </p:nvGrpSpPr>
        <p:grpSpPr>
          <a:xfrm>
            <a:off x="2225582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60" name="Oval 35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Oval 36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Oval 36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Oval 36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Oval 36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5" name="Group 364"/>
          <p:cNvGrpSpPr/>
          <p:nvPr/>
        </p:nvGrpSpPr>
        <p:grpSpPr>
          <a:xfrm>
            <a:off x="2759451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66" name="Oval 36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Oval 36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Oval 36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Oval 36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Oval 36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1" name="Group 370"/>
          <p:cNvGrpSpPr/>
          <p:nvPr/>
        </p:nvGrpSpPr>
        <p:grpSpPr>
          <a:xfrm>
            <a:off x="3293320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72" name="Oval 37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Oval 37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Oval 37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Oval 37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Oval 37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7" name="Group 376"/>
          <p:cNvGrpSpPr/>
          <p:nvPr/>
        </p:nvGrpSpPr>
        <p:grpSpPr>
          <a:xfrm>
            <a:off x="3827189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78" name="Oval 37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Oval 37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Oval 37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Oval 38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Oval 38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3" name="Group 382"/>
          <p:cNvGrpSpPr/>
          <p:nvPr/>
        </p:nvGrpSpPr>
        <p:grpSpPr>
          <a:xfrm>
            <a:off x="4361058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84" name="Oval 38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Oval 38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Oval 38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Oval 38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Oval 38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9" name="Group 388"/>
          <p:cNvGrpSpPr/>
          <p:nvPr/>
        </p:nvGrpSpPr>
        <p:grpSpPr>
          <a:xfrm>
            <a:off x="4894927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90" name="Oval 38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Oval 39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Oval 39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Oval 39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Oval 39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5" name="Group 394"/>
          <p:cNvGrpSpPr/>
          <p:nvPr/>
        </p:nvGrpSpPr>
        <p:grpSpPr>
          <a:xfrm>
            <a:off x="5428796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96" name="Oval 39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Oval 39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Oval 39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Oval 39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Oval 39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1" name="Group 400"/>
          <p:cNvGrpSpPr/>
          <p:nvPr/>
        </p:nvGrpSpPr>
        <p:grpSpPr>
          <a:xfrm>
            <a:off x="5962665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02" name="Oval 40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Oval 40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Oval 40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Oval 40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Oval 40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7" name="Group 406"/>
          <p:cNvGrpSpPr/>
          <p:nvPr/>
        </p:nvGrpSpPr>
        <p:grpSpPr>
          <a:xfrm>
            <a:off x="6496534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08" name="Oval 40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Oval 40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Oval 40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Oval 41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Oval 41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3" name="Group 412"/>
          <p:cNvGrpSpPr/>
          <p:nvPr/>
        </p:nvGrpSpPr>
        <p:grpSpPr>
          <a:xfrm>
            <a:off x="7030403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14" name="Oval 41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Oval 41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Oval 41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Oval 41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Oval 41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9" name="Group 418"/>
          <p:cNvGrpSpPr/>
          <p:nvPr/>
        </p:nvGrpSpPr>
        <p:grpSpPr>
          <a:xfrm>
            <a:off x="7564272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20" name="Oval 41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Oval 42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Oval 42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Oval 42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Oval 42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5" name="Group 424"/>
          <p:cNvGrpSpPr/>
          <p:nvPr/>
        </p:nvGrpSpPr>
        <p:grpSpPr>
          <a:xfrm>
            <a:off x="8098141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26" name="Oval 42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Oval 42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Oval 42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Oval 42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Oval 42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1" name="Group 430"/>
          <p:cNvGrpSpPr/>
          <p:nvPr/>
        </p:nvGrpSpPr>
        <p:grpSpPr>
          <a:xfrm>
            <a:off x="8632003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32" name="Oval 43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Oval 43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Oval 43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Oval 43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Oval 43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7" name="Group 436"/>
          <p:cNvGrpSpPr/>
          <p:nvPr/>
        </p:nvGrpSpPr>
        <p:grpSpPr>
          <a:xfrm>
            <a:off x="-443763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38" name="Oval 43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Oval 43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Oval 43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Oval 44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Oval 44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3" name="Group 442"/>
          <p:cNvGrpSpPr/>
          <p:nvPr/>
        </p:nvGrpSpPr>
        <p:grpSpPr>
          <a:xfrm>
            <a:off x="362724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44" name="Oval 44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Oval 44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Oval 44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Oval 44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Oval 44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9" name="Group 448"/>
          <p:cNvGrpSpPr/>
          <p:nvPr/>
        </p:nvGrpSpPr>
        <p:grpSpPr>
          <a:xfrm>
            <a:off x="896593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50" name="Oval 44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Oval 45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Oval 45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Oval 45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Oval 45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5" name="Group 454"/>
          <p:cNvGrpSpPr/>
          <p:nvPr/>
        </p:nvGrpSpPr>
        <p:grpSpPr>
          <a:xfrm>
            <a:off x="1430462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56" name="Oval 45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Oval 45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Oval 45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Oval 45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Oval 45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1" name="Group 460"/>
          <p:cNvGrpSpPr/>
          <p:nvPr/>
        </p:nvGrpSpPr>
        <p:grpSpPr>
          <a:xfrm>
            <a:off x="1964331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62" name="Oval 46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Oval 46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Oval 46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Oval 46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Oval 46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7" name="Group 466"/>
          <p:cNvGrpSpPr/>
          <p:nvPr/>
        </p:nvGrpSpPr>
        <p:grpSpPr>
          <a:xfrm>
            <a:off x="2498200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68" name="Oval 46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Oval 46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Oval 46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Oval 47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Oval 47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3" name="Group 472"/>
          <p:cNvGrpSpPr/>
          <p:nvPr/>
        </p:nvGrpSpPr>
        <p:grpSpPr>
          <a:xfrm>
            <a:off x="3032069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74" name="Oval 47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Oval 47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Oval 47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Oval 47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Oval 47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9" name="Group 478"/>
          <p:cNvGrpSpPr/>
          <p:nvPr/>
        </p:nvGrpSpPr>
        <p:grpSpPr>
          <a:xfrm>
            <a:off x="3565938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80" name="Oval 47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Oval 48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Oval 48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Oval 48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Oval 48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5" name="Group 484"/>
          <p:cNvGrpSpPr/>
          <p:nvPr/>
        </p:nvGrpSpPr>
        <p:grpSpPr>
          <a:xfrm>
            <a:off x="4099807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86" name="Oval 48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Oval 48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Oval 48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Oval 48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Oval 48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1" name="Group 490"/>
          <p:cNvGrpSpPr/>
          <p:nvPr/>
        </p:nvGrpSpPr>
        <p:grpSpPr>
          <a:xfrm>
            <a:off x="4633676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92" name="Oval 49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Oval 49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Oval 49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5" name="Oval 49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Oval 49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7" name="Group 496"/>
          <p:cNvGrpSpPr/>
          <p:nvPr/>
        </p:nvGrpSpPr>
        <p:grpSpPr>
          <a:xfrm>
            <a:off x="5167545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98" name="Oval 49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Oval 49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Oval 49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Oval 50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Oval 50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3" name="Group 502"/>
          <p:cNvGrpSpPr/>
          <p:nvPr/>
        </p:nvGrpSpPr>
        <p:grpSpPr>
          <a:xfrm>
            <a:off x="5701414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04" name="Oval 50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Oval 50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Oval 50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Oval 50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Oval 50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9" name="Group 508"/>
          <p:cNvGrpSpPr/>
          <p:nvPr/>
        </p:nvGrpSpPr>
        <p:grpSpPr>
          <a:xfrm>
            <a:off x="6235283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10" name="Oval 50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" name="Oval 51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Oval 51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Oval 51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Oval 51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5" name="Group 514"/>
          <p:cNvGrpSpPr/>
          <p:nvPr/>
        </p:nvGrpSpPr>
        <p:grpSpPr>
          <a:xfrm>
            <a:off x="6769152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16" name="Oval 51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Oval 51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Oval 51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Oval 51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Oval 51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1" name="Group 520"/>
          <p:cNvGrpSpPr/>
          <p:nvPr/>
        </p:nvGrpSpPr>
        <p:grpSpPr>
          <a:xfrm>
            <a:off x="7303021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22" name="Oval 52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" name="Oval 52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4" name="Oval 52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Oval 52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Oval 52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7" name="Group 526"/>
          <p:cNvGrpSpPr/>
          <p:nvPr/>
        </p:nvGrpSpPr>
        <p:grpSpPr>
          <a:xfrm>
            <a:off x="7836890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28" name="Oval 52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9" name="Oval 52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0" name="Oval 52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" name="Oval 53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Oval 53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3" name="Group 532"/>
          <p:cNvGrpSpPr/>
          <p:nvPr/>
        </p:nvGrpSpPr>
        <p:grpSpPr>
          <a:xfrm>
            <a:off x="8370759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34" name="Oval 53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5" name="Oval 53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" name="Oval 53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" name="Oval 53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" name="Oval 53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9" name="Group 538"/>
          <p:cNvGrpSpPr/>
          <p:nvPr/>
        </p:nvGrpSpPr>
        <p:grpSpPr>
          <a:xfrm>
            <a:off x="8904621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40" name="Oval 53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" name="Oval 54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Oval 54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Oval 54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" name="Oval 54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5" name="Group 544"/>
          <p:cNvGrpSpPr/>
          <p:nvPr/>
        </p:nvGrpSpPr>
        <p:grpSpPr>
          <a:xfrm>
            <a:off x="-171145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46" name="Oval 54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Oval 54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Oval 54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Oval 54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Oval 54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1" name="Group 550"/>
          <p:cNvGrpSpPr/>
          <p:nvPr/>
        </p:nvGrpSpPr>
        <p:grpSpPr>
          <a:xfrm>
            <a:off x="80523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52" name="Oval 55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3" name="Oval 55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4" name="Oval 55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5" name="Oval 55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6" name="Oval 55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7" name="Group 556"/>
          <p:cNvGrpSpPr/>
          <p:nvPr/>
        </p:nvGrpSpPr>
        <p:grpSpPr>
          <a:xfrm>
            <a:off x="614392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58" name="Oval 55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9" name="Oval 55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Oval 55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Oval 56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2" name="Oval 56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3" name="Group 562"/>
          <p:cNvGrpSpPr/>
          <p:nvPr/>
        </p:nvGrpSpPr>
        <p:grpSpPr>
          <a:xfrm>
            <a:off x="1148261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64" name="Oval 56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5" name="Oval 56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6" name="Oval 56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7" name="Oval 56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8" name="Oval 56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9" name="Group 568"/>
          <p:cNvGrpSpPr/>
          <p:nvPr/>
        </p:nvGrpSpPr>
        <p:grpSpPr>
          <a:xfrm>
            <a:off x="1682130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70" name="Oval 56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Oval 57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2" name="Oval 57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3" name="Oval 57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4" name="Oval 57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5" name="Group 574"/>
          <p:cNvGrpSpPr/>
          <p:nvPr/>
        </p:nvGrpSpPr>
        <p:grpSpPr>
          <a:xfrm>
            <a:off x="2215999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76" name="Oval 57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7" name="Oval 57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8" name="Oval 57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9" name="Oval 57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0" name="Oval 57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1" name="Group 580"/>
          <p:cNvGrpSpPr/>
          <p:nvPr/>
        </p:nvGrpSpPr>
        <p:grpSpPr>
          <a:xfrm>
            <a:off x="2749868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82" name="Oval 58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3" name="Oval 58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4" name="Oval 58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5" name="Oval 58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6" name="Oval 58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7" name="Group 586"/>
          <p:cNvGrpSpPr/>
          <p:nvPr/>
        </p:nvGrpSpPr>
        <p:grpSpPr>
          <a:xfrm>
            <a:off x="3283737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88" name="Oval 58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9" name="Oval 58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0" name="Oval 58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1" name="Oval 59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2" name="Oval 59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3" name="Group 592"/>
          <p:cNvGrpSpPr/>
          <p:nvPr/>
        </p:nvGrpSpPr>
        <p:grpSpPr>
          <a:xfrm>
            <a:off x="3817606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94" name="Oval 59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5" name="Oval 59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6" name="Oval 59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7" name="Oval 59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8" name="Oval 59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9" name="Group 598"/>
          <p:cNvGrpSpPr/>
          <p:nvPr/>
        </p:nvGrpSpPr>
        <p:grpSpPr>
          <a:xfrm>
            <a:off x="4351475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00" name="Oval 59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1" name="Oval 60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2" name="Oval 60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3" name="Oval 60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4" name="Oval 60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5" name="Group 604"/>
          <p:cNvGrpSpPr/>
          <p:nvPr/>
        </p:nvGrpSpPr>
        <p:grpSpPr>
          <a:xfrm>
            <a:off x="4885344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06" name="Oval 60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7" name="Oval 60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8" name="Oval 60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9" name="Oval 60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0" name="Oval 60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1" name="Group 610"/>
          <p:cNvGrpSpPr/>
          <p:nvPr/>
        </p:nvGrpSpPr>
        <p:grpSpPr>
          <a:xfrm>
            <a:off x="5419213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12" name="Oval 61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3" name="Oval 61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" name="Oval 61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" name="Oval 61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" name="Oval 61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7" name="Group 616"/>
          <p:cNvGrpSpPr/>
          <p:nvPr/>
        </p:nvGrpSpPr>
        <p:grpSpPr>
          <a:xfrm>
            <a:off x="5953082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18" name="Oval 61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9" name="Oval 61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" name="Oval 61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1" name="Oval 62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2" name="Oval 62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3" name="Group 622"/>
          <p:cNvGrpSpPr/>
          <p:nvPr/>
        </p:nvGrpSpPr>
        <p:grpSpPr>
          <a:xfrm>
            <a:off x="6486951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24" name="Oval 62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Oval 62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6" name="Oval 62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7" name="Oval 62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8" name="Oval 62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9" name="Group 628"/>
          <p:cNvGrpSpPr/>
          <p:nvPr/>
        </p:nvGrpSpPr>
        <p:grpSpPr>
          <a:xfrm>
            <a:off x="7020820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30" name="Oval 62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" name="Oval 63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2" name="Oval 63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3" name="Oval 63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" name="Oval 63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5" name="Group 634"/>
          <p:cNvGrpSpPr/>
          <p:nvPr/>
        </p:nvGrpSpPr>
        <p:grpSpPr>
          <a:xfrm>
            <a:off x="7554689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36" name="Oval 63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7" name="Oval 63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" name="Oval 63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9" name="Oval 63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0" name="Oval 63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1" name="Group 640"/>
          <p:cNvGrpSpPr/>
          <p:nvPr/>
        </p:nvGrpSpPr>
        <p:grpSpPr>
          <a:xfrm>
            <a:off x="8088558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42" name="Oval 64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3" name="Oval 64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4" name="Oval 64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5" name="Oval 64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6" name="Oval 64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7" name="Group 646"/>
          <p:cNvGrpSpPr/>
          <p:nvPr/>
        </p:nvGrpSpPr>
        <p:grpSpPr>
          <a:xfrm>
            <a:off x="8622420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48" name="Oval 64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9" name="Oval 64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0" name="Oval 64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1" name="Oval 65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2" name="Oval 65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3" name="Group 652"/>
          <p:cNvGrpSpPr/>
          <p:nvPr/>
        </p:nvGrpSpPr>
        <p:grpSpPr>
          <a:xfrm>
            <a:off x="-453346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54" name="Oval 65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" name="Oval 65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6" name="Oval 65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7" name="Oval 65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8" name="Oval 65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9" name="Group 658"/>
          <p:cNvGrpSpPr/>
          <p:nvPr/>
        </p:nvGrpSpPr>
        <p:grpSpPr>
          <a:xfrm>
            <a:off x="353141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60" name="Oval 65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1" name="Oval 66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2" name="Oval 66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3" name="Oval 66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4" name="Oval 66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5" name="Group 664"/>
          <p:cNvGrpSpPr/>
          <p:nvPr/>
        </p:nvGrpSpPr>
        <p:grpSpPr>
          <a:xfrm>
            <a:off x="887010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66" name="Oval 66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7" name="Oval 66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8" name="Oval 66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9" name="Oval 66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0" name="Oval 66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1" name="Group 670"/>
          <p:cNvGrpSpPr/>
          <p:nvPr/>
        </p:nvGrpSpPr>
        <p:grpSpPr>
          <a:xfrm>
            <a:off x="1420879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72" name="Oval 67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3" name="Oval 67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4" name="Oval 67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5" name="Oval 67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6" name="Oval 67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7" name="Group 676"/>
          <p:cNvGrpSpPr/>
          <p:nvPr/>
        </p:nvGrpSpPr>
        <p:grpSpPr>
          <a:xfrm>
            <a:off x="1954748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78" name="Oval 67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9" name="Oval 67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0" name="Oval 67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1" name="Oval 68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2" name="Oval 68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3" name="Group 682"/>
          <p:cNvGrpSpPr/>
          <p:nvPr/>
        </p:nvGrpSpPr>
        <p:grpSpPr>
          <a:xfrm>
            <a:off x="2488617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84" name="Oval 68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5" name="Oval 68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6" name="Oval 68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7" name="Oval 68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8" name="Oval 68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9" name="Group 688"/>
          <p:cNvGrpSpPr/>
          <p:nvPr/>
        </p:nvGrpSpPr>
        <p:grpSpPr>
          <a:xfrm>
            <a:off x="3022486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90" name="Oval 68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1" name="Oval 69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2" name="Oval 69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3" name="Oval 69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4" name="Oval 69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5" name="Group 694"/>
          <p:cNvGrpSpPr/>
          <p:nvPr/>
        </p:nvGrpSpPr>
        <p:grpSpPr>
          <a:xfrm>
            <a:off x="3556355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96" name="Oval 69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7" name="Oval 69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8" name="Oval 69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9" name="Oval 69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0" name="Oval 69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1" name="Group 700"/>
          <p:cNvGrpSpPr/>
          <p:nvPr/>
        </p:nvGrpSpPr>
        <p:grpSpPr>
          <a:xfrm>
            <a:off x="4090224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02" name="Oval 70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3" name="Oval 70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4" name="Oval 70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5" name="Oval 70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6" name="Oval 70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7" name="Group 706"/>
          <p:cNvGrpSpPr/>
          <p:nvPr/>
        </p:nvGrpSpPr>
        <p:grpSpPr>
          <a:xfrm>
            <a:off x="4624093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08" name="Oval 70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9" name="Oval 70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0" name="Oval 70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1" name="Oval 71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2" name="Oval 71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3" name="Group 712"/>
          <p:cNvGrpSpPr/>
          <p:nvPr/>
        </p:nvGrpSpPr>
        <p:grpSpPr>
          <a:xfrm>
            <a:off x="5157962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14" name="Oval 71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5" name="Oval 71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6" name="Oval 71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" name="Oval 71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8" name="Oval 71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9" name="Group 718"/>
          <p:cNvGrpSpPr/>
          <p:nvPr/>
        </p:nvGrpSpPr>
        <p:grpSpPr>
          <a:xfrm>
            <a:off x="5691831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20" name="Oval 71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1" name="Oval 72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2" name="Oval 72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3" name="Oval 72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4" name="Oval 72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5" name="Group 724"/>
          <p:cNvGrpSpPr/>
          <p:nvPr/>
        </p:nvGrpSpPr>
        <p:grpSpPr>
          <a:xfrm>
            <a:off x="6225700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26" name="Oval 72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7" name="Oval 72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8" name="Oval 72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9" name="Oval 72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0" name="Oval 72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1" name="Group 730"/>
          <p:cNvGrpSpPr/>
          <p:nvPr/>
        </p:nvGrpSpPr>
        <p:grpSpPr>
          <a:xfrm>
            <a:off x="6759569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32" name="Oval 73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3" name="Oval 73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4" name="Oval 73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5" name="Oval 73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6" name="Oval 73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7" name="Group 736"/>
          <p:cNvGrpSpPr/>
          <p:nvPr/>
        </p:nvGrpSpPr>
        <p:grpSpPr>
          <a:xfrm>
            <a:off x="7293438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38" name="Oval 73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9" name="Oval 73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0" name="Oval 73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1" name="Oval 74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2" name="Oval 74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3" name="Group 742"/>
          <p:cNvGrpSpPr/>
          <p:nvPr/>
        </p:nvGrpSpPr>
        <p:grpSpPr>
          <a:xfrm>
            <a:off x="7827307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44" name="Oval 74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5" name="Oval 74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6" name="Oval 74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7" name="Oval 74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8" name="Oval 74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9" name="Group 748"/>
          <p:cNvGrpSpPr/>
          <p:nvPr/>
        </p:nvGrpSpPr>
        <p:grpSpPr>
          <a:xfrm>
            <a:off x="8361176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50" name="Oval 74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1" name="Oval 75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2" name="Oval 75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3" name="Oval 75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4" name="Oval 75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5" name="Group 754"/>
          <p:cNvGrpSpPr/>
          <p:nvPr/>
        </p:nvGrpSpPr>
        <p:grpSpPr>
          <a:xfrm>
            <a:off x="8895038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56" name="Oval 75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7" name="Oval 75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8" name="Oval 75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9" name="Oval 75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0" name="Oval 75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1" name="Group 760"/>
          <p:cNvGrpSpPr/>
          <p:nvPr/>
        </p:nvGrpSpPr>
        <p:grpSpPr>
          <a:xfrm>
            <a:off x="-180728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62" name="Oval 76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3" name="Oval 76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4" name="Oval 76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5" name="Oval 76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6" name="Oval 76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7" name="Group 766"/>
          <p:cNvGrpSpPr/>
          <p:nvPr/>
        </p:nvGrpSpPr>
        <p:grpSpPr>
          <a:xfrm>
            <a:off x="90711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68" name="Oval 76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9" name="Oval 76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0" name="Oval 76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1" name="Oval 77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2" name="Oval 77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3" name="Group 772"/>
          <p:cNvGrpSpPr/>
          <p:nvPr/>
        </p:nvGrpSpPr>
        <p:grpSpPr>
          <a:xfrm>
            <a:off x="624580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74" name="Oval 77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5" name="Oval 77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6" name="Oval 77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7" name="Oval 77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8" name="Oval 77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9" name="Group 778"/>
          <p:cNvGrpSpPr/>
          <p:nvPr/>
        </p:nvGrpSpPr>
        <p:grpSpPr>
          <a:xfrm>
            <a:off x="1158449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80" name="Oval 77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1" name="Oval 78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2" name="Oval 78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3" name="Oval 78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4" name="Oval 78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5" name="Group 784"/>
          <p:cNvGrpSpPr/>
          <p:nvPr/>
        </p:nvGrpSpPr>
        <p:grpSpPr>
          <a:xfrm>
            <a:off x="1692318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86" name="Oval 78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7" name="Oval 78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8" name="Oval 78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9" name="Oval 78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0" name="Oval 78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1" name="Group 790"/>
          <p:cNvGrpSpPr/>
          <p:nvPr/>
        </p:nvGrpSpPr>
        <p:grpSpPr>
          <a:xfrm>
            <a:off x="2226187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92" name="Oval 79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3" name="Oval 79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4" name="Oval 79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5" name="Oval 79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6" name="Oval 79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7" name="Group 796"/>
          <p:cNvGrpSpPr/>
          <p:nvPr/>
        </p:nvGrpSpPr>
        <p:grpSpPr>
          <a:xfrm>
            <a:off x="2760056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98" name="Oval 79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9" name="Oval 79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0" name="Oval 79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1" name="Oval 80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2" name="Oval 80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3" name="Group 802"/>
          <p:cNvGrpSpPr/>
          <p:nvPr/>
        </p:nvGrpSpPr>
        <p:grpSpPr>
          <a:xfrm>
            <a:off x="3293925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04" name="Oval 80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5" name="Oval 80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6" name="Oval 80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7" name="Oval 80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8" name="Oval 80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9" name="Group 808"/>
          <p:cNvGrpSpPr/>
          <p:nvPr/>
        </p:nvGrpSpPr>
        <p:grpSpPr>
          <a:xfrm>
            <a:off x="3827794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10" name="Oval 80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1" name="Oval 81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2" name="Oval 81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3" name="Oval 81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4" name="Oval 81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5" name="Group 814"/>
          <p:cNvGrpSpPr/>
          <p:nvPr/>
        </p:nvGrpSpPr>
        <p:grpSpPr>
          <a:xfrm>
            <a:off x="4361663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16" name="Oval 81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7" name="Oval 81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8" name="Oval 81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9" name="Oval 81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0" name="Oval 81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1" name="Group 820"/>
          <p:cNvGrpSpPr/>
          <p:nvPr/>
        </p:nvGrpSpPr>
        <p:grpSpPr>
          <a:xfrm>
            <a:off x="4895532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22" name="Oval 82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3" name="Oval 82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4" name="Oval 82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5" name="Oval 82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6" name="Oval 82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7" name="Group 826"/>
          <p:cNvGrpSpPr/>
          <p:nvPr/>
        </p:nvGrpSpPr>
        <p:grpSpPr>
          <a:xfrm>
            <a:off x="5429401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28" name="Oval 82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9" name="Oval 82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0" name="Oval 82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1" name="Oval 83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2" name="Oval 83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3" name="Group 832"/>
          <p:cNvGrpSpPr/>
          <p:nvPr/>
        </p:nvGrpSpPr>
        <p:grpSpPr>
          <a:xfrm>
            <a:off x="5963270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34" name="Oval 83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5" name="Oval 83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6" name="Oval 83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7" name="Oval 83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8" name="Oval 83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9" name="Group 838"/>
          <p:cNvGrpSpPr/>
          <p:nvPr/>
        </p:nvGrpSpPr>
        <p:grpSpPr>
          <a:xfrm>
            <a:off x="6497139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40" name="Oval 83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1" name="Oval 84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2" name="Oval 84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3" name="Oval 84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4" name="Oval 84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5" name="Group 844"/>
          <p:cNvGrpSpPr/>
          <p:nvPr/>
        </p:nvGrpSpPr>
        <p:grpSpPr>
          <a:xfrm>
            <a:off x="7031008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46" name="Oval 84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7" name="Oval 84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8" name="Oval 84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9" name="Oval 84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0" name="Oval 84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1" name="Group 850"/>
          <p:cNvGrpSpPr/>
          <p:nvPr/>
        </p:nvGrpSpPr>
        <p:grpSpPr>
          <a:xfrm>
            <a:off x="7564877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52" name="Oval 85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3" name="Oval 85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4" name="Oval 85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5" name="Oval 85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6" name="Oval 85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7" name="Group 856"/>
          <p:cNvGrpSpPr/>
          <p:nvPr/>
        </p:nvGrpSpPr>
        <p:grpSpPr>
          <a:xfrm>
            <a:off x="8098746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58" name="Oval 85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9" name="Oval 85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0" name="Oval 85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1" name="Oval 86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2" name="Oval 86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3" name="Group 862"/>
          <p:cNvGrpSpPr/>
          <p:nvPr/>
        </p:nvGrpSpPr>
        <p:grpSpPr>
          <a:xfrm>
            <a:off x="8632608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64" name="Oval 86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5" name="Oval 86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6" name="Oval 86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7" name="Oval 86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8" name="Oval 86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9" name="Group 868"/>
          <p:cNvGrpSpPr/>
          <p:nvPr/>
        </p:nvGrpSpPr>
        <p:grpSpPr>
          <a:xfrm>
            <a:off x="-443158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70" name="Oval 86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1" name="Oval 87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2" name="Oval 87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3" name="Oval 87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4" name="Oval 87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5" name="Group 874"/>
          <p:cNvGrpSpPr/>
          <p:nvPr/>
        </p:nvGrpSpPr>
        <p:grpSpPr>
          <a:xfrm>
            <a:off x="359176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76" name="Oval 87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7" name="Oval 87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8" name="Oval 87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9" name="Oval 87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0" name="Oval 87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1" name="Group 880"/>
          <p:cNvGrpSpPr/>
          <p:nvPr/>
        </p:nvGrpSpPr>
        <p:grpSpPr>
          <a:xfrm>
            <a:off x="893045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82" name="Oval 88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3" name="Oval 88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4" name="Oval 88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5" name="Oval 88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6" name="Oval 88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7" name="Group 886"/>
          <p:cNvGrpSpPr/>
          <p:nvPr/>
        </p:nvGrpSpPr>
        <p:grpSpPr>
          <a:xfrm>
            <a:off x="1426914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88" name="Oval 88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9" name="Oval 88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0" name="Oval 88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1" name="Oval 89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2" name="Oval 89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3" name="Group 892"/>
          <p:cNvGrpSpPr/>
          <p:nvPr/>
        </p:nvGrpSpPr>
        <p:grpSpPr>
          <a:xfrm>
            <a:off x="1960783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94" name="Oval 89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5" name="Oval 89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6" name="Oval 89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7" name="Oval 89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8" name="Oval 89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9" name="Group 898"/>
          <p:cNvGrpSpPr/>
          <p:nvPr/>
        </p:nvGrpSpPr>
        <p:grpSpPr>
          <a:xfrm>
            <a:off x="2494652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00" name="Oval 89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1" name="Oval 90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2" name="Oval 90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3" name="Oval 90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4" name="Oval 90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5" name="Group 904"/>
          <p:cNvGrpSpPr/>
          <p:nvPr/>
        </p:nvGrpSpPr>
        <p:grpSpPr>
          <a:xfrm>
            <a:off x="3028521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06" name="Oval 90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7" name="Oval 90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8" name="Oval 90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9" name="Oval 90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0" name="Oval 90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1" name="Group 910"/>
          <p:cNvGrpSpPr/>
          <p:nvPr/>
        </p:nvGrpSpPr>
        <p:grpSpPr>
          <a:xfrm>
            <a:off x="3562390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12" name="Oval 91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3" name="Oval 91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4" name="Oval 91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5" name="Oval 91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6" name="Oval 91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7" name="Group 916"/>
          <p:cNvGrpSpPr/>
          <p:nvPr/>
        </p:nvGrpSpPr>
        <p:grpSpPr>
          <a:xfrm>
            <a:off x="4096259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18" name="Oval 91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9" name="Oval 91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0" name="Oval 91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1" name="Oval 92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2" name="Oval 92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3" name="Group 922"/>
          <p:cNvGrpSpPr/>
          <p:nvPr/>
        </p:nvGrpSpPr>
        <p:grpSpPr>
          <a:xfrm>
            <a:off x="4630128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24" name="Oval 92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5" name="Oval 92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6" name="Oval 92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7" name="Oval 92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8" name="Oval 92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9" name="Group 928"/>
          <p:cNvGrpSpPr/>
          <p:nvPr/>
        </p:nvGrpSpPr>
        <p:grpSpPr>
          <a:xfrm>
            <a:off x="5163997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30" name="Oval 92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1" name="Oval 93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2" name="Oval 93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3" name="Oval 93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4" name="Oval 93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5" name="Group 934"/>
          <p:cNvGrpSpPr/>
          <p:nvPr/>
        </p:nvGrpSpPr>
        <p:grpSpPr>
          <a:xfrm>
            <a:off x="5697866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36" name="Oval 93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7" name="Oval 93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8" name="Oval 93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9" name="Oval 93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0" name="Oval 93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1" name="Group 940"/>
          <p:cNvGrpSpPr/>
          <p:nvPr/>
        </p:nvGrpSpPr>
        <p:grpSpPr>
          <a:xfrm>
            <a:off x="6231735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42" name="Oval 94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3" name="Oval 94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4" name="Oval 94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5" name="Oval 94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6" name="Oval 94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7" name="Group 946"/>
          <p:cNvGrpSpPr/>
          <p:nvPr/>
        </p:nvGrpSpPr>
        <p:grpSpPr>
          <a:xfrm>
            <a:off x="6765604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48" name="Oval 94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9" name="Oval 94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0" name="Oval 94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1" name="Oval 95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2" name="Oval 95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3" name="Group 952"/>
          <p:cNvGrpSpPr/>
          <p:nvPr/>
        </p:nvGrpSpPr>
        <p:grpSpPr>
          <a:xfrm>
            <a:off x="7299473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54" name="Oval 95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5" name="Oval 95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6" name="Oval 95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7" name="Oval 95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8" name="Oval 95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9" name="Group 958"/>
          <p:cNvGrpSpPr/>
          <p:nvPr/>
        </p:nvGrpSpPr>
        <p:grpSpPr>
          <a:xfrm>
            <a:off x="7833342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60" name="Oval 95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1" name="Oval 96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2" name="Oval 96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3" name="Oval 96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4" name="Oval 96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5" name="Group 964"/>
          <p:cNvGrpSpPr/>
          <p:nvPr/>
        </p:nvGrpSpPr>
        <p:grpSpPr>
          <a:xfrm>
            <a:off x="8367211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66" name="Oval 96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7" name="Oval 96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8" name="Oval 96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9" name="Oval 96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0" name="Oval 96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1" name="Group 970"/>
          <p:cNvGrpSpPr/>
          <p:nvPr/>
        </p:nvGrpSpPr>
        <p:grpSpPr>
          <a:xfrm>
            <a:off x="8901073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72" name="Oval 97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3" name="Oval 97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4" name="Oval 97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5" name="Oval 97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6" name="Oval 97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7" name="Group 976"/>
          <p:cNvGrpSpPr/>
          <p:nvPr/>
        </p:nvGrpSpPr>
        <p:grpSpPr>
          <a:xfrm>
            <a:off x="-174693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78" name="Oval 97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9" name="Oval 97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0" name="Oval 97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1" name="Oval 98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2" name="Oval 98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0968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Research Design</a:t>
            </a:r>
          </a:p>
        </p:txBody>
      </p:sp>
      <p:graphicFrame>
        <p:nvGraphicFramePr>
          <p:cNvPr id="3074" name="Group 2"/>
          <p:cNvGraphicFramePr>
            <a:graphicFrameLocks noGrp="1"/>
          </p:cNvGraphicFramePr>
          <p:nvPr/>
        </p:nvGraphicFramePr>
        <p:xfrm>
          <a:off x="838200" y="3886200"/>
          <a:ext cx="6858000" cy="1584960"/>
        </p:xfrm>
        <a:graphic>
          <a:graphicData uri="http://schemas.openxmlformats.org/drawingml/2006/table">
            <a:tbl>
              <a:tblPr/>
              <a:tblGrid>
                <a:gridCol w="2133600"/>
                <a:gridCol w="1752600"/>
                <a:gridCol w="1536700"/>
                <a:gridCol w="1435100"/>
              </a:tblGrid>
              <a:tr h="517525"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183" name="Rectangle 46"/>
          <p:cNvSpPr>
            <a:spLocks/>
          </p:cNvSpPr>
          <p:nvPr/>
        </p:nvSpPr>
        <p:spPr bwMode="auto">
          <a:xfrm>
            <a:off x="381000" y="1905000"/>
            <a:ext cx="35052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latin typeface="Times"/>
                <a:cs typeface="Arial" charset="0"/>
              </a:rPr>
              <a:t>Groups by Treatment</a:t>
            </a:r>
            <a:br>
              <a:rPr lang="en-US" dirty="0">
                <a:latin typeface="Times"/>
                <a:cs typeface="Arial" charset="0"/>
              </a:rPr>
            </a:br>
            <a:r>
              <a:rPr lang="en-US" dirty="0">
                <a:latin typeface="Times"/>
                <a:cs typeface="Arial" charset="0"/>
              </a:rPr>
              <a:t>(Independent Variable)</a:t>
            </a:r>
          </a:p>
        </p:txBody>
      </p:sp>
      <p:sp>
        <p:nvSpPr>
          <p:cNvPr id="92184" name="Rectangle 47"/>
          <p:cNvSpPr>
            <a:spLocks/>
          </p:cNvSpPr>
          <p:nvPr/>
        </p:nvSpPr>
        <p:spPr bwMode="auto">
          <a:xfrm>
            <a:off x="5828350" y="2454275"/>
            <a:ext cx="214343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dirty="0">
                <a:latin typeface="Times"/>
                <a:cs typeface="Arial" charset="0"/>
              </a:rPr>
              <a:t>Data Gathering Events</a:t>
            </a:r>
            <a:br>
              <a:rPr lang="en-US" dirty="0">
                <a:latin typeface="Times"/>
                <a:cs typeface="Arial" charset="0"/>
              </a:rPr>
            </a:br>
            <a:r>
              <a:rPr lang="en-US" dirty="0">
                <a:latin typeface="Times"/>
                <a:cs typeface="Arial" charset="0"/>
              </a:rPr>
              <a:t>(Dependent Variable)</a:t>
            </a:r>
          </a:p>
        </p:txBody>
      </p:sp>
      <p:sp>
        <p:nvSpPr>
          <p:cNvPr id="92185" name="AutoShape 48"/>
          <p:cNvSpPr>
            <a:spLocks/>
          </p:cNvSpPr>
          <p:nvPr/>
        </p:nvSpPr>
        <p:spPr bwMode="auto">
          <a:xfrm rot="10800000">
            <a:off x="7694613" y="3351213"/>
            <a:ext cx="533400" cy="99060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/>
            <a:rect l="T0" t="T1" r="T2" b="T3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  <a:moveTo>
                  <a:pt x="21600" y="6079"/>
                </a:move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>
              <a:latin typeface="Times"/>
            </a:endParaRPr>
          </a:p>
        </p:txBody>
      </p:sp>
      <p:sp>
        <p:nvSpPr>
          <p:cNvPr id="92186" name="AutoShape 49"/>
          <p:cNvSpPr>
            <a:spLocks/>
          </p:cNvSpPr>
          <p:nvPr/>
        </p:nvSpPr>
        <p:spPr bwMode="auto">
          <a:xfrm rot="5400000">
            <a:off x="1143000" y="3048000"/>
            <a:ext cx="762000" cy="457200"/>
          </a:xfrm>
          <a:prstGeom prst="rightArrow">
            <a:avLst>
              <a:gd name="adj1" fmla="val 50000"/>
              <a:gd name="adj2" fmla="val 416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>
              <a:latin typeface="Time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4E1E-219A-A444-A241-FDE36A2374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2443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52536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" name="Oval 6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86405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2" name="Oval 1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420274" y="135388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18" name="Oval 1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954143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4" name="Oval 2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488012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0" name="Oval 2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21881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6" name="Oval 3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555750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2" name="Oval 4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089619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8" name="Oval 4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623488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4" name="Oval 5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5157357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0" name="Oval 5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5691226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6" name="Oval 6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6225095" y="135388"/>
            <a:ext cx="422979" cy="593124"/>
            <a:chOff x="1554565" y="1727797"/>
            <a:chExt cx="501138" cy="702723"/>
          </a:xfrm>
          <a:solidFill>
            <a:srgbClr val="F79646"/>
          </a:solidFill>
        </p:grpSpPr>
        <p:sp>
          <p:nvSpPr>
            <p:cNvPr id="72" name="Oval 7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6758964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4" name="Oval 8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7292833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0" name="Oval 8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7826702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6" name="Oval 9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8360571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02" name="Oval 10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8894433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08" name="Oval 10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-181333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14" name="Oval 11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62012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20" name="Oval 11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595881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26" name="Oval 12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1129750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32" name="Oval 13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1663619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38" name="Oval 13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2197488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44" name="Oval 14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2731357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50" name="Oval 14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3265226" y="862020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156" name="Oval 15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3799095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62" name="Oval 16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4332964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68" name="Oval 16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Oval 16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Oval 16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Oval 17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4866833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74" name="Oval 17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5400702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80" name="Oval 17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5934571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86" name="Oval 18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6468440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92" name="Oval 19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7002309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98" name="Oval 19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Oval 20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7536178" y="862020"/>
            <a:ext cx="422979" cy="593124"/>
            <a:chOff x="1554565" y="1727797"/>
            <a:chExt cx="501138" cy="702723"/>
          </a:xfrm>
          <a:solidFill>
            <a:srgbClr val="F79646"/>
          </a:solidFill>
        </p:grpSpPr>
        <p:sp>
          <p:nvSpPr>
            <p:cNvPr id="204" name="Oval 20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Oval 20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Oval 20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8070047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10" name="Oval 20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Oval 21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Oval 21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Oval 21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Oval 21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5" name="Group 214"/>
          <p:cNvGrpSpPr/>
          <p:nvPr/>
        </p:nvGrpSpPr>
        <p:grpSpPr>
          <a:xfrm>
            <a:off x="8603909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16" name="Oval 21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Oval 21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Oval 21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Oval 21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-471857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22" name="Oval 22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339625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28" name="Oval 22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873494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34" name="Oval 23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Oval 23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1407363" y="1627930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240" name="Oval 23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5" name="Group 244"/>
          <p:cNvGrpSpPr/>
          <p:nvPr/>
        </p:nvGrpSpPr>
        <p:grpSpPr>
          <a:xfrm>
            <a:off x="1941232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46" name="Oval 24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Oval 24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Oval 24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Oval 24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Oval 24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1" name="Group 250"/>
          <p:cNvGrpSpPr/>
          <p:nvPr/>
        </p:nvGrpSpPr>
        <p:grpSpPr>
          <a:xfrm>
            <a:off x="2475101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52" name="Oval 25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Oval 25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Oval 25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Oval 25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Oval 25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7" name="Group 256"/>
          <p:cNvGrpSpPr/>
          <p:nvPr/>
        </p:nvGrpSpPr>
        <p:grpSpPr>
          <a:xfrm>
            <a:off x="3008970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58" name="Oval 25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Oval 25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Oval 25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Oval 26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Oval 26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3" name="Group 262"/>
          <p:cNvGrpSpPr/>
          <p:nvPr/>
        </p:nvGrpSpPr>
        <p:grpSpPr>
          <a:xfrm>
            <a:off x="3542839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64" name="Oval 26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Oval 26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Oval 26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Oval 26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Oval 26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9" name="Group 268"/>
          <p:cNvGrpSpPr/>
          <p:nvPr/>
        </p:nvGrpSpPr>
        <p:grpSpPr>
          <a:xfrm>
            <a:off x="4076708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70" name="Oval 26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Oval 27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Oval 27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Oval 27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5" name="Group 274"/>
          <p:cNvGrpSpPr/>
          <p:nvPr/>
        </p:nvGrpSpPr>
        <p:grpSpPr>
          <a:xfrm>
            <a:off x="4610577" y="1627930"/>
            <a:ext cx="422979" cy="593124"/>
            <a:chOff x="1554565" y="1727797"/>
            <a:chExt cx="501138" cy="702723"/>
          </a:xfrm>
          <a:solidFill>
            <a:srgbClr val="F79646"/>
          </a:solidFill>
        </p:grpSpPr>
        <p:sp>
          <p:nvSpPr>
            <p:cNvPr id="276" name="Oval 27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Oval 27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Oval 27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Oval 27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Oval 27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1" name="Group 280"/>
          <p:cNvGrpSpPr/>
          <p:nvPr/>
        </p:nvGrpSpPr>
        <p:grpSpPr>
          <a:xfrm>
            <a:off x="5144446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82" name="Oval 28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Oval 28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Oval 28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Oval 28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7" name="Group 286"/>
          <p:cNvGrpSpPr/>
          <p:nvPr/>
        </p:nvGrpSpPr>
        <p:grpSpPr>
          <a:xfrm>
            <a:off x="5678315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88" name="Oval 28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Oval 28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Oval 28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Oval 29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Oval 29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3" name="Group 292"/>
          <p:cNvGrpSpPr/>
          <p:nvPr/>
        </p:nvGrpSpPr>
        <p:grpSpPr>
          <a:xfrm>
            <a:off x="6212184" y="1627930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294" name="Oval 29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Oval 29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Oval 29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Oval 29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Oval 29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9" name="Group 298"/>
          <p:cNvGrpSpPr/>
          <p:nvPr/>
        </p:nvGrpSpPr>
        <p:grpSpPr>
          <a:xfrm>
            <a:off x="6746053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00" name="Oval 29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Oval 30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Oval 30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Oval 30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Oval 30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5" name="Group 304"/>
          <p:cNvGrpSpPr/>
          <p:nvPr/>
        </p:nvGrpSpPr>
        <p:grpSpPr>
          <a:xfrm>
            <a:off x="7279922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06" name="Oval 30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Oval 30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Oval 30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Oval 30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Oval 30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1" name="Group 310"/>
          <p:cNvGrpSpPr/>
          <p:nvPr/>
        </p:nvGrpSpPr>
        <p:grpSpPr>
          <a:xfrm>
            <a:off x="7813791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12" name="Oval 31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Oval 31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Oval 31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Oval 31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Oval 31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7" name="Group 316"/>
          <p:cNvGrpSpPr/>
          <p:nvPr/>
        </p:nvGrpSpPr>
        <p:grpSpPr>
          <a:xfrm>
            <a:off x="8347660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18" name="Oval 31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Oval 31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Oval 31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Oval 32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Oval 32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3" name="Group 322"/>
          <p:cNvGrpSpPr/>
          <p:nvPr/>
        </p:nvGrpSpPr>
        <p:grpSpPr>
          <a:xfrm>
            <a:off x="8881522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24" name="Oval 32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Oval 32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Oval 32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Oval 32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Oval 32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9" name="Group 328"/>
          <p:cNvGrpSpPr/>
          <p:nvPr/>
        </p:nvGrpSpPr>
        <p:grpSpPr>
          <a:xfrm>
            <a:off x="-194244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30" name="Oval 32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Oval 33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Oval 33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Oval 33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Oval 33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5" name="Group 334"/>
          <p:cNvGrpSpPr/>
          <p:nvPr/>
        </p:nvGrpSpPr>
        <p:grpSpPr>
          <a:xfrm>
            <a:off x="90106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36" name="Oval 33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Oval 33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Oval 33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Oval 33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Oval 33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1" name="Group 340"/>
          <p:cNvGrpSpPr/>
          <p:nvPr/>
        </p:nvGrpSpPr>
        <p:grpSpPr>
          <a:xfrm>
            <a:off x="623975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42" name="Oval 34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Oval 34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Oval 34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Oval 34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Oval 34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7" name="Group 346"/>
          <p:cNvGrpSpPr/>
          <p:nvPr/>
        </p:nvGrpSpPr>
        <p:grpSpPr>
          <a:xfrm>
            <a:off x="1157844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48" name="Oval 34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Oval 34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Oval 34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Oval 35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Oval 35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3" name="Group 352"/>
          <p:cNvGrpSpPr/>
          <p:nvPr/>
        </p:nvGrpSpPr>
        <p:grpSpPr>
          <a:xfrm>
            <a:off x="1691713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54" name="Oval 35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Oval 35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Oval 35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Oval 35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Oval 35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9" name="Group 358"/>
          <p:cNvGrpSpPr/>
          <p:nvPr/>
        </p:nvGrpSpPr>
        <p:grpSpPr>
          <a:xfrm>
            <a:off x="2225582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60" name="Oval 35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Oval 36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Oval 36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Oval 36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Oval 36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5" name="Group 364"/>
          <p:cNvGrpSpPr/>
          <p:nvPr/>
        </p:nvGrpSpPr>
        <p:grpSpPr>
          <a:xfrm>
            <a:off x="2759451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66" name="Oval 36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Oval 36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Oval 36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Oval 36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Oval 36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1" name="Group 370"/>
          <p:cNvGrpSpPr/>
          <p:nvPr/>
        </p:nvGrpSpPr>
        <p:grpSpPr>
          <a:xfrm>
            <a:off x="3293320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72" name="Oval 37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Oval 37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Oval 37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Oval 37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Oval 37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7" name="Group 376"/>
          <p:cNvGrpSpPr/>
          <p:nvPr/>
        </p:nvGrpSpPr>
        <p:grpSpPr>
          <a:xfrm>
            <a:off x="3827189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78" name="Oval 37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Oval 37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Oval 37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Oval 38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Oval 38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3" name="Group 382"/>
          <p:cNvGrpSpPr/>
          <p:nvPr/>
        </p:nvGrpSpPr>
        <p:grpSpPr>
          <a:xfrm>
            <a:off x="4361058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84" name="Oval 38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Oval 38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Oval 38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Oval 38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Oval 38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9" name="Group 388"/>
          <p:cNvGrpSpPr/>
          <p:nvPr/>
        </p:nvGrpSpPr>
        <p:grpSpPr>
          <a:xfrm>
            <a:off x="4894927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90" name="Oval 38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Oval 39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Oval 39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Oval 39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Oval 39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5" name="Group 394"/>
          <p:cNvGrpSpPr/>
          <p:nvPr/>
        </p:nvGrpSpPr>
        <p:grpSpPr>
          <a:xfrm>
            <a:off x="5428796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96" name="Oval 39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Oval 39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Oval 39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Oval 39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Oval 39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1" name="Group 400"/>
          <p:cNvGrpSpPr/>
          <p:nvPr/>
        </p:nvGrpSpPr>
        <p:grpSpPr>
          <a:xfrm>
            <a:off x="5962665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02" name="Oval 40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Oval 40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Oval 40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Oval 40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Oval 40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7" name="Group 406"/>
          <p:cNvGrpSpPr/>
          <p:nvPr/>
        </p:nvGrpSpPr>
        <p:grpSpPr>
          <a:xfrm>
            <a:off x="6496534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08" name="Oval 40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Oval 40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Oval 40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Oval 41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Oval 41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3" name="Group 412"/>
          <p:cNvGrpSpPr/>
          <p:nvPr/>
        </p:nvGrpSpPr>
        <p:grpSpPr>
          <a:xfrm>
            <a:off x="7030403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14" name="Oval 41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Oval 41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Oval 41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Oval 41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Oval 41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9" name="Group 418"/>
          <p:cNvGrpSpPr/>
          <p:nvPr/>
        </p:nvGrpSpPr>
        <p:grpSpPr>
          <a:xfrm>
            <a:off x="7564272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20" name="Oval 41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Oval 42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Oval 42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Oval 42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Oval 42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5" name="Group 424"/>
          <p:cNvGrpSpPr/>
          <p:nvPr/>
        </p:nvGrpSpPr>
        <p:grpSpPr>
          <a:xfrm>
            <a:off x="8098141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26" name="Oval 42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Oval 42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Oval 42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Oval 42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Oval 42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1" name="Group 430"/>
          <p:cNvGrpSpPr/>
          <p:nvPr/>
        </p:nvGrpSpPr>
        <p:grpSpPr>
          <a:xfrm>
            <a:off x="8632003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32" name="Oval 43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Oval 43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Oval 43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Oval 43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Oval 43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7" name="Group 436"/>
          <p:cNvGrpSpPr/>
          <p:nvPr/>
        </p:nvGrpSpPr>
        <p:grpSpPr>
          <a:xfrm>
            <a:off x="-443763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38" name="Oval 43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Oval 43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Oval 43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Oval 44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Oval 44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3" name="Group 442"/>
          <p:cNvGrpSpPr/>
          <p:nvPr/>
        </p:nvGrpSpPr>
        <p:grpSpPr>
          <a:xfrm>
            <a:off x="362724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44" name="Oval 44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Oval 44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Oval 44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Oval 44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Oval 44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9" name="Group 448"/>
          <p:cNvGrpSpPr/>
          <p:nvPr/>
        </p:nvGrpSpPr>
        <p:grpSpPr>
          <a:xfrm>
            <a:off x="896593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50" name="Oval 44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Oval 45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Oval 45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Oval 45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Oval 45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5" name="Group 454"/>
          <p:cNvGrpSpPr/>
          <p:nvPr/>
        </p:nvGrpSpPr>
        <p:grpSpPr>
          <a:xfrm>
            <a:off x="1430462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56" name="Oval 45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Oval 45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Oval 45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Oval 45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Oval 45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1" name="Group 460"/>
          <p:cNvGrpSpPr/>
          <p:nvPr/>
        </p:nvGrpSpPr>
        <p:grpSpPr>
          <a:xfrm>
            <a:off x="1964331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62" name="Oval 46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Oval 46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Oval 46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Oval 46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Oval 46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7" name="Group 466"/>
          <p:cNvGrpSpPr/>
          <p:nvPr/>
        </p:nvGrpSpPr>
        <p:grpSpPr>
          <a:xfrm>
            <a:off x="2498200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68" name="Oval 46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Oval 46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Oval 46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Oval 47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Oval 47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3" name="Group 472"/>
          <p:cNvGrpSpPr/>
          <p:nvPr/>
        </p:nvGrpSpPr>
        <p:grpSpPr>
          <a:xfrm>
            <a:off x="3032069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74" name="Oval 47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Oval 47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Oval 47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Oval 47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Oval 47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9" name="Group 478"/>
          <p:cNvGrpSpPr/>
          <p:nvPr/>
        </p:nvGrpSpPr>
        <p:grpSpPr>
          <a:xfrm>
            <a:off x="3565938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80" name="Oval 47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Oval 48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Oval 48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Oval 48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Oval 48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5" name="Group 484"/>
          <p:cNvGrpSpPr/>
          <p:nvPr/>
        </p:nvGrpSpPr>
        <p:grpSpPr>
          <a:xfrm>
            <a:off x="4099807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86" name="Oval 48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Oval 48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Oval 48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Oval 48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Oval 48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1" name="Group 490"/>
          <p:cNvGrpSpPr/>
          <p:nvPr/>
        </p:nvGrpSpPr>
        <p:grpSpPr>
          <a:xfrm>
            <a:off x="4633676" y="3185933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492" name="Oval 49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Oval 49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Oval 49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5" name="Oval 49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Oval 49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7" name="Group 496"/>
          <p:cNvGrpSpPr/>
          <p:nvPr/>
        </p:nvGrpSpPr>
        <p:grpSpPr>
          <a:xfrm>
            <a:off x="5167545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98" name="Oval 49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Oval 49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Oval 49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Oval 50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Oval 50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3" name="Group 502"/>
          <p:cNvGrpSpPr/>
          <p:nvPr/>
        </p:nvGrpSpPr>
        <p:grpSpPr>
          <a:xfrm>
            <a:off x="5701414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04" name="Oval 50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Oval 50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Oval 50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Oval 50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Oval 50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9" name="Group 508"/>
          <p:cNvGrpSpPr/>
          <p:nvPr/>
        </p:nvGrpSpPr>
        <p:grpSpPr>
          <a:xfrm>
            <a:off x="6235283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10" name="Oval 50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" name="Oval 51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Oval 51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Oval 51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Oval 51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5" name="Group 514"/>
          <p:cNvGrpSpPr/>
          <p:nvPr/>
        </p:nvGrpSpPr>
        <p:grpSpPr>
          <a:xfrm>
            <a:off x="6769152" y="3185933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516" name="Oval 51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Oval 51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Oval 51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Oval 51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Oval 51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1" name="Group 520"/>
          <p:cNvGrpSpPr/>
          <p:nvPr/>
        </p:nvGrpSpPr>
        <p:grpSpPr>
          <a:xfrm>
            <a:off x="7303021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22" name="Oval 52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" name="Oval 52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4" name="Oval 52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Oval 52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Oval 52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7" name="Group 526"/>
          <p:cNvGrpSpPr/>
          <p:nvPr/>
        </p:nvGrpSpPr>
        <p:grpSpPr>
          <a:xfrm>
            <a:off x="7836890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28" name="Oval 52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9" name="Oval 52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0" name="Oval 52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" name="Oval 53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Oval 53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3" name="Group 532"/>
          <p:cNvGrpSpPr/>
          <p:nvPr/>
        </p:nvGrpSpPr>
        <p:grpSpPr>
          <a:xfrm>
            <a:off x="8370759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34" name="Oval 53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5" name="Oval 53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" name="Oval 53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" name="Oval 53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" name="Oval 53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9" name="Group 538"/>
          <p:cNvGrpSpPr/>
          <p:nvPr/>
        </p:nvGrpSpPr>
        <p:grpSpPr>
          <a:xfrm>
            <a:off x="8904621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40" name="Oval 53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" name="Oval 54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Oval 54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Oval 54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" name="Oval 54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5" name="Group 544"/>
          <p:cNvGrpSpPr/>
          <p:nvPr/>
        </p:nvGrpSpPr>
        <p:grpSpPr>
          <a:xfrm>
            <a:off x="-171145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46" name="Oval 54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Oval 54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Oval 54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Oval 54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Oval 54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1" name="Group 550"/>
          <p:cNvGrpSpPr/>
          <p:nvPr/>
        </p:nvGrpSpPr>
        <p:grpSpPr>
          <a:xfrm>
            <a:off x="80523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52" name="Oval 55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3" name="Oval 55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4" name="Oval 55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5" name="Oval 55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6" name="Oval 55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7" name="Group 556"/>
          <p:cNvGrpSpPr/>
          <p:nvPr/>
        </p:nvGrpSpPr>
        <p:grpSpPr>
          <a:xfrm>
            <a:off x="614392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58" name="Oval 55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9" name="Oval 55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Oval 55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Oval 56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2" name="Oval 56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3" name="Group 562"/>
          <p:cNvGrpSpPr/>
          <p:nvPr/>
        </p:nvGrpSpPr>
        <p:grpSpPr>
          <a:xfrm>
            <a:off x="1148261" y="3958388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564" name="Oval 56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5" name="Oval 56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6" name="Oval 56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7" name="Oval 56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8" name="Oval 56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9" name="Group 568"/>
          <p:cNvGrpSpPr/>
          <p:nvPr/>
        </p:nvGrpSpPr>
        <p:grpSpPr>
          <a:xfrm>
            <a:off x="1682130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70" name="Oval 56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Oval 57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2" name="Oval 57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3" name="Oval 57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4" name="Oval 57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5" name="Group 574"/>
          <p:cNvGrpSpPr/>
          <p:nvPr/>
        </p:nvGrpSpPr>
        <p:grpSpPr>
          <a:xfrm>
            <a:off x="2215999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76" name="Oval 57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7" name="Oval 57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8" name="Oval 57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9" name="Oval 57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0" name="Oval 57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1" name="Group 580"/>
          <p:cNvGrpSpPr/>
          <p:nvPr/>
        </p:nvGrpSpPr>
        <p:grpSpPr>
          <a:xfrm>
            <a:off x="2749868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82" name="Oval 58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3" name="Oval 58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4" name="Oval 58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5" name="Oval 58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6" name="Oval 58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7" name="Group 586"/>
          <p:cNvGrpSpPr/>
          <p:nvPr/>
        </p:nvGrpSpPr>
        <p:grpSpPr>
          <a:xfrm>
            <a:off x="3283737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88" name="Oval 58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9" name="Oval 58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0" name="Oval 58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1" name="Oval 59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2" name="Oval 59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3" name="Group 592"/>
          <p:cNvGrpSpPr/>
          <p:nvPr/>
        </p:nvGrpSpPr>
        <p:grpSpPr>
          <a:xfrm>
            <a:off x="3817606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94" name="Oval 59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5" name="Oval 59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6" name="Oval 59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7" name="Oval 59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8" name="Oval 59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9" name="Group 598"/>
          <p:cNvGrpSpPr/>
          <p:nvPr/>
        </p:nvGrpSpPr>
        <p:grpSpPr>
          <a:xfrm>
            <a:off x="4351475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00" name="Oval 59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1" name="Oval 60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2" name="Oval 60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3" name="Oval 60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4" name="Oval 60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5" name="Group 604"/>
          <p:cNvGrpSpPr/>
          <p:nvPr/>
        </p:nvGrpSpPr>
        <p:grpSpPr>
          <a:xfrm>
            <a:off x="4885344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06" name="Oval 60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7" name="Oval 60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8" name="Oval 60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9" name="Oval 60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0" name="Oval 60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1" name="Group 610"/>
          <p:cNvGrpSpPr/>
          <p:nvPr/>
        </p:nvGrpSpPr>
        <p:grpSpPr>
          <a:xfrm>
            <a:off x="5419213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12" name="Oval 61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3" name="Oval 61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" name="Oval 61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" name="Oval 61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" name="Oval 61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7" name="Group 616"/>
          <p:cNvGrpSpPr/>
          <p:nvPr/>
        </p:nvGrpSpPr>
        <p:grpSpPr>
          <a:xfrm>
            <a:off x="5953082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18" name="Oval 61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9" name="Oval 61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" name="Oval 61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1" name="Oval 62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2" name="Oval 62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3" name="Group 622"/>
          <p:cNvGrpSpPr/>
          <p:nvPr/>
        </p:nvGrpSpPr>
        <p:grpSpPr>
          <a:xfrm>
            <a:off x="6486951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24" name="Oval 62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Oval 62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6" name="Oval 62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7" name="Oval 62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8" name="Oval 62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9" name="Group 628"/>
          <p:cNvGrpSpPr/>
          <p:nvPr/>
        </p:nvGrpSpPr>
        <p:grpSpPr>
          <a:xfrm>
            <a:off x="7020820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30" name="Oval 62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" name="Oval 63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2" name="Oval 63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3" name="Oval 63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" name="Oval 63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5" name="Group 634"/>
          <p:cNvGrpSpPr/>
          <p:nvPr/>
        </p:nvGrpSpPr>
        <p:grpSpPr>
          <a:xfrm>
            <a:off x="7554689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36" name="Oval 63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7" name="Oval 63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" name="Oval 63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9" name="Oval 63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0" name="Oval 63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1" name="Group 640"/>
          <p:cNvGrpSpPr/>
          <p:nvPr/>
        </p:nvGrpSpPr>
        <p:grpSpPr>
          <a:xfrm>
            <a:off x="8088558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42" name="Oval 64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3" name="Oval 64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4" name="Oval 64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5" name="Oval 64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6" name="Oval 64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7" name="Group 646"/>
          <p:cNvGrpSpPr/>
          <p:nvPr/>
        </p:nvGrpSpPr>
        <p:grpSpPr>
          <a:xfrm>
            <a:off x="8622420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48" name="Oval 64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9" name="Oval 64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0" name="Oval 64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1" name="Oval 65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2" name="Oval 65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3" name="Group 652"/>
          <p:cNvGrpSpPr/>
          <p:nvPr/>
        </p:nvGrpSpPr>
        <p:grpSpPr>
          <a:xfrm>
            <a:off x="-453346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54" name="Oval 65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" name="Oval 65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6" name="Oval 65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7" name="Oval 65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8" name="Oval 65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9" name="Group 658"/>
          <p:cNvGrpSpPr/>
          <p:nvPr/>
        </p:nvGrpSpPr>
        <p:grpSpPr>
          <a:xfrm>
            <a:off x="353141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60" name="Oval 65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1" name="Oval 66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2" name="Oval 66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3" name="Oval 66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4" name="Oval 66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5" name="Group 664"/>
          <p:cNvGrpSpPr/>
          <p:nvPr/>
        </p:nvGrpSpPr>
        <p:grpSpPr>
          <a:xfrm>
            <a:off x="887010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66" name="Oval 66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7" name="Oval 66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8" name="Oval 66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9" name="Oval 66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0" name="Oval 66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1" name="Group 670"/>
          <p:cNvGrpSpPr/>
          <p:nvPr/>
        </p:nvGrpSpPr>
        <p:grpSpPr>
          <a:xfrm>
            <a:off x="1420879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72" name="Oval 67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3" name="Oval 67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4" name="Oval 67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5" name="Oval 67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6" name="Oval 67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7" name="Group 676"/>
          <p:cNvGrpSpPr/>
          <p:nvPr/>
        </p:nvGrpSpPr>
        <p:grpSpPr>
          <a:xfrm>
            <a:off x="1954748" y="4704659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678" name="Oval 67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9" name="Oval 67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0" name="Oval 67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1" name="Oval 68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2" name="Oval 68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3" name="Group 682"/>
          <p:cNvGrpSpPr/>
          <p:nvPr/>
        </p:nvGrpSpPr>
        <p:grpSpPr>
          <a:xfrm>
            <a:off x="2488617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84" name="Oval 68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5" name="Oval 68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6" name="Oval 68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7" name="Oval 68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8" name="Oval 68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9" name="Group 688"/>
          <p:cNvGrpSpPr/>
          <p:nvPr/>
        </p:nvGrpSpPr>
        <p:grpSpPr>
          <a:xfrm>
            <a:off x="3022486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90" name="Oval 68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1" name="Oval 69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2" name="Oval 69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3" name="Oval 69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4" name="Oval 69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5" name="Group 694"/>
          <p:cNvGrpSpPr/>
          <p:nvPr/>
        </p:nvGrpSpPr>
        <p:grpSpPr>
          <a:xfrm>
            <a:off x="3556355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96" name="Oval 69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7" name="Oval 69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8" name="Oval 69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9" name="Oval 69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0" name="Oval 69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1" name="Group 700"/>
          <p:cNvGrpSpPr/>
          <p:nvPr/>
        </p:nvGrpSpPr>
        <p:grpSpPr>
          <a:xfrm>
            <a:off x="4090224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02" name="Oval 70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3" name="Oval 70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4" name="Oval 70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5" name="Oval 70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6" name="Oval 70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7" name="Group 706"/>
          <p:cNvGrpSpPr/>
          <p:nvPr/>
        </p:nvGrpSpPr>
        <p:grpSpPr>
          <a:xfrm>
            <a:off x="4624093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08" name="Oval 70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9" name="Oval 70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0" name="Oval 70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1" name="Oval 71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2" name="Oval 71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3" name="Group 712"/>
          <p:cNvGrpSpPr/>
          <p:nvPr/>
        </p:nvGrpSpPr>
        <p:grpSpPr>
          <a:xfrm>
            <a:off x="5157962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14" name="Oval 71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5" name="Oval 71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6" name="Oval 71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" name="Oval 71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8" name="Oval 71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9" name="Group 718"/>
          <p:cNvGrpSpPr/>
          <p:nvPr/>
        </p:nvGrpSpPr>
        <p:grpSpPr>
          <a:xfrm>
            <a:off x="5691831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20" name="Oval 71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1" name="Oval 72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2" name="Oval 72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3" name="Oval 72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4" name="Oval 72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5" name="Group 724"/>
          <p:cNvGrpSpPr/>
          <p:nvPr/>
        </p:nvGrpSpPr>
        <p:grpSpPr>
          <a:xfrm>
            <a:off x="6225700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26" name="Oval 72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7" name="Oval 72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8" name="Oval 72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9" name="Oval 72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0" name="Oval 72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1" name="Group 730"/>
          <p:cNvGrpSpPr/>
          <p:nvPr/>
        </p:nvGrpSpPr>
        <p:grpSpPr>
          <a:xfrm>
            <a:off x="6759569" y="4704659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732" name="Oval 73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3" name="Oval 73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4" name="Oval 73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5" name="Oval 73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6" name="Oval 73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7" name="Group 736"/>
          <p:cNvGrpSpPr/>
          <p:nvPr/>
        </p:nvGrpSpPr>
        <p:grpSpPr>
          <a:xfrm>
            <a:off x="7293438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38" name="Oval 73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9" name="Oval 73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0" name="Oval 73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1" name="Oval 74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2" name="Oval 74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3" name="Group 742"/>
          <p:cNvGrpSpPr/>
          <p:nvPr/>
        </p:nvGrpSpPr>
        <p:grpSpPr>
          <a:xfrm>
            <a:off x="7827307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44" name="Oval 74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5" name="Oval 74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6" name="Oval 74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7" name="Oval 74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8" name="Oval 74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9" name="Group 748"/>
          <p:cNvGrpSpPr/>
          <p:nvPr/>
        </p:nvGrpSpPr>
        <p:grpSpPr>
          <a:xfrm>
            <a:off x="8361176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50" name="Oval 74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1" name="Oval 75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2" name="Oval 75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3" name="Oval 75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4" name="Oval 75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5" name="Group 754"/>
          <p:cNvGrpSpPr/>
          <p:nvPr/>
        </p:nvGrpSpPr>
        <p:grpSpPr>
          <a:xfrm>
            <a:off x="8895038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56" name="Oval 75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7" name="Oval 75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8" name="Oval 75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9" name="Oval 75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0" name="Oval 75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1" name="Group 760"/>
          <p:cNvGrpSpPr/>
          <p:nvPr/>
        </p:nvGrpSpPr>
        <p:grpSpPr>
          <a:xfrm>
            <a:off x="-180728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62" name="Oval 76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3" name="Oval 76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4" name="Oval 76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5" name="Oval 76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6" name="Oval 76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7" name="Group 766"/>
          <p:cNvGrpSpPr/>
          <p:nvPr/>
        </p:nvGrpSpPr>
        <p:grpSpPr>
          <a:xfrm>
            <a:off x="90711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68" name="Oval 76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9" name="Oval 76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0" name="Oval 76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1" name="Oval 77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2" name="Oval 77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3" name="Group 772"/>
          <p:cNvGrpSpPr/>
          <p:nvPr/>
        </p:nvGrpSpPr>
        <p:grpSpPr>
          <a:xfrm>
            <a:off x="624580" y="5457476"/>
            <a:ext cx="422979" cy="593124"/>
            <a:chOff x="1554565" y="1727797"/>
            <a:chExt cx="501138" cy="702723"/>
          </a:xfrm>
          <a:solidFill>
            <a:srgbClr val="F79646"/>
          </a:solidFill>
        </p:grpSpPr>
        <p:sp>
          <p:nvSpPr>
            <p:cNvPr id="774" name="Oval 77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5" name="Oval 77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6" name="Oval 77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7" name="Oval 77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8" name="Oval 77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9" name="Group 778"/>
          <p:cNvGrpSpPr/>
          <p:nvPr/>
        </p:nvGrpSpPr>
        <p:grpSpPr>
          <a:xfrm>
            <a:off x="1158449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80" name="Oval 77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1" name="Oval 78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2" name="Oval 78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3" name="Oval 78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4" name="Oval 78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5" name="Group 784"/>
          <p:cNvGrpSpPr/>
          <p:nvPr/>
        </p:nvGrpSpPr>
        <p:grpSpPr>
          <a:xfrm>
            <a:off x="1692318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86" name="Oval 78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7" name="Oval 78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8" name="Oval 78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9" name="Oval 78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0" name="Oval 78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1" name="Group 790"/>
          <p:cNvGrpSpPr/>
          <p:nvPr/>
        </p:nvGrpSpPr>
        <p:grpSpPr>
          <a:xfrm>
            <a:off x="2226187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92" name="Oval 79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3" name="Oval 79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4" name="Oval 79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5" name="Oval 79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6" name="Oval 79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7" name="Group 796"/>
          <p:cNvGrpSpPr/>
          <p:nvPr/>
        </p:nvGrpSpPr>
        <p:grpSpPr>
          <a:xfrm>
            <a:off x="2760056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98" name="Oval 79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9" name="Oval 79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0" name="Oval 79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1" name="Oval 80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2" name="Oval 80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3" name="Group 802"/>
          <p:cNvGrpSpPr/>
          <p:nvPr/>
        </p:nvGrpSpPr>
        <p:grpSpPr>
          <a:xfrm>
            <a:off x="3293925" y="5457476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804" name="Oval 80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5" name="Oval 80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6" name="Oval 80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7" name="Oval 80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8" name="Oval 80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9" name="Group 808"/>
          <p:cNvGrpSpPr/>
          <p:nvPr/>
        </p:nvGrpSpPr>
        <p:grpSpPr>
          <a:xfrm>
            <a:off x="3827794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10" name="Oval 80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1" name="Oval 81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2" name="Oval 81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3" name="Oval 81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4" name="Oval 81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5" name="Group 814"/>
          <p:cNvGrpSpPr/>
          <p:nvPr/>
        </p:nvGrpSpPr>
        <p:grpSpPr>
          <a:xfrm>
            <a:off x="4361663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16" name="Oval 81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7" name="Oval 81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8" name="Oval 81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9" name="Oval 81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0" name="Oval 81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1" name="Group 820"/>
          <p:cNvGrpSpPr/>
          <p:nvPr/>
        </p:nvGrpSpPr>
        <p:grpSpPr>
          <a:xfrm>
            <a:off x="4895532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22" name="Oval 82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3" name="Oval 82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4" name="Oval 82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5" name="Oval 82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6" name="Oval 82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7" name="Group 826"/>
          <p:cNvGrpSpPr/>
          <p:nvPr/>
        </p:nvGrpSpPr>
        <p:grpSpPr>
          <a:xfrm>
            <a:off x="5429401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28" name="Oval 82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9" name="Oval 82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0" name="Oval 82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1" name="Oval 83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2" name="Oval 83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3" name="Group 832"/>
          <p:cNvGrpSpPr/>
          <p:nvPr/>
        </p:nvGrpSpPr>
        <p:grpSpPr>
          <a:xfrm>
            <a:off x="5963270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34" name="Oval 83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5" name="Oval 83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6" name="Oval 83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7" name="Oval 83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8" name="Oval 83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9" name="Group 838"/>
          <p:cNvGrpSpPr/>
          <p:nvPr/>
        </p:nvGrpSpPr>
        <p:grpSpPr>
          <a:xfrm>
            <a:off x="6497139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40" name="Oval 83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1" name="Oval 84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2" name="Oval 84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3" name="Oval 84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4" name="Oval 84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5" name="Group 844"/>
          <p:cNvGrpSpPr/>
          <p:nvPr/>
        </p:nvGrpSpPr>
        <p:grpSpPr>
          <a:xfrm>
            <a:off x="7031008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46" name="Oval 84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7" name="Oval 84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8" name="Oval 84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9" name="Oval 84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0" name="Oval 84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1" name="Group 850"/>
          <p:cNvGrpSpPr/>
          <p:nvPr/>
        </p:nvGrpSpPr>
        <p:grpSpPr>
          <a:xfrm>
            <a:off x="7564877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52" name="Oval 85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3" name="Oval 85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4" name="Oval 85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5" name="Oval 85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6" name="Oval 85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7" name="Group 856"/>
          <p:cNvGrpSpPr/>
          <p:nvPr/>
        </p:nvGrpSpPr>
        <p:grpSpPr>
          <a:xfrm>
            <a:off x="8098746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58" name="Oval 85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9" name="Oval 85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0" name="Oval 85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1" name="Oval 86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2" name="Oval 86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3" name="Group 862"/>
          <p:cNvGrpSpPr/>
          <p:nvPr/>
        </p:nvGrpSpPr>
        <p:grpSpPr>
          <a:xfrm>
            <a:off x="8632608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64" name="Oval 86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5" name="Oval 86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6" name="Oval 86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7" name="Oval 86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8" name="Oval 86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9" name="Group 868"/>
          <p:cNvGrpSpPr/>
          <p:nvPr/>
        </p:nvGrpSpPr>
        <p:grpSpPr>
          <a:xfrm>
            <a:off x="-443158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70" name="Oval 86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1" name="Oval 87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2" name="Oval 87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3" name="Oval 87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4" name="Oval 87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5" name="Group 874"/>
          <p:cNvGrpSpPr/>
          <p:nvPr/>
        </p:nvGrpSpPr>
        <p:grpSpPr>
          <a:xfrm>
            <a:off x="359176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76" name="Oval 87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7" name="Oval 87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8" name="Oval 87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9" name="Oval 87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0" name="Oval 87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1" name="Group 880"/>
          <p:cNvGrpSpPr/>
          <p:nvPr/>
        </p:nvGrpSpPr>
        <p:grpSpPr>
          <a:xfrm>
            <a:off x="893045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82" name="Oval 88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3" name="Oval 88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4" name="Oval 88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5" name="Oval 88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6" name="Oval 88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7" name="Group 886"/>
          <p:cNvGrpSpPr/>
          <p:nvPr/>
        </p:nvGrpSpPr>
        <p:grpSpPr>
          <a:xfrm>
            <a:off x="1426914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88" name="Oval 88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9" name="Oval 88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0" name="Oval 88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1" name="Oval 89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2" name="Oval 89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3" name="Group 892"/>
          <p:cNvGrpSpPr/>
          <p:nvPr/>
        </p:nvGrpSpPr>
        <p:grpSpPr>
          <a:xfrm>
            <a:off x="1960783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94" name="Oval 89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5" name="Oval 89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6" name="Oval 89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7" name="Oval 89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8" name="Oval 89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9" name="Group 898"/>
          <p:cNvGrpSpPr/>
          <p:nvPr/>
        </p:nvGrpSpPr>
        <p:grpSpPr>
          <a:xfrm>
            <a:off x="2494652" y="6216840"/>
            <a:ext cx="422979" cy="593124"/>
            <a:chOff x="1554565" y="1727797"/>
            <a:chExt cx="501138" cy="702723"/>
          </a:xfrm>
          <a:solidFill>
            <a:srgbClr val="F79646"/>
          </a:solidFill>
        </p:grpSpPr>
        <p:sp>
          <p:nvSpPr>
            <p:cNvPr id="900" name="Oval 89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1" name="Oval 90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2" name="Oval 90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3" name="Oval 90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4" name="Oval 90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5" name="Group 904"/>
          <p:cNvGrpSpPr/>
          <p:nvPr/>
        </p:nvGrpSpPr>
        <p:grpSpPr>
          <a:xfrm>
            <a:off x="3028521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06" name="Oval 90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7" name="Oval 90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8" name="Oval 90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9" name="Oval 90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0" name="Oval 90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1" name="Group 910"/>
          <p:cNvGrpSpPr/>
          <p:nvPr/>
        </p:nvGrpSpPr>
        <p:grpSpPr>
          <a:xfrm>
            <a:off x="3562390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12" name="Oval 91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3" name="Oval 91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4" name="Oval 91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5" name="Oval 91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6" name="Oval 91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7" name="Group 916"/>
          <p:cNvGrpSpPr/>
          <p:nvPr/>
        </p:nvGrpSpPr>
        <p:grpSpPr>
          <a:xfrm>
            <a:off x="4096259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18" name="Oval 91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9" name="Oval 91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0" name="Oval 91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1" name="Oval 92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2" name="Oval 92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3" name="Group 922"/>
          <p:cNvGrpSpPr/>
          <p:nvPr/>
        </p:nvGrpSpPr>
        <p:grpSpPr>
          <a:xfrm>
            <a:off x="4630128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24" name="Oval 92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5" name="Oval 92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6" name="Oval 92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7" name="Oval 92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8" name="Oval 92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9" name="Group 928"/>
          <p:cNvGrpSpPr/>
          <p:nvPr/>
        </p:nvGrpSpPr>
        <p:grpSpPr>
          <a:xfrm>
            <a:off x="5163997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30" name="Oval 92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1" name="Oval 93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2" name="Oval 93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3" name="Oval 93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4" name="Oval 93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5" name="Group 934"/>
          <p:cNvGrpSpPr/>
          <p:nvPr/>
        </p:nvGrpSpPr>
        <p:grpSpPr>
          <a:xfrm>
            <a:off x="5697866" y="6216840"/>
            <a:ext cx="422979" cy="593124"/>
            <a:chOff x="1554565" y="1727797"/>
            <a:chExt cx="501138" cy="702723"/>
          </a:xfrm>
          <a:solidFill>
            <a:srgbClr val="F79646"/>
          </a:solidFill>
        </p:grpSpPr>
        <p:sp>
          <p:nvSpPr>
            <p:cNvPr id="936" name="Oval 93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7" name="Oval 93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8" name="Oval 93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9" name="Oval 93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0" name="Oval 93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1" name="Group 940"/>
          <p:cNvGrpSpPr/>
          <p:nvPr/>
        </p:nvGrpSpPr>
        <p:grpSpPr>
          <a:xfrm>
            <a:off x="6231735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42" name="Oval 94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3" name="Oval 94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4" name="Oval 94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5" name="Oval 94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6" name="Oval 94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7" name="Group 946"/>
          <p:cNvGrpSpPr/>
          <p:nvPr/>
        </p:nvGrpSpPr>
        <p:grpSpPr>
          <a:xfrm>
            <a:off x="6765604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48" name="Oval 94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9" name="Oval 94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0" name="Oval 94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1" name="Oval 95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2" name="Oval 95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3" name="Group 952"/>
          <p:cNvGrpSpPr/>
          <p:nvPr/>
        </p:nvGrpSpPr>
        <p:grpSpPr>
          <a:xfrm>
            <a:off x="7299473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54" name="Oval 95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5" name="Oval 95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6" name="Oval 95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7" name="Oval 95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8" name="Oval 95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9" name="Group 958"/>
          <p:cNvGrpSpPr/>
          <p:nvPr/>
        </p:nvGrpSpPr>
        <p:grpSpPr>
          <a:xfrm>
            <a:off x="7833342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60" name="Oval 95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1" name="Oval 96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2" name="Oval 96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3" name="Oval 96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4" name="Oval 96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5" name="Group 964"/>
          <p:cNvGrpSpPr/>
          <p:nvPr/>
        </p:nvGrpSpPr>
        <p:grpSpPr>
          <a:xfrm>
            <a:off x="8367211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66" name="Oval 96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7" name="Oval 96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8" name="Oval 96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9" name="Oval 96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0" name="Oval 96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1" name="Group 970"/>
          <p:cNvGrpSpPr/>
          <p:nvPr/>
        </p:nvGrpSpPr>
        <p:grpSpPr>
          <a:xfrm>
            <a:off x="8901073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72" name="Oval 97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3" name="Oval 97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4" name="Oval 97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5" name="Oval 97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6" name="Oval 97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7" name="Group 976"/>
          <p:cNvGrpSpPr/>
          <p:nvPr/>
        </p:nvGrpSpPr>
        <p:grpSpPr>
          <a:xfrm>
            <a:off x="-174693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78" name="Oval 97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9" name="Oval 97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0" name="Oval 97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1" name="Oval 98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2" name="Oval 98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83" name="TextBox 982"/>
          <p:cNvSpPr txBox="1"/>
          <p:nvPr/>
        </p:nvSpPr>
        <p:spPr>
          <a:xfrm>
            <a:off x="1721370" y="1257673"/>
            <a:ext cx="5148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Simple Random Sampling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81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52536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" name="Oval 6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86405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2" name="Oval 1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420274" y="135388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18" name="Oval 1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954143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4" name="Oval 2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488012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0" name="Oval 2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21881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6" name="Oval 3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623488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4" name="Oval 5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5157357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0" name="Oval 5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5691226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6" name="Oval 6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6225095" y="135388"/>
            <a:ext cx="422979" cy="593124"/>
            <a:chOff x="1554565" y="1727797"/>
            <a:chExt cx="501138" cy="702723"/>
          </a:xfrm>
          <a:solidFill>
            <a:srgbClr val="F79646"/>
          </a:solidFill>
        </p:grpSpPr>
        <p:sp>
          <p:nvSpPr>
            <p:cNvPr id="72" name="Oval 7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6758964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4" name="Oval 8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7292833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0" name="Oval 8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7826702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6" name="Oval 9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8360571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02" name="Oval 10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8894433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08" name="Oval 10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-181333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14" name="Oval 11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62012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20" name="Oval 11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595881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26" name="Oval 12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1129750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32" name="Oval 13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1663619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38" name="Oval 13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2197488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44" name="Oval 14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2731357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50" name="Oval 14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3265226" y="862020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156" name="Oval 15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4866833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74" name="Oval 17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5400702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80" name="Oval 17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5934571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86" name="Oval 18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6468440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92" name="Oval 19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7002309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98" name="Oval 19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Oval 20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7536178" y="862020"/>
            <a:ext cx="422979" cy="593124"/>
            <a:chOff x="1554565" y="1727797"/>
            <a:chExt cx="501138" cy="702723"/>
          </a:xfrm>
          <a:solidFill>
            <a:srgbClr val="F79646"/>
          </a:solidFill>
        </p:grpSpPr>
        <p:sp>
          <p:nvSpPr>
            <p:cNvPr id="204" name="Oval 20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Oval 20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Oval 20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8070047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10" name="Oval 20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Oval 21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Oval 21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Oval 21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Oval 21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5" name="Group 214"/>
          <p:cNvGrpSpPr/>
          <p:nvPr/>
        </p:nvGrpSpPr>
        <p:grpSpPr>
          <a:xfrm>
            <a:off x="8603909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16" name="Oval 21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Oval 21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Oval 21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Oval 21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-471857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22" name="Oval 22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339625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28" name="Oval 22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873494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34" name="Oval 23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Oval 23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1407363" y="1627930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240" name="Oval 23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5" name="Group 244"/>
          <p:cNvGrpSpPr/>
          <p:nvPr/>
        </p:nvGrpSpPr>
        <p:grpSpPr>
          <a:xfrm>
            <a:off x="1941232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46" name="Oval 24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Oval 24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Oval 24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Oval 24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Oval 24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1" name="Group 250"/>
          <p:cNvGrpSpPr/>
          <p:nvPr/>
        </p:nvGrpSpPr>
        <p:grpSpPr>
          <a:xfrm>
            <a:off x="2475101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52" name="Oval 25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Oval 25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Oval 25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Oval 25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Oval 25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7" name="Group 256"/>
          <p:cNvGrpSpPr/>
          <p:nvPr/>
        </p:nvGrpSpPr>
        <p:grpSpPr>
          <a:xfrm>
            <a:off x="3008970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58" name="Oval 25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Oval 25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Oval 25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Oval 26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Oval 26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5" name="Group 274"/>
          <p:cNvGrpSpPr/>
          <p:nvPr/>
        </p:nvGrpSpPr>
        <p:grpSpPr>
          <a:xfrm>
            <a:off x="4610577" y="1627930"/>
            <a:ext cx="422979" cy="593124"/>
            <a:chOff x="1554565" y="1727797"/>
            <a:chExt cx="501138" cy="702723"/>
          </a:xfrm>
          <a:solidFill>
            <a:srgbClr val="F79646"/>
          </a:solidFill>
        </p:grpSpPr>
        <p:sp>
          <p:nvSpPr>
            <p:cNvPr id="276" name="Oval 27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Oval 27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Oval 27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Oval 27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Oval 27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1" name="Group 280"/>
          <p:cNvGrpSpPr/>
          <p:nvPr/>
        </p:nvGrpSpPr>
        <p:grpSpPr>
          <a:xfrm>
            <a:off x="5144446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82" name="Oval 28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Oval 28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Oval 28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Oval 28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7" name="Group 286"/>
          <p:cNvGrpSpPr/>
          <p:nvPr/>
        </p:nvGrpSpPr>
        <p:grpSpPr>
          <a:xfrm>
            <a:off x="5678315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88" name="Oval 28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Oval 28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Oval 28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Oval 29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Oval 29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3" name="Group 292"/>
          <p:cNvGrpSpPr/>
          <p:nvPr/>
        </p:nvGrpSpPr>
        <p:grpSpPr>
          <a:xfrm>
            <a:off x="6212184" y="1627930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294" name="Oval 29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Oval 29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Oval 29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Oval 29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Oval 29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9" name="Group 298"/>
          <p:cNvGrpSpPr/>
          <p:nvPr/>
        </p:nvGrpSpPr>
        <p:grpSpPr>
          <a:xfrm>
            <a:off x="6746053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00" name="Oval 29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Oval 30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Oval 30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Oval 30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Oval 30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5" name="Group 304"/>
          <p:cNvGrpSpPr/>
          <p:nvPr/>
        </p:nvGrpSpPr>
        <p:grpSpPr>
          <a:xfrm>
            <a:off x="7279922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06" name="Oval 30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Oval 30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Oval 30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Oval 30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Oval 30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1" name="Group 310"/>
          <p:cNvGrpSpPr/>
          <p:nvPr/>
        </p:nvGrpSpPr>
        <p:grpSpPr>
          <a:xfrm>
            <a:off x="7813791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12" name="Oval 31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Oval 31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Oval 31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Oval 31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Oval 31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7" name="Group 316"/>
          <p:cNvGrpSpPr/>
          <p:nvPr/>
        </p:nvGrpSpPr>
        <p:grpSpPr>
          <a:xfrm>
            <a:off x="8347660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18" name="Oval 31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Oval 31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Oval 31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Oval 32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Oval 32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3" name="Group 322"/>
          <p:cNvGrpSpPr/>
          <p:nvPr/>
        </p:nvGrpSpPr>
        <p:grpSpPr>
          <a:xfrm>
            <a:off x="8881522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24" name="Oval 32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Oval 32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Oval 32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Oval 32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Oval 32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9" name="Group 328"/>
          <p:cNvGrpSpPr/>
          <p:nvPr/>
        </p:nvGrpSpPr>
        <p:grpSpPr>
          <a:xfrm>
            <a:off x="-194244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30" name="Oval 32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Oval 33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Oval 33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Oval 33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Oval 33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5" name="Group 334"/>
          <p:cNvGrpSpPr/>
          <p:nvPr/>
        </p:nvGrpSpPr>
        <p:grpSpPr>
          <a:xfrm>
            <a:off x="90106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36" name="Oval 33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Oval 33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Oval 33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Oval 33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Oval 33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1" name="Group 340"/>
          <p:cNvGrpSpPr/>
          <p:nvPr/>
        </p:nvGrpSpPr>
        <p:grpSpPr>
          <a:xfrm>
            <a:off x="623975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42" name="Oval 34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Oval 34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Oval 34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Oval 34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Oval 34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7" name="Group 346"/>
          <p:cNvGrpSpPr/>
          <p:nvPr/>
        </p:nvGrpSpPr>
        <p:grpSpPr>
          <a:xfrm>
            <a:off x="1157844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48" name="Oval 34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Oval 34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Oval 34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Oval 35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Oval 35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3" name="Group 352"/>
          <p:cNvGrpSpPr/>
          <p:nvPr/>
        </p:nvGrpSpPr>
        <p:grpSpPr>
          <a:xfrm>
            <a:off x="1691713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54" name="Oval 35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Oval 35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Oval 35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Oval 35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Oval 35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9" name="Group 358"/>
          <p:cNvGrpSpPr/>
          <p:nvPr/>
        </p:nvGrpSpPr>
        <p:grpSpPr>
          <a:xfrm>
            <a:off x="2225582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60" name="Oval 35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Oval 36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Oval 36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Oval 36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Oval 36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5" name="Group 364"/>
          <p:cNvGrpSpPr/>
          <p:nvPr/>
        </p:nvGrpSpPr>
        <p:grpSpPr>
          <a:xfrm>
            <a:off x="2759451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66" name="Oval 36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Oval 36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Oval 36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Oval 36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Oval 36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1" name="Group 370"/>
          <p:cNvGrpSpPr/>
          <p:nvPr/>
        </p:nvGrpSpPr>
        <p:grpSpPr>
          <a:xfrm>
            <a:off x="3293320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72" name="Oval 37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Oval 37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Oval 37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Oval 37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Oval 37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9" name="Group 388"/>
          <p:cNvGrpSpPr/>
          <p:nvPr/>
        </p:nvGrpSpPr>
        <p:grpSpPr>
          <a:xfrm>
            <a:off x="4894927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90" name="Oval 38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Oval 39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Oval 39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Oval 39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Oval 39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5" name="Group 394"/>
          <p:cNvGrpSpPr/>
          <p:nvPr/>
        </p:nvGrpSpPr>
        <p:grpSpPr>
          <a:xfrm>
            <a:off x="5428796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96" name="Oval 39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Oval 39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Oval 39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Oval 39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Oval 39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1" name="Group 400"/>
          <p:cNvGrpSpPr/>
          <p:nvPr/>
        </p:nvGrpSpPr>
        <p:grpSpPr>
          <a:xfrm>
            <a:off x="5962665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02" name="Oval 40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Oval 40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Oval 40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Oval 40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Oval 40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7" name="Group 406"/>
          <p:cNvGrpSpPr/>
          <p:nvPr/>
        </p:nvGrpSpPr>
        <p:grpSpPr>
          <a:xfrm>
            <a:off x="6496534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08" name="Oval 40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Oval 40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Oval 40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Oval 41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Oval 41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3" name="Group 412"/>
          <p:cNvGrpSpPr/>
          <p:nvPr/>
        </p:nvGrpSpPr>
        <p:grpSpPr>
          <a:xfrm>
            <a:off x="7030403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14" name="Oval 41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Oval 41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Oval 41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Oval 41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Oval 41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9" name="Group 418"/>
          <p:cNvGrpSpPr/>
          <p:nvPr/>
        </p:nvGrpSpPr>
        <p:grpSpPr>
          <a:xfrm>
            <a:off x="7564272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20" name="Oval 41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Oval 42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Oval 42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Oval 42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Oval 42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5" name="Group 424"/>
          <p:cNvGrpSpPr/>
          <p:nvPr/>
        </p:nvGrpSpPr>
        <p:grpSpPr>
          <a:xfrm>
            <a:off x="8098141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26" name="Oval 42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Oval 42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Oval 42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Oval 42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Oval 42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1" name="Group 430"/>
          <p:cNvGrpSpPr/>
          <p:nvPr/>
        </p:nvGrpSpPr>
        <p:grpSpPr>
          <a:xfrm>
            <a:off x="8632003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32" name="Oval 43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Oval 43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Oval 43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Oval 43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Oval 43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7" name="Group 436"/>
          <p:cNvGrpSpPr/>
          <p:nvPr/>
        </p:nvGrpSpPr>
        <p:grpSpPr>
          <a:xfrm>
            <a:off x="-443763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38" name="Oval 43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Oval 43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Oval 43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Oval 44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Oval 44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3" name="Group 442"/>
          <p:cNvGrpSpPr/>
          <p:nvPr/>
        </p:nvGrpSpPr>
        <p:grpSpPr>
          <a:xfrm>
            <a:off x="362724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44" name="Oval 44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Oval 44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Oval 44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Oval 44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Oval 44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9" name="Group 448"/>
          <p:cNvGrpSpPr/>
          <p:nvPr/>
        </p:nvGrpSpPr>
        <p:grpSpPr>
          <a:xfrm>
            <a:off x="896593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50" name="Oval 44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Oval 45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Oval 45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Oval 45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Oval 45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5" name="Group 454"/>
          <p:cNvGrpSpPr/>
          <p:nvPr/>
        </p:nvGrpSpPr>
        <p:grpSpPr>
          <a:xfrm>
            <a:off x="1430462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56" name="Oval 45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Oval 45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Oval 45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Oval 45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Oval 45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1" name="Group 460"/>
          <p:cNvGrpSpPr/>
          <p:nvPr/>
        </p:nvGrpSpPr>
        <p:grpSpPr>
          <a:xfrm>
            <a:off x="1964331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62" name="Oval 46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Oval 46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Oval 46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Oval 46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Oval 46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7" name="Group 466"/>
          <p:cNvGrpSpPr/>
          <p:nvPr/>
        </p:nvGrpSpPr>
        <p:grpSpPr>
          <a:xfrm>
            <a:off x="2498200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68" name="Oval 46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Oval 46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Oval 46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Oval 47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Oval 47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3" name="Group 472"/>
          <p:cNvGrpSpPr/>
          <p:nvPr/>
        </p:nvGrpSpPr>
        <p:grpSpPr>
          <a:xfrm>
            <a:off x="3032069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74" name="Oval 47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Oval 47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Oval 47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Oval 47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Oval 47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1" name="Group 490"/>
          <p:cNvGrpSpPr/>
          <p:nvPr/>
        </p:nvGrpSpPr>
        <p:grpSpPr>
          <a:xfrm>
            <a:off x="4633676" y="3185933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492" name="Oval 49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Oval 49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Oval 49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5" name="Oval 49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Oval 49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7" name="Group 496"/>
          <p:cNvGrpSpPr/>
          <p:nvPr/>
        </p:nvGrpSpPr>
        <p:grpSpPr>
          <a:xfrm>
            <a:off x="5167545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98" name="Oval 49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Oval 49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Oval 49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Oval 50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Oval 50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3" name="Group 502"/>
          <p:cNvGrpSpPr/>
          <p:nvPr/>
        </p:nvGrpSpPr>
        <p:grpSpPr>
          <a:xfrm>
            <a:off x="5701414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04" name="Oval 50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Oval 50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Oval 50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Oval 50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Oval 50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9" name="Group 508"/>
          <p:cNvGrpSpPr/>
          <p:nvPr/>
        </p:nvGrpSpPr>
        <p:grpSpPr>
          <a:xfrm>
            <a:off x="6235283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10" name="Oval 50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" name="Oval 51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Oval 51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Oval 51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Oval 51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5" name="Group 514"/>
          <p:cNvGrpSpPr/>
          <p:nvPr/>
        </p:nvGrpSpPr>
        <p:grpSpPr>
          <a:xfrm>
            <a:off x="6769152" y="3185933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516" name="Oval 51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Oval 51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Oval 51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Oval 51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Oval 51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1" name="Group 520"/>
          <p:cNvGrpSpPr/>
          <p:nvPr/>
        </p:nvGrpSpPr>
        <p:grpSpPr>
          <a:xfrm>
            <a:off x="7303021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22" name="Oval 52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" name="Oval 52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4" name="Oval 52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Oval 52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Oval 52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7" name="Group 526"/>
          <p:cNvGrpSpPr/>
          <p:nvPr/>
        </p:nvGrpSpPr>
        <p:grpSpPr>
          <a:xfrm>
            <a:off x="7836890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28" name="Oval 52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9" name="Oval 52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0" name="Oval 52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" name="Oval 53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Oval 53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3" name="Group 532"/>
          <p:cNvGrpSpPr/>
          <p:nvPr/>
        </p:nvGrpSpPr>
        <p:grpSpPr>
          <a:xfrm>
            <a:off x="8370759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34" name="Oval 53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5" name="Oval 53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" name="Oval 53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" name="Oval 53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" name="Oval 53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9" name="Group 538"/>
          <p:cNvGrpSpPr/>
          <p:nvPr/>
        </p:nvGrpSpPr>
        <p:grpSpPr>
          <a:xfrm>
            <a:off x="8904621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40" name="Oval 53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" name="Oval 54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Oval 54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Oval 54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" name="Oval 54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5" name="Group 544"/>
          <p:cNvGrpSpPr/>
          <p:nvPr/>
        </p:nvGrpSpPr>
        <p:grpSpPr>
          <a:xfrm>
            <a:off x="-171145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46" name="Oval 54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Oval 54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Oval 54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Oval 54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Oval 54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1" name="Group 550"/>
          <p:cNvGrpSpPr/>
          <p:nvPr/>
        </p:nvGrpSpPr>
        <p:grpSpPr>
          <a:xfrm>
            <a:off x="80523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52" name="Oval 55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3" name="Oval 55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4" name="Oval 55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5" name="Oval 55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6" name="Oval 55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7" name="Group 556"/>
          <p:cNvGrpSpPr/>
          <p:nvPr/>
        </p:nvGrpSpPr>
        <p:grpSpPr>
          <a:xfrm>
            <a:off x="614392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58" name="Oval 55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9" name="Oval 55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Oval 55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Oval 56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2" name="Oval 56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3" name="Group 562"/>
          <p:cNvGrpSpPr/>
          <p:nvPr/>
        </p:nvGrpSpPr>
        <p:grpSpPr>
          <a:xfrm>
            <a:off x="1148261" y="3958388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564" name="Oval 56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5" name="Oval 56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6" name="Oval 56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7" name="Oval 56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8" name="Oval 56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9" name="Group 568"/>
          <p:cNvGrpSpPr/>
          <p:nvPr/>
        </p:nvGrpSpPr>
        <p:grpSpPr>
          <a:xfrm>
            <a:off x="1682130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70" name="Oval 56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Oval 57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2" name="Oval 57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3" name="Oval 57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4" name="Oval 57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5" name="Group 574"/>
          <p:cNvGrpSpPr/>
          <p:nvPr/>
        </p:nvGrpSpPr>
        <p:grpSpPr>
          <a:xfrm>
            <a:off x="2215999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76" name="Oval 57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7" name="Oval 57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8" name="Oval 57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9" name="Oval 57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0" name="Oval 57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1" name="Group 580"/>
          <p:cNvGrpSpPr/>
          <p:nvPr/>
        </p:nvGrpSpPr>
        <p:grpSpPr>
          <a:xfrm>
            <a:off x="2749868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82" name="Oval 58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3" name="Oval 58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4" name="Oval 58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5" name="Oval 58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6" name="Oval 58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7" name="Group 586"/>
          <p:cNvGrpSpPr/>
          <p:nvPr/>
        </p:nvGrpSpPr>
        <p:grpSpPr>
          <a:xfrm>
            <a:off x="3283737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88" name="Oval 58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9" name="Oval 58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0" name="Oval 58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1" name="Oval 59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2" name="Oval 59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5" name="Group 604"/>
          <p:cNvGrpSpPr/>
          <p:nvPr/>
        </p:nvGrpSpPr>
        <p:grpSpPr>
          <a:xfrm>
            <a:off x="4885344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06" name="Oval 60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7" name="Oval 60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8" name="Oval 60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9" name="Oval 60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0" name="Oval 60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1" name="Group 610"/>
          <p:cNvGrpSpPr/>
          <p:nvPr/>
        </p:nvGrpSpPr>
        <p:grpSpPr>
          <a:xfrm>
            <a:off x="5419213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12" name="Oval 61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3" name="Oval 61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" name="Oval 61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" name="Oval 61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" name="Oval 61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7" name="Group 616"/>
          <p:cNvGrpSpPr/>
          <p:nvPr/>
        </p:nvGrpSpPr>
        <p:grpSpPr>
          <a:xfrm>
            <a:off x="5953082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18" name="Oval 61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9" name="Oval 61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" name="Oval 61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1" name="Oval 62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2" name="Oval 62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3" name="Group 622"/>
          <p:cNvGrpSpPr/>
          <p:nvPr/>
        </p:nvGrpSpPr>
        <p:grpSpPr>
          <a:xfrm>
            <a:off x="6486951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24" name="Oval 62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Oval 62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6" name="Oval 62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7" name="Oval 62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8" name="Oval 62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9" name="Group 628"/>
          <p:cNvGrpSpPr/>
          <p:nvPr/>
        </p:nvGrpSpPr>
        <p:grpSpPr>
          <a:xfrm>
            <a:off x="7020820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30" name="Oval 62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" name="Oval 63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2" name="Oval 63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3" name="Oval 63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" name="Oval 63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5" name="Group 634"/>
          <p:cNvGrpSpPr/>
          <p:nvPr/>
        </p:nvGrpSpPr>
        <p:grpSpPr>
          <a:xfrm>
            <a:off x="7554689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36" name="Oval 63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7" name="Oval 63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" name="Oval 63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9" name="Oval 63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0" name="Oval 63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1" name="Group 640"/>
          <p:cNvGrpSpPr/>
          <p:nvPr/>
        </p:nvGrpSpPr>
        <p:grpSpPr>
          <a:xfrm>
            <a:off x="8088558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42" name="Oval 64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3" name="Oval 64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4" name="Oval 64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5" name="Oval 64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6" name="Oval 64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7" name="Group 646"/>
          <p:cNvGrpSpPr/>
          <p:nvPr/>
        </p:nvGrpSpPr>
        <p:grpSpPr>
          <a:xfrm>
            <a:off x="8622420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48" name="Oval 64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9" name="Oval 64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0" name="Oval 64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1" name="Oval 65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2" name="Oval 65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3" name="Group 652"/>
          <p:cNvGrpSpPr/>
          <p:nvPr/>
        </p:nvGrpSpPr>
        <p:grpSpPr>
          <a:xfrm>
            <a:off x="-453346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54" name="Oval 65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" name="Oval 65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6" name="Oval 65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7" name="Oval 65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8" name="Oval 65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9" name="Group 658"/>
          <p:cNvGrpSpPr/>
          <p:nvPr/>
        </p:nvGrpSpPr>
        <p:grpSpPr>
          <a:xfrm>
            <a:off x="353141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60" name="Oval 65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1" name="Oval 66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2" name="Oval 66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3" name="Oval 66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4" name="Oval 66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5" name="Group 664"/>
          <p:cNvGrpSpPr/>
          <p:nvPr/>
        </p:nvGrpSpPr>
        <p:grpSpPr>
          <a:xfrm>
            <a:off x="887010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66" name="Oval 66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7" name="Oval 66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8" name="Oval 66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9" name="Oval 66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0" name="Oval 66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1" name="Group 670"/>
          <p:cNvGrpSpPr/>
          <p:nvPr/>
        </p:nvGrpSpPr>
        <p:grpSpPr>
          <a:xfrm>
            <a:off x="1420879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72" name="Oval 67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3" name="Oval 67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4" name="Oval 67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5" name="Oval 67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6" name="Oval 67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7" name="Group 676"/>
          <p:cNvGrpSpPr/>
          <p:nvPr/>
        </p:nvGrpSpPr>
        <p:grpSpPr>
          <a:xfrm>
            <a:off x="1954748" y="4704659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678" name="Oval 67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9" name="Oval 67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0" name="Oval 67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1" name="Oval 68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2" name="Oval 68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3" name="Group 682"/>
          <p:cNvGrpSpPr/>
          <p:nvPr/>
        </p:nvGrpSpPr>
        <p:grpSpPr>
          <a:xfrm>
            <a:off x="2488617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84" name="Oval 68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5" name="Oval 68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6" name="Oval 68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7" name="Oval 68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8" name="Oval 68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9" name="Group 688"/>
          <p:cNvGrpSpPr/>
          <p:nvPr/>
        </p:nvGrpSpPr>
        <p:grpSpPr>
          <a:xfrm>
            <a:off x="3022486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90" name="Oval 68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1" name="Oval 69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2" name="Oval 69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3" name="Oval 69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4" name="Oval 69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7" name="Group 706"/>
          <p:cNvGrpSpPr/>
          <p:nvPr/>
        </p:nvGrpSpPr>
        <p:grpSpPr>
          <a:xfrm>
            <a:off x="4624093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08" name="Oval 70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9" name="Oval 70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0" name="Oval 70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1" name="Oval 71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2" name="Oval 71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3" name="Group 712"/>
          <p:cNvGrpSpPr/>
          <p:nvPr/>
        </p:nvGrpSpPr>
        <p:grpSpPr>
          <a:xfrm>
            <a:off x="5157962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14" name="Oval 71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5" name="Oval 71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6" name="Oval 71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" name="Oval 71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8" name="Oval 71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9" name="Group 718"/>
          <p:cNvGrpSpPr/>
          <p:nvPr/>
        </p:nvGrpSpPr>
        <p:grpSpPr>
          <a:xfrm>
            <a:off x="5691831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20" name="Oval 71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1" name="Oval 72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2" name="Oval 72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3" name="Oval 72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4" name="Oval 72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5" name="Group 724"/>
          <p:cNvGrpSpPr/>
          <p:nvPr/>
        </p:nvGrpSpPr>
        <p:grpSpPr>
          <a:xfrm>
            <a:off x="6225700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26" name="Oval 72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7" name="Oval 72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8" name="Oval 72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9" name="Oval 72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0" name="Oval 72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1" name="Group 730"/>
          <p:cNvGrpSpPr/>
          <p:nvPr/>
        </p:nvGrpSpPr>
        <p:grpSpPr>
          <a:xfrm>
            <a:off x="6759569" y="4704659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732" name="Oval 73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3" name="Oval 73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4" name="Oval 73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5" name="Oval 73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6" name="Oval 73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7" name="Group 736"/>
          <p:cNvGrpSpPr/>
          <p:nvPr/>
        </p:nvGrpSpPr>
        <p:grpSpPr>
          <a:xfrm>
            <a:off x="7293438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38" name="Oval 73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9" name="Oval 73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0" name="Oval 73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1" name="Oval 74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2" name="Oval 74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3" name="Group 742"/>
          <p:cNvGrpSpPr/>
          <p:nvPr/>
        </p:nvGrpSpPr>
        <p:grpSpPr>
          <a:xfrm>
            <a:off x="7827307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44" name="Oval 74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5" name="Oval 74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6" name="Oval 74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7" name="Oval 74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8" name="Oval 74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9" name="Group 748"/>
          <p:cNvGrpSpPr/>
          <p:nvPr/>
        </p:nvGrpSpPr>
        <p:grpSpPr>
          <a:xfrm>
            <a:off x="8361176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50" name="Oval 74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1" name="Oval 75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2" name="Oval 75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3" name="Oval 75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4" name="Oval 75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5" name="Group 754"/>
          <p:cNvGrpSpPr/>
          <p:nvPr/>
        </p:nvGrpSpPr>
        <p:grpSpPr>
          <a:xfrm>
            <a:off x="8895038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56" name="Oval 75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7" name="Oval 75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8" name="Oval 75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9" name="Oval 75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0" name="Oval 75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1" name="Group 760"/>
          <p:cNvGrpSpPr/>
          <p:nvPr/>
        </p:nvGrpSpPr>
        <p:grpSpPr>
          <a:xfrm>
            <a:off x="-180728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62" name="Oval 76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3" name="Oval 76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4" name="Oval 76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5" name="Oval 76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6" name="Oval 76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7" name="Group 766"/>
          <p:cNvGrpSpPr/>
          <p:nvPr/>
        </p:nvGrpSpPr>
        <p:grpSpPr>
          <a:xfrm>
            <a:off x="90711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68" name="Oval 76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9" name="Oval 76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0" name="Oval 76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1" name="Oval 77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2" name="Oval 77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3" name="Group 772"/>
          <p:cNvGrpSpPr/>
          <p:nvPr/>
        </p:nvGrpSpPr>
        <p:grpSpPr>
          <a:xfrm>
            <a:off x="624580" y="5457476"/>
            <a:ext cx="422979" cy="593124"/>
            <a:chOff x="1554565" y="1727797"/>
            <a:chExt cx="501138" cy="702723"/>
          </a:xfrm>
          <a:solidFill>
            <a:srgbClr val="F79646"/>
          </a:solidFill>
        </p:grpSpPr>
        <p:sp>
          <p:nvSpPr>
            <p:cNvPr id="774" name="Oval 77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5" name="Oval 77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6" name="Oval 77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7" name="Oval 77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8" name="Oval 77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9" name="Group 778"/>
          <p:cNvGrpSpPr/>
          <p:nvPr/>
        </p:nvGrpSpPr>
        <p:grpSpPr>
          <a:xfrm>
            <a:off x="1158449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80" name="Oval 77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1" name="Oval 78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2" name="Oval 78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3" name="Oval 78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4" name="Oval 78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5" name="Group 784"/>
          <p:cNvGrpSpPr/>
          <p:nvPr/>
        </p:nvGrpSpPr>
        <p:grpSpPr>
          <a:xfrm>
            <a:off x="1692318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86" name="Oval 78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7" name="Oval 78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8" name="Oval 78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9" name="Oval 78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0" name="Oval 78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1" name="Group 790"/>
          <p:cNvGrpSpPr/>
          <p:nvPr/>
        </p:nvGrpSpPr>
        <p:grpSpPr>
          <a:xfrm>
            <a:off x="2226187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92" name="Oval 79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3" name="Oval 79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4" name="Oval 79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5" name="Oval 79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6" name="Oval 79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7" name="Group 796"/>
          <p:cNvGrpSpPr/>
          <p:nvPr/>
        </p:nvGrpSpPr>
        <p:grpSpPr>
          <a:xfrm>
            <a:off x="2760056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98" name="Oval 79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9" name="Oval 79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0" name="Oval 79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1" name="Oval 80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2" name="Oval 80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3" name="Group 802"/>
          <p:cNvGrpSpPr/>
          <p:nvPr/>
        </p:nvGrpSpPr>
        <p:grpSpPr>
          <a:xfrm>
            <a:off x="3293925" y="5457476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804" name="Oval 80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5" name="Oval 80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6" name="Oval 80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7" name="Oval 80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8" name="Oval 80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1" name="Group 820"/>
          <p:cNvGrpSpPr/>
          <p:nvPr/>
        </p:nvGrpSpPr>
        <p:grpSpPr>
          <a:xfrm>
            <a:off x="4895532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22" name="Oval 82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3" name="Oval 82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4" name="Oval 82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5" name="Oval 82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6" name="Oval 82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7" name="Group 826"/>
          <p:cNvGrpSpPr/>
          <p:nvPr/>
        </p:nvGrpSpPr>
        <p:grpSpPr>
          <a:xfrm>
            <a:off x="5429401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28" name="Oval 82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9" name="Oval 82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0" name="Oval 82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1" name="Oval 83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2" name="Oval 83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3" name="Group 832"/>
          <p:cNvGrpSpPr/>
          <p:nvPr/>
        </p:nvGrpSpPr>
        <p:grpSpPr>
          <a:xfrm>
            <a:off x="5963270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34" name="Oval 83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5" name="Oval 83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6" name="Oval 83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7" name="Oval 83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8" name="Oval 83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9" name="Group 838"/>
          <p:cNvGrpSpPr/>
          <p:nvPr/>
        </p:nvGrpSpPr>
        <p:grpSpPr>
          <a:xfrm>
            <a:off x="6497139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40" name="Oval 83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1" name="Oval 84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2" name="Oval 84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3" name="Oval 84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4" name="Oval 84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5" name="Group 844"/>
          <p:cNvGrpSpPr/>
          <p:nvPr/>
        </p:nvGrpSpPr>
        <p:grpSpPr>
          <a:xfrm>
            <a:off x="7031008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46" name="Oval 84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7" name="Oval 84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8" name="Oval 84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9" name="Oval 84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0" name="Oval 84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1" name="Group 850"/>
          <p:cNvGrpSpPr/>
          <p:nvPr/>
        </p:nvGrpSpPr>
        <p:grpSpPr>
          <a:xfrm>
            <a:off x="7564877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52" name="Oval 85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3" name="Oval 85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4" name="Oval 85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5" name="Oval 85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6" name="Oval 85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7" name="Group 856"/>
          <p:cNvGrpSpPr/>
          <p:nvPr/>
        </p:nvGrpSpPr>
        <p:grpSpPr>
          <a:xfrm>
            <a:off x="8098746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58" name="Oval 85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9" name="Oval 85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0" name="Oval 85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1" name="Oval 86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2" name="Oval 86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3" name="Group 862"/>
          <p:cNvGrpSpPr/>
          <p:nvPr/>
        </p:nvGrpSpPr>
        <p:grpSpPr>
          <a:xfrm>
            <a:off x="8632608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64" name="Oval 86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5" name="Oval 86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6" name="Oval 86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7" name="Oval 86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8" name="Oval 86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9" name="Group 868"/>
          <p:cNvGrpSpPr/>
          <p:nvPr/>
        </p:nvGrpSpPr>
        <p:grpSpPr>
          <a:xfrm>
            <a:off x="-443158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70" name="Oval 86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1" name="Oval 87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2" name="Oval 87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3" name="Oval 87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4" name="Oval 87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5" name="Group 874"/>
          <p:cNvGrpSpPr/>
          <p:nvPr/>
        </p:nvGrpSpPr>
        <p:grpSpPr>
          <a:xfrm>
            <a:off x="359176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76" name="Oval 87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7" name="Oval 87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8" name="Oval 87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9" name="Oval 87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0" name="Oval 87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1" name="Group 880"/>
          <p:cNvGrpSpPr/>
          <p:nvPr/>
        </p:nvGrpSpPr>
        <p:grpSpPr>
          <a:xfrm>
            <a:off x="893045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82" name="Oval 88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3" name="Oval 88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4" name="Oval 88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5" name="Oval 88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6" name="Oval 88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7" name="Group 886"/>
          <p:cNvGrpSpPr/>
          <p:nvPr/>
        </p:nvGrpSpPr>
        <p:grpSpPr>
          <a:xfrm>
            <a:off x="1426914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88" name="Oval 88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9" name="Oval 88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0" name="Oval 88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1" name="Oval 89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2" name="Oval 89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3" name="Group 892"/>
          <p:cNvGrpSpPr/>
          <p:nvPr/>
        </p:nvGrpSpPr>
        <p:grpSpPr>
          <a:xfrm>
            <a:off x="1960783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94" name="Oval 89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5" name="Oval 89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6" name="Oval 89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7" name="Oval 89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8" name="Oval 89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9" name="Group 898"/>
          <p:cNvGrpSpPr/>
          <p:nvPr/>
        </p:nvGrpSpPr>
        <p:grpSpPr>
          <a:xfrm>
            <a:off x="2494652" y="6216840"/>
            <a:ext cx="422979" cy="593124"/>
            <a:chOff x="1554565" y="1727797"/>
            <a:chExt cx="501138" cy="702723"/>
          </a:xfrm>
          <a:solidFill>
            <a:srgbClr val="F79646"/>
          </a:solidFill>
        </p:grpSpPr>
        <p:sp>
          <p:nvSpPr>
            <p:cNvPr id="900" name="Oval 89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1" name="Oval 90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2" name="Oval 90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3" name="Oval 90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4" name="Oval 90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5" name="Group 904"/>
          <p:cNvGrpSpPr/>
          <p:nvPr/>
        </p:nvGrpSpPr>
        <p:grpSpPr>
          <a:xfrm>
            <a:off x="3028521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06" name="Oval 90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7" name="Oval 90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8" name="Oval 90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9" name="Oval 90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0" name="Oval 90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1" name="Group 910"/>
          <p:cNvGrpSpPr/>
          <p:nvPr/>
        </p:nvGrpSpPr>
        <p:grpSpPr>
          <a:xfrm>
            <a:off x="4639215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12" name="Oval 91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3" name="Oval 91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4" name="Oval 91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5" name="Oval 91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6" name="Oval 91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9" name="Group 928"/>
          <p:cNvGrpSpPr/>
          <p:nvPr/>
        </p:nvGrpSpPr>
        <p:grpSpPr>
          <a:xfrm>
            <a:off x="5163997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30" name="Oval 92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1" name="Oval 93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2" name="Oval 93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3" name="Oval 93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4" name="Oval 93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5" name="Group 934"/>
          <p:cNvGrpSpPr/>
          <p:nvPr/>
        </p:nvGrpSpPr>
        <p:grpSpPr>
          <a:xfrm>
            <a:off x="5697866" y="6216840"/>
            <a:ext cx="422979" cy="593124"/>
            <a:chOff x="1554565" y="1727797"/>
            <a:chExt cx="501138" cy="702723"/>
          </a:xfrm>
          <a:solidFill>
            <a:srgbClr val="F79646"/>
          </a:solidFill>
        </p:grpSpPr>
        <p:sp>
          <p:nvSpPr>
            <p:cNvPr id="936" name="Oval 93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7" name="Oval 93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8" name="Oval 93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9" name="Oval 93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0" name="Oval 93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1" name="Group 940"/>
          <p:cNvGrpSpPr/>
          <p:nvPr/>
        </p:nvGrpSpPr>
        <p:grpSpPr>
          <a:xfrm>
            <a:off x="6231735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42" name="Oval 94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3" name="Oval 94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4" name="Oval 94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5" name="Oval 94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6" name="Oval 94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7" name="Group 946"/>
          <p:cNvGrpSpPr/>
          <p:nvPr/>
        </p:nvGrpSpPr>
        <p:grpSpPr>
          <a:xfrm>
            <a:off x="6765604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48" name="Oval 94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9" name="Oval 94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0" name="Oval 94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1" name="Oval 95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2" name="Oval 95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3" name="Group 952"/>
          <p:cNvGrpSpPr/>
          <p:nvPr/>
        </p:nvGrpSpPr>
        <p:grpSpPr>
          <a:xfrm>
            <a:off x="7299473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54" name="Oval 95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5" name="Oval 95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6" name="Oval 95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7" name="Oval 95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8" name="Oval 95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9" name="Group 958"/>
          <p:cNvGrpSpPr/>
          <p:nvPr/>
        </p:nvGrpSpPr>
        <p:grpSpPr>
          <a:xfrm>
            <a:off x="7833342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60" name="Oval 95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1" name="Oval 96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2" name="Oval 96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3" name="Oval 96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4" name="Oval 96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5" name="Group 964"/>
          <p:cNvGrpSpPr/>
          <p:nvPr/>
        </p:nvGrpSpPr>
        <p:grpSpPr>
          <a:xfrm>
            <a:off x="8367211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66" name="Oval 96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7" name="Oval 96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8" name="Oval 96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9" name="Oval 96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0" name="Oval 96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1" name="Group 970"/>
          <p:cNvGrpSpPr/>
          <p:nvPr/>
        </p:nvGrpSpPr>
        <p:grpSpPr>
          <a:xfrm>
            <a:off x="8901073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72" name="Oval 97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3" name="Oval 97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4" name="Oval 97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5" name="Oval 97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6" name="Oval 97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7" name="Group 976"/>
          <p:cNvGrpSpPr/>
          <p:nvPr/>
        </p:nvGrpSpPr>
        <p:grpSpPr>
          <a:xfrm>
            <a:off x="-174693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78" name="Oval 97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9" name="Oval 97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0" name="Oval 97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1" name="Oval 98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2" name="Oval 98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797304" y="480606"/>
            <a:ext cx="15960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Men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83" name="TextBox 982"/>
          <p:cNvSpPr txBox="1"/>
          <p:nvPr/>
        </p:nvSpPr>
        <p:spPr>
          <a:xfrm>
            <a:off x="6654106" y="480606"/>
            <a:ext cx="1656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Women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84" name="TextBox 983"/>
          <p:cNvSpPr txBox="1"/>
          <p:nvPr/>
        </p:nvSpPr>
        <p:spPr>
          <a:xfrm>
            <a:off x="2304515" y="1257673"/>
            <a:ext cx="5148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Stratified Random Sampling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47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" name="Oval 982"/>
          <p:cNvSpPr/>
          <p:nvPr/>
        </p:nvSpPr>
        <p:spPr>
          <a:xfrm>
            <a:off x="2453287" y="3601110"/>
            <a:ext cx="2103046" cy="276869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4" name="Oval 983"/>
          <p:cNvSpPr/>
          <p:nvPr/>
        </p:nvSpPr>
        <p:spPr>
          <a:xfrm>
            <a:off x="6416603" y="1306759"/>
            <a:ext cx="2103046" cy="276869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73502" y="569232"/>
            <a:ext cx="2103046" cy="276869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352536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" name="Oval 6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86405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2" name="Oval 1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420274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8" name="Oval 1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954143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4" name="Oval 2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488012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0" name="Oval 2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21881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6" name="Oval 3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555750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2" name="Oval 4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089619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8" name="Oval 4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623488" y="135388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54" name="Oval 5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5157357" y="135388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60" name="Oval 5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5691226" y="135388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66" name="Oval 6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6225095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2" name="Oval 7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6758964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4" name="Oval 8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7292833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0" name="Oval 8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7826702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6" name="Oval 9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8360571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02" name="Oval 10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8894433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08" name="Oval 10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-181333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14" name="Oval 11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62012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20" name="Oval 11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595881" y="862020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126" name="Oval 12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1129750" y="862020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132" name="Oval 13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1663619" y="862020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138" name="Oval 13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2197488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44" name="Oval 14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2731357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50" name="Oval 14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3265226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56" name="Oval 15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3799095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62" name="Oval 16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4332964" y="862020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168" name="Oval 16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Oval 16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Oval 16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Oval 17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4866833" y="862020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174" name="Oval 17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5400702" y="862020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180" name="Oval 17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5934571" y="862020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186" name="Oval 18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6468440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92" name="Oval 19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7002309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98" name="Oval 19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Oval 20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7536178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04" name="Oval 20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Oval 20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Oval 20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8070047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10" name="Oval 20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Oval 21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Oval 21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Oval 21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Oval 21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5" name="Group 214"/>
          <p:cNvGrpSpPr/>
          <p:nvPr/>
        </p:nvGrpSpPr>
        <p:grpSpPr>
          <a:xfrm>
            <a:off x="8603909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16" name="Oval 21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Oval 21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Oval 21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Oval 21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-471857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22" name="Oval 22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339625" y="1627930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228" name="Oval 22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873494" y="1627930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234" name="Oval 23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Oval 23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1407363" y="1627930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240" name="Oval 23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5" name="Group 244"/>
          <p:cNvGrpSpPr/>
          <p:nvPr/>
        </p:nvGrpSpPr>
        <p:grpSpPr>
          <a:xfrm>
            <a:off x="1941232" y="1627930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246" name="Oval 24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Oval 24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Oval 24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Oval 24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Oval 24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1" name="Group 250"/>
          <p:cNvGrpSpPr/>
          <p:nvPr/>
        </p:nvGrpSpPr>
        <p:grpSpPr>
          <a:xfrm>
            <a:off x="2475101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52" name="Oval 25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Oval 25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Oval 25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Oval 25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Oval 25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7" name="Group 256"/>
          <p:cNvGrpSpPr/>
          <p:nvPr/>
        </p:nvGrpSpPr>
        <p:grpSpPr>
          <a:xfrm>
            <a:off x="3008970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58" name="Oval 25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Oval 25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Oval 25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Oval 26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Oval 26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3" name="Group 262"/>
          <p:cNvGrpSpPr/>
          <p:nvPr/>
        </p:nvGrpSpPr>
        <p:grpSpPr>
          <a:xfrm>
            <a:off x="3542839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64" name="Oval 26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Oval 26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Oval 26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Oval 26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Oval 26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9" name="Group 268"/>
          <p:cNvGrpSpPr/>
          <p:nvPr/>
        </p:nvGrpSpPr>
        <p:grpSpPr>
          <a:xfrm>
            <a:off x="4076708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70" name="Oval 26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Oval 27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Oval 27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Oval 27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5" name="Group 274"/>
          <p:cNvGrpSpPr/>
          <p:nvPr/>
        </p:nvGrpSpPr>
        <p:grpSpPr>
          <a:xfrm>
            <a:off x="4610577" y="1627930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276" name="Oval 27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Oval 27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Oval 27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Oval 27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Oval 27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1" name="Group 280"/>
          <p:cNvGrpSpPr/>
          <p:nvPr/>
        </p:nvGrpSpPr>
        <p:grpSpPr>
          <a:xfrm>
            <a:off x="5144446" y="1627930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282" name="Oval 28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Oval 28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Oval 28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Oval 28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7" name="Group 286"/>
          <p:cNvGrpSpPr/>
          <p:nvPr/>
        </p:nvGrpSpPr>
        <p:grpSpPr>
          <a:xfrm>
            <a:off x="5678315" y="1627930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288" name="Oval 28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Oval 28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Oval 28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Oval 29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Oval 29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3" name="Group 292"/>
          <p:cNvGrpSpPr/>
          <p:nvPr/>
        </p:nvGrpSpPr>
        <p:grpSpPr>
          <a:xfrm>
            <a:off x="6212184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94" name="Oval 29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Oval 29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Oval 29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Oval 29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Oval 29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9" name="Group 298"/>
          <p:cNvGrpSpPr/>
          <p:nvPr/>
        </p:nvGrpSpPr>
        <p:grpSpPr>
          <a:xfrm>
            <a:off x="6746053" y="1627930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300" name="Oval 29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Oval 30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Oval 30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Oval 30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Oval 30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5" name="Group 304"/>
          <p:cNvGrpSpPr/>
          <p:nvPr/>
        </p:nvGrpSpPr>
        <p:grpSpPr>
          <a:xfrm>
            <a:off x="7279922" y="1627930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306" name="Oval 30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Oval 30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Oval 30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Oval 30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Oval 30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1" name="Group 310"/>
          <p:cNvGrpSpPr/>
          <p:nvPr/>
        </p:nvGrpSpPr>
        <p:grpSpPr>
          <a:xfrm>
            <a:off x="7813791" y="1627930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312" name="Oval 31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Oval 31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Oval 31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Oval 31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Oval 31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7" name="Group 316"/>
          <p:cNvGrpSpPr/>
          <p:nvPr/>
        </p:nvGrpSpPr>
        <p:grpSpPr>
          <a:xfrm>
            <a:off x="8347660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18" name="Oval 31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Oval 31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Oval 31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Oval 32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Oval 32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3" name="Group 322"/>
          <p:cNvGrpSpPr/>
          <p:nvPr/>
        </p:nvGrpSpPr>
        <p:grpSpPr>
          <a:xfrm>
            <a:off x="8881522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24" name="Oval 32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Oval 32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Oval 32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Oval 32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Oval 32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9" name="Group 328"/>
          <p:cNvGrpSpPr/>
          <p:nvPr/>
        </p:nvGrpSpPr>
        <p:grpSpPr>
          <a:xfrm>
            <a:off x="-194244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30" name="Oval 32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Oval 33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Oval 33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Oval 33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Oval 33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5" name="Group 334"/>
          <p:cNvGrpSpPr/>
          <p:nvPr/>
        </p:nvGrpSpPr>
        <p:grpSpPr>
          <a:xfrm>
            <a:off x="90106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36" name="Oval 33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Oval 33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Oval 33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Oval 33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Oval 33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1" name="Group 340"/>
          <p:cNvGrpSpPr/>
          <p:nvPr/>
        </p:nvGrpSpPr>
        <p:grpSpPr>
          <a:xfrm>
            <a:off x="623975" y="2413478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342" name="Oval 34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Oval 34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Oval 34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Oval 34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Oval 34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7" name="Group 346"/>
          <p:cNvGrpSpPr/>
          <p:nvPr/>
        </p:nvGrpSpPr>
        <p:grpSpPr>
          <a:xfrm>
            <a:off x="1157844" y="2413478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348" name="Oval 34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Oval 34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Oval 34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Oval 35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Oval 35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3" name="Group 352"/>
          <p:cNvGrpSpPr/>
          <p:nvPr/>
        </p:nvGrpSpPr>
        <p:grpSpPr>
          <a:xfrm>
            <a:off x="1691713" y="2413478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354" name="Oval 35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Oval 35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Oval 35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Oval 35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Oval 35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9" name="Group 358"/>
          <p:cNvGrpSpPr/>
          <p:nvPr/>
        </p:nvGrpSpPr>
        <p:grpSpPr>
          <a:xfrm>
            <a:off x="2225582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60" name="Oval 35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Oval 36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Oval 36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Oval 36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Oval 36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5" name="Group 364"/>
          <p:cNvGrpSpPr/>
          <p:nvPr/>
        </p:nvGrpSpPr>
        <p:grpSpPr>
          <a:xfrm>
            <a:off x="2759451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66" name="Oval 36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Oval 36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Oval 36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Oval 36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Oval 36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1" name="Group 370"/>
          <p:cNvGrpSpPr/>
          <p:nvPr/>
        </p:nvGrpSpPr>
        <p:grpSpPr>
          <a:xfrm>
            <a:off x="3293320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72" name="Oval 37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Oval 37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Oval 37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Oval 37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Oval 37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7" name="Group 376"/>
          <p:cNvGrpSpPr/>
          <p:nvPr/>
        </p:nvGrpSpPr>
        <p:grpSpPr>
          <a:xfrm>
            <a:off x="3827189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78" name="Oval 37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Oval 37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Oval 37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Oval 38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Oval 38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3" name="Group 382"/>
          <p:cNvGrpSpPr/>
          <p:nvPr/>
        </p:nvGrpSpPr>
        <p:grpSpPr>
          <a:xfrm>
            <a:off x="4361058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84" name="Oval 38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Oval 38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Oval 38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Oval 38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Oval 38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9" name="Group 388"/>
          <p:cNvGrpSpPr/>
          <p:nvPr/>
        </p:nvGrpSpPr>
        <p:grpSpPr>
          <a:xfrm>
            <a:off x="4894927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90" name="Oval 38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Oval 39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Oval 39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Oval 39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Oval 39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5" name="Group 394"/>
          <p:cNvGrpSpPr/>
          <p:nvPr/>
        </p:nvGrpSpPr>
        <p:grpSpPr>
          <a:xfrm>
            <a:off x="5428796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96" name="Oval 39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Oval 39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Oval 39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Oval 39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Oval 39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1" name="Group 400"/>
          <p:cNvGrpSpPr/>
          <p:nvPr/>
        </p:nvGrpSpPr>
        <p:grpSpPr>
          <a:xfrm>
            <a:off x="5962665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02" name="Oval 40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Oval 40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Oval 40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Oval 40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Oval 40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7" name="Group 406"/>
          <p:cNvGrpSpPr/>
          <p:nvPr/>
        </p:nvGrpSpPr>
        <p:grpSpPr>
          <a:xfrm>
            <a:off x="6496534" y="2413478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408" name="Oval 40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Oval 40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Oval 40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Oval 41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Oval 41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3" name="Group 412"/>
          <p:cNvGrpSpPr/>
          <p:nvPr/>
        </p:nvGrpSpPr>
        <p:grpSpPr>
          <a:xfrm>
            <a:off x="7030403" y="2413478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414" name="Oval 41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Oval 41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Oval 41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Oval 41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Oval 41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9" name="Group 418"/>
          <p:cNvGrpSpPr/>
          <p:nvPr/>
        </p:nvGrpSpPr>
        <p:grpSpPr>
          <a:xfrm>
            <a:off x="7564272" y="2413478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420" name="Oval 41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Oval 42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Oval 42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Oval 42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Oval 42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5" name="Group 424"/>
          <p:cNvGrpSpPr/>
          <p:nvPr/>
        </p:nvGrpSpPr>
        <p:grpSpPr>
          <a:xfrm>
            <a:off x="8098141" y="2413478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426" name="Oval 42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Oval 42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Oval 42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Oval 42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Oval 42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1" name="Group 430"/>
          <p:cNvGrpSpPr/>
          <p:nvPr/>
        </p:nvGrpSpPr>
        <p:grpSpPr>
          <a:xfrm>
            <a:off x="8632003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32" name="Oval 43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Oval 43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Oval 43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Oval 43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Oval 43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7" name="Group 436"/>
          <p:cNvGrpSpPr/>
          <p:nvPr/>
        </p:nvGrpSpPr>
        <p:grpSpPr>
          <a:xfrm>
            <a:off x="-443763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38" name="Oval 43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Oval 43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Oval 43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Oval 44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Oval 44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3" name="Group 442"/>
          <p:cNvGrpSpPr/>
          <p:nvPr/>
        </p:nvGrpSpPr>
        <p:grpSpPr>
          <a:xfrm>
            <a:off x="362724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44" name="Oval 44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Oval 44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Oval 44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Oval 44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Oval 44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9" name="Group 448"/>
          <p:cNvGrpSpPr/>
          <p:nvPr/>
        </p:nvGrpSpPr>
        <p:grpSpPr>
          <a:xfrm>
            <a:off x="896593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50" name="Oval 44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Oval 45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Oval 45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Oval 45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Oval 45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5" name="Group 454"/>
          <p:cNvGrpSpPr/>
          <p:nvPr/>
        </p:nvGrpSpPr>
        <p:grpSpPr>
          <a:xfrm>
            <a:off x="1430462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56" name="Oval 45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Oval 45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Oval 45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Oval 45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Oval 45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1" name="Group 460"/>
          <p:cNvGrpSpPr/>
          <p:nvPr/>
        </p:nvGrpSpPr>
        <p:grpSpPr>
          <a:xfrm>
            <a:off x="1964331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62" name="Oval 46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Oval 46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Oval 46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Oval 46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Oval 46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7" name="Group 466"/>
          <p:cNvGrpSpPr/>
          <p:nvPr/>
        </p:nvGrpSpPr>
        <p:grpSpPr>
          <a:xfrm>
            <a:off x="2498200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68" name="Oval 46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Oval 46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Oval 46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Oval 47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Oval 47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3" name="Group 472"/>
          <p:cNvGrpSpPr/>
          <p:nvPr/>
        </p:nvGrpSpPr>
        <p:grpSpPr>
          <a:xfrm>
            <a:off x="3032069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74" name="Oval 47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Oval 47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Oval 47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Oval 47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Oval 47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9" name="Group 478"/>
          <p:cNvGrpSpPr/>
          <p:nvPr/>
        </p:nvGrpSpPr>
        <p:grpSpPr>
          <a:xfrm>
            <a:off x="3565938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80" name="Oval 47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Oval 48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Oval 48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Oval 48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Oval 48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5" name="Group 484"/>
          <p:cNvGrpSpPr/>
          <p:nvPr/>
        </p:nvGrpSpPr>
        <p:grpSpPr>
          <a:xfrm>
            <a:off x="4099807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86" name="Oval 48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Oval 48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Oval 48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Oval 48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Oval 48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1" name="Group 490"/>
          <p:cNvGrpSpPr/>
          <p:nvPr/>
        </p:nvGrpSpPr>
        <p:grpSpPr>
          <a:xfrm>
            <a:off x="4633676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92" name="Oval 49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Oval 49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Oval 49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5" name="Oval 49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Oval 49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7" name="Group 496"/>
          <p:cNvGrpSpPr/>
          <p:nvPr/>
        </p:nvGrpSpPr>
        <p:grpSpPr>
          <a:xfrm>
            <a:off x="5167545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98" name="Oval 49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Oval 49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Oval 49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Oval 50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Oval 50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3" name="Group 502"/>
          <p:cNvGrpSpPr/>
          <p:nvPr/>
        </p:nvGrpSpPr>
        <p:grpSpPr>
          <a:xfrm>
            <a:off x="5701414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04" name="Oval 50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Oval 50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Oval 50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Oval 50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Oval 50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9" name="Group 508"/>
          <p:cNvGrpSpPr/>
          <p:nvPr/>
        </p:nvGrpSpPr>
        <p:grpSpPr>
          <a:xfrm>
            <a:off x="6235283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10" name="Oval 50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" name="Oval 51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Oval 51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Oval 51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Oval 51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5" name="Group 514"/>
          <p:cNvGrpSpPr/>
          <p:nvPr/>
        </p:nvGrpSpPr>
        <p:grpSpPr>
          <a:xfrm>
            <a:off x="6769152" y="3185933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516" name="Oval 51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Oval 51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Oval 51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Oval 51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Oval 51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1" name="Group 520"/>
          <p:cNvGrpSpPr/>
          <p:nvPr/>
        </p:nvGrpSpPr>
        <p:grpSpPr>
          <a:xfrm>
            <a:off x="7303021" y="3185933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522" name="Oval 52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" name="Oval 52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4" name="Oval 52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Oval 52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Oval 52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7" name="Group 526"/>
          <p:cNvGrpSpPr/>
          <p:nvPr/>
        </p:nvGrpSpPr>
        <p:grpSpPr>
          <a:xfrm>
            <a:off x="7836890" y="3185933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528" name="Oval 52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9" name="Oval 52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0" name="Oval 52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" name="Oval 53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Oval 53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3" name="Group 532"/>
          <p:cNvGrpSpPr/>
          <p:nvPr/>
        </p:nvGrpSpPr>
        <p:grpSpPr>
          <a:xfrm>
            <a:off x="8370759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34" name="Oval 53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5" name="Oval 53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" name="Oval 53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" name="Oval 53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" name="Oval 53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9" name="Group 538"/>
          <p:cNvGrpSpPr/>
          <p:nvPr/>
        </p:nvGrpSpPr>
        <p:grpSpPr>
          <a:xfrm>
            <a:off x="8904621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40" name="Oval 53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" name="Oval 54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Oval 54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Oval 54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" name="Oval 54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5" name="Group 544"/>
          <p:cNvGrpSpPr/>
          <p:nvPr/>
        </p:nvGrpSpPr>
        <p:grpSpPr>
          <a:xfrm>
            <a:off x="-171145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46" name="Oval 54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Oval 54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Oval 54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Oval 54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Oval 54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1" name="Group 550"/>
          <p:cNvGrpSpPr/>
          <p:nvPr/>
        </p:nvGrpSpPr>
        <p:grpSpPr>
          <a:xfrm>
            <a:off x="80523" y="3958388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552" name="Oval 55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3" name="Oval 55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4" name="Oval 55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5" name="Oval 55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6" name="Oval 55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7" name="Group 556"/>
          <p:cNvGrpSpPr/>
          <p:nvPr/>
        </p:nvGrpSpPr>
        <p:grpSpPr>
          <a:xfrm>
            <a:off x="614392" y="3958388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558" name="Oval 55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9" name="Oval 55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Oval 55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Oval 56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2" name="Oval 56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3" name="Group 562"/>
          <p:cNvGrpSpPr/>
          <p:nvPr/>
        </p:nvGrpSpPr>
        <p:grpSpPr>
          <a:xfrm>
            <a:off x="1148261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64" name="Oval 56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5" name="Oval 56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6" name="Oval 56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7" name="Oval 56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8" name="Oval 56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9" name="Group 568"/>
          <p:cNvGrpSpPr/>
          <p:nvPr/>
        </p:nvGrpSpPr>
        <p:grpSpPr>
          <a:xfrm>
            <a:off x="1682130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70" name="Oval 56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Oval 57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2" name="Oval 57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3" name="Oval 57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4" name="Oval 57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5" name="Group 574"/>
          <p:cNvGrpSpPr/>
          <p:nvPr/>
        </p:nvGrpSpPr>
        <p:grpSpPr>
          <a:xfrm>
            <a:off x="2215999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76" name="Oval 57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7" name="Oval 57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8" name="Oval 57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9" name="Oval 57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0" name="Oval 57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1" name="Group 580"/>
          <p:cNvGrpSpPr/>
          <p:nvPr/>
        </p:nvGrpSpPr>
        <p:grpSpPr>
          <a:xfrm>
            <a:off x="2749868" y="3958388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582" name="Oval 58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3" name="Oval 58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4" name="Oval 58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5" name="Oval 58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6" name="Oval 58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7" name="Group 586"/>
          <p:cNvGrpSpPr/>
          <p:nvPr/>
        </p:nvGrpSpPr>
        <p:grpSpPr>
          <a:xfrm>
            <a:off x="3283737" y="3958388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588" name="Oval 58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9" name="Oval 58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0" name="Oval 58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1" name="Oval 59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2" name="Oval 59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3" name="Group 592"/>
          <p:cNvGrpSpPr/>
          <p:nvPr/>
        </p:nvGrpSpPr>
        <p:grpSpPr>
          <a:xfrm>
            <a:off x="3817606" y="3958388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594" name="Oval 59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5" name="Oval 59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6" name="Oval 59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7" name="Oval 59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8" name="Oval 59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9" name="Group 598"/>
          <p:cNvGrpSpPr/>
          <p:nvPr/>
        </p:nvGrpSpPr>
        <p:grpSpPr>
          <a:xfrm>
            <a:off x="4351475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00" name="Oval 59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1" name="Oval 60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2" name="Oval 60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3" name="Oval 60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4" name="Oval 60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5" name="Group 604"/>
          <p:cNvGrpSpPr/>
          <p:nvPr/>
        </p:nvGrpSpPr>
        <p:grpSpPr>
          <a:xfrm>
            <a:off x="4885344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06" name="Oval 60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7" name="Oval 60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8" name="Oval 60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9" name="Oval 60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0" name="Oval 60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1" name="Group 610"/>
          <p:cNvGrpSpPr/>
          <p:nvPr/>
        </p:nvGrpSpPr>
        <p:grpSpPr>
          <a:xfrm>
            <a:off x="5419213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12" name="Oval 61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3" name="Oval 61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" name="Oval 61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" name="Oval 61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" name="Oval 61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7" name="Group 616"/>
          <p:cNvGrpSpPr/>
          <p:nvPr/>
        </p:nvGrpSpPr>
        <p:grpSpPr>
          <a:xfrm>
            <a:off x="5953082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18" name="Oval 61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9" name="Oval 61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" name="Oval 61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1" name="Oval 62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2" name="Oval 62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3" name="Group 622"/>
          <p:cNvGrpSpPr/>
          <p:nvPr/>
        </p:nvGrpSpPr>
        <p:grpSpPr>
          <a:xfrm>
            <a:off x="6486951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24" name="Oval 62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Oval 62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6" name="Oval 62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7" name="Oval 62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8" name="Oval 62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9" name="Group 628"/>
          <p:cNvGrpSpPr/>
          <p:nvPr/>
        </p:nvGrpSpPr>
        <p:grpSpPr>
          <a:xfrm>
            <a:off x="7020820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30" name="Oval 62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" name="Oval 63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2" name="Oval 63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3" name="Oval 63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" name="Oval 63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5" name="Group 634"/>
          <p:cNvGrpSpPr/>
          <p:nvPr/>
        </p:nvGrpSpPr>
        <p:grpSpPr>
          <a:xfrm>
            <a:off x="7554689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36" name="Oval 63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7" name="Oval 63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" name="Oval 63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9" name="Oval 63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0" name="Oval 63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1" name="Group 640"/>
          <p:cNvGrpSpPr/>
          <p:nvPr/>
        </p:nvGrpSpPr>
        <p:grpSpPr>
          <a:xfrm>
            <a:off x="8088558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42" name="Oval 64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3" name="Oval 64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4" name="Oval 64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5" name="Oval 64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6" name="Oval 64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7" name="Group 646"/>
          <p:cNvGrpSpPr/>
          <p:nvPr/>
        </p:nvGrpSpPr>
        <p:grpSpPr>
          <a:xfrm>
            <a:off x="8622420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48" name="Oval 64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9" name="Oval 64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0" name="Oval 64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1" name="Oval 65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2" name="Oval 65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3" name="Group 652"/>
          <p:cNvGrpSpPr/>
          <p:nvPr/>
        </p:nvGrpSpPr>
        <p:grpSpPr>
          <a:xfrm>
            <a:off x="-453346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54" name="Oval 65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" name="Oval 65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6" name="Oval 65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7" name="Oval 65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8" name="Oval 65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9" name="Group 658"/>
          <p:cNvGrpSpPr/>
          <p:nvPr/>
        </p:nvGrpSpPr>
        <p:grpSpPr>
          <a:xfrm>
            <a:off x="353141" y="4704659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660" name="Oval 65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1" name="Oval 66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2" name="Oval 66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3" name="Oval 66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4" name="Oval 66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5" name="Group 664"/>
          <p:cNvGrpSpPr/>
          <p:nvPr/>
        </p:nvGrpSpPr>
        <p:grpSpPr>
          <a:xfrm>
            <a:off x="887010" y="4704659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666" name="Oval 66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7" name="Oval 66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8" name="Oval 66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9" name="Oval 66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0" name="Oval 66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1" name="Group 670"/>
          <p:cNvGrpSpPr/>
          <p:nvPr/>
        </p:nvGrpSpPr>
        <p:grpSpPr>
          <a:xfrm>
            <a:off x="1420879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72" name="Oval 67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3" name="Oval 67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4" name="Oval 67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5" name="Oval 67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6" name="Oval 67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7" name="Group 676"/>
          <p:cNvGrpSpPr/>
          <p:nvPr/>
        </p:nvGrpSpPr>
        <p:grpSpPr>
          <a:xfrm>
            <a:off x="1954748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78" name="Oval 67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9" name="Oval 67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0" name="Oval 67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1" name="Oval 68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2" name="Oval 68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3" name="Group 682"/>
          <p:cNvGrpSpPr/>
          <p:nvPr/>
        </p:nvGrpSpPr>
        <p:grpSpPr>
          <a:xfrm>
            <a:off x="2488617" y="4704659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684" name="Oval 68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5" name="Oval 68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6" name="Oval 68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7" name="Oval 68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8" name="Oval 68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9" name="Group 688"/>
          <p:cNvGrpSpPr/>
          <p:nvPr/>
        </p:nvGrpSpPr>
        <p:grpSpPr>
          <a:xfrm>
            <a:off x="3022486" y="4704659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690" name="Oval 68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1" name="Oval 69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2" name="Oval 69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3" name="Oval 69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4" name="Oval 69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5" name="Group 694"/>
          <p:cNvGrpSpPr/>
          <p:nvPr/>
        </p:nvGrpSpPr>
        <p:grpSpPr>
          <a:xfrm>
            <a:off x="3556355" y="4704659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696" name="Oval 69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7" name="Oval 69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8" name="Oval 69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9" name="Oval 69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0" name="Oval 69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1" name="Group 700"/>
          <p:cNvGrpSpPr/>
          <p:nvPr/>
        </p:nvGrpSpPr>
        <p:grpSpPr>
          <a:xfrm>
            <a:off x="4090224" y="4704659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702" name="Oval 70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3" name="Oval 70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4" name="Oval 70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5" name="Oval 70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6" name="Oval 70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7" name="Group 706"/>
          <p:cNvGrpSpPr/>
          <p:nvPr/>
        </p:nvGrpSpPr>
        <p:grpSpPr>
          <a:xfrm>
            <a:off x="4624093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08" name="Oval 70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9" name="Oval 70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0" name="Oval 70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1" name="Oval 71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2" name="Oval 71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3" name="Group 712"/>
          <p:cNvGrpSpPr/>
          <p:nvPr/>
        </p:nvGrpSpPr>
        <p:grpSpPr>
          <a:xfrm>
            <a:off x="5157962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14" name="Oval 71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5" name="Oval 71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6" name="Oval 71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" name="Oval 71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8" name="Oval 71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9" name="Group 718"/>
          <p:cNvGrpSpPr/>
          <p:nvPr/>
        </p:nvGrpSpPr>
        <p:grpSpPr>
          <a:xfrm>
            <a:off x="5726571" y="4704659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720" name="Oval 71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1" name="Oval 72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2" name="Oval 72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3" name="Oval 72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4" name="Oval 72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5" name="Group 724"/>
          <p:cNvGrpSpPr/>
          <p:nvPr/>
        </p:nvGrpSpPr>
        <p:grpSpPr>
          <a:xfrm>
            <a:off x="6260440" y="4704659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726" name="Oval 72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7" name="Oval 72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8" name="Oval 72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9" name="Oval 72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0" name="Oval 72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1" name="Group 730"/>
          <p:cNvGrpSpPr/>
          <p:nvPr/>
        </p:nvGrpSpPr>
        <p:grpSpPr>
          <a:xfrm>
            <a:off x="6759569" y="4704659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732" name="Oval 73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3" name="Oval 73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4" name="Oval 73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5" name="Oval 73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6" name="Oval 73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7" name="Group 736"/>
          <p:cNvGrpSpPr/>
          <p:nvPr/>
        </p:nvGrpSpPr>
        <p:grpSpPr>
          <a:xfrm>
            <a:off x="7293438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38" name="Oval 73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9" name="Oval 73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0" name="Oval 73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1" name="Oval 74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2" name="Oval 74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3" name="Group 742"/>
          <p:cNvGrpSpPr/>
          <p:nvPr/>
        </p:nvGrpSpPr>
        <p:grpSpPr>
          <a:xfrm>
            <a:off x="7827307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44" name="Oval 74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5" name="Oval 74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6" name="Oval 74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7" name="Oval 74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8" name="Oval 74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9" name="Group 748"/>
          <p:cNvGrpSpPr/>
          <p:nvPr/>
        </p:nvGrpSpPr>
        <p:grpSpPr>
          <a:xfrm>
            <a:off x="8361176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50" name="Oval 74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1" name="Oval 75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2" name="Oval 75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3" name="Oval 75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4" name="Oval 75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5" name="Group 754"/>
          <p:cNvGrpSpPr/>
          <p:nvPr/>
        </p:nvGrpSpPr>
        <p:grpSpPr>
          <a:xfrm>
            <a:off x="8895038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56" name="Oval 75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7" name="Oval 75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8" name="Oval 75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9" name="Oval 75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0" name="Oval 75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1" name="Group 760"/>
          <p:cNvGrpSpPr/>
          <p:nvPr/>
        </p:nvGrpSpPr>
        <p:grpSpPr>
          <a:xfrm>
            <a:off x="-180728" y="4704659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762" name="Oval 76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3" name="Oval 76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4" name="Oval 76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5" name="Oval 76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6" name="Oval 76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7" name="Group 766"/>
          <p:cNvGrpSpPr/>
          <p:nvPr/>
        </p:nvGrpSpPr>
        <p:grpSpPr>
          <a:xfrm>
            <a:off x="90711" y="5457476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768" name="Oval 76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9" name="Oval 76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0" name="Oval 76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1" name="Oval 77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2" name="Oval 77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3" name="Group 772"/>
          <p:cNvGrpSpPr/>
          <p:nvPr/>
        </p:nvGrpSpPr>
        <p:grpSpPr>
          <a:xfrm>
            <a:off x="624580" y="5457476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774" name="Oval 77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5" name="Oval 77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6" name="Oval 77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7" name="Oval 77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8" name="Oval 77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9" name="Group 778"/>
          <p:cNvGrpSpPr/>
          <p:nvPr/>
        </p:nvGrpSpPr>
        <p:grpSpPr>
          <a:xfrm>
            <a:off x="1158449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80" name="Oval 77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1" name="Oval 78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2" name="Oval 78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3" name="Oval 78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4" name="Oval 78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5" name="Group 784"/>
          <p:cNvGrpSpPr/>
          <p:nvPr/>
        </p:nvGrpSpPr>
        <p:grpSpPr>
          <a:xfrm>
            <a:off x="1692318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86" name="Oval 78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7" name="Oval 78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8" name="Oval 78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9" name="Oval 78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0" name="Oval 78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1" name="Group 790"/>
          <p:cNvGrpSpPr/>
          <p:nvPr/>
        </p:nvGrpSpPr>
        <p:grpSpPr>
          <a:xfrm>
            <a:off x="2226187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92" name="Oval 79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3" name="Oval 79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4" name="Oval 79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5" name="Oval 79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6" name="Oval 79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7" name="Group 796"/>
          <p:cNvGrpSpPr/>
          <p:nvPr/>
        </p:nvGrpSpPr>
        <p:grpSpPr>
          <a:xfrm>
            <a:off x="2760056" y="5457476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798" name="Oval 79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9" name="Oval 79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0" name="Oval 79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1" name="Oval 80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2" name="Oval 80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3" name="Group 802"/>
          <p:cNvGrpSpPr/>
          <p:nvPr/>
        </p:nvGrpSpPr>
        <p:grpSpPr>
          <a:xfrm>
            <a:off x="3293925" y="5457476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804" name="Oval 80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5" name="Oval 80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6" name="Oval 80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7" name="Oval 80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8" name="Oval 80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9" name="Group 808"/>
          <p:cNvGrpSpPr/>
          <p:nvPr/>
        </p:nvGrpSpPr>
        <p:grpSpPr>
          <a:xfrm>
            <a:off x="3827794" y="5457476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810" name="Oval 80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1" name="Oval 81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2" name="Oval 81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3" name="Oval 81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4" name="Oval 81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5" name="Group 814"/>
          <p:cNvGrpSpPr/>
          <p:nvPr/>
        </p:nvGrpSpPr>
        <p:grpSpPr>
          <a:xfrm>
            <a:off x="4361663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16" name="Oval 81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7" name="Oval 81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8" name="Oval 81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9" name="Oval 81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0" name="Oval 81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1" name="Group 820"/>
          <p:cNvGrpSpPr/>
          <p:nvPr/>
        </p:nvGrpSpPr>
        <p:grpSpPr>
          <a:xfrm>
            <a:off x="4895532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22" name="Oval 82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3" name="Oval 82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4" name="Oval 82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5" name="Oval 82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6" name="Oval 82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7" name="Group 826"/>
          <p:cNvGrpSpPr/>
          <p:nvPr/>
        </p:nvGrpSpPr>
        <p:grpSpPr>
          <a:xfrm>
            <a:off x="5429401" y="5457476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828" name="Oval 82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9" name="Oval 82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0" name="Oval 82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1" name="Oval 83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2" name="Oval 83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3" name="Group 832"/>
          <p:cNvGrpSpPr/>
          <p:nvPr/>
        </p:nvGrpSpPr>
        <p:grpSpPr>
          <a:xfrm>
            <a:off x="5963270" y="5457476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834" name="Oval 83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5" name="Oval 83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6" name="Oval 83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7" name="Oval 83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8" name="Oval 83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9" name="Group 838"/>
          <p:cNvGrpSpPr/>
          <p:nvPr/>
        </p:nvGrpSpPr>
        <p:grpSpPr>
          <a:xfrm>
            <a:off x="6497139" y="5457476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840" name="Oval 83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1" name="Oval 84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2" name="Oval 84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3" name="Oval 84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4" name="Oval 84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5" name="Group 844"/>
          <p:cNvGrpSpPr/>
          <p:nvPr/>
        </p:nvGrpSpPr>
        <p:grpSpPr>
          <a:xfrm>
            <a:off x="7031008" y="5457476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846" name="Oval 84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7" name="Oval 84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8" name="Oval 84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9" name="Oval 84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0" name="Oval 84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1" name="Group 850"/>
          <p:cNvGrpSpPr/>
          <p:nvPr/>
        </p:nvGrpSpPr>
        <p:grpSpPr>
          <a:xfrm>
            <a:off x="7564877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52" name="Oval 85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3" name="Oval 85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4" name="Oval 85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5" name="Oval 85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6" name="Oval 85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7" name="Group 856"/>
          <p:cNvGrpSpPr/>
          <p:nvPr/>
        </p:nvGrpSpPr>
        <p:grpSpPr>
          <a:xfrm>
            <a:off x="8098746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58" name="Oval 85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9" name="Oval 85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0" name="Oval 85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1" name="Oval 86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2" name="Oval 86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3" name="Group 862"/>
          <p:cNvGrpSpPr/>
          <p:nvPr/>
        </p:nvGrpSpPr>
        <p:grpSpPr>
          <a:xfrm>
            <a:off x="8632608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64" name="Oval 86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5" name="Oval 86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6" name="Oval 86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7" name="Oval 86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8" name="Oval 86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9" name="Group 868"/>
          <p:cNvGrpSpPr/>
          <p:nvPr/>
        </p:nvGrpSpPr>
        <p:grpSpPr>
          <a:xfrm>
            <a:off x="-443158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70" name="Oval 86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1" name="Oval 87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2" name="Oval 87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3" name="Oval 87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4" name="Oval 87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5" name="Group 874"/>
          <p:cNvGrpSpPr/>
          <p:nvPr/>
        </p:nvGrpSpPr>
        <p:grpSpPr>
          <a:xfrm>
            <a:off x="359176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76" name="Oval 87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7" name="Oval 87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8" name="Oval 87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9" name="Oval 87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0" name="Oval 87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1" name="Group 880"/>
          <p:cNvGrpSpPr/>
          <p:nvPr/>
        </p:nvGrpSpPr>
        <p:grpSpPr>
          <a:xfrm>
            <a:off x="893045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82" name="Oval 88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3" name="Oval 88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4" name="Oval 88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5" name="Oval 88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6" name="Oval 88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7" name="Group 886"/>
          <p:cNvGrpSpPr/>
          <p:nvPr/>
        </p:nvGrpSpPr>
        <p:grpSpPr>
          <a:xfrm>
            <a:off x="1426914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88" name="Oval 88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9" name="Oval 88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0" name="Oval 88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1" name="Oval 89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2" name="Oval 89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3" name="Group 892"/>
          <p:cNvGrpSpPr/>
          <p:nvPr/>
        </p:nvGrpSpPr>
        <p:grpSpPr>
          <a:xfrm>
            <a:off x="1960783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94" name="Oval 89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5" name="Oval 89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6" name="Oval 89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7" name="Oval 89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8" name="Oval 89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9" name="Group 898"/>
          <p:cNvGrpSpPr/>
          <p:nvPr/>
        </p:nvGrpSpPr>
        <p:grpSpPr>
          <a:xfrm>
            <a:off x="2494652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00" name="Oval 89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1" name="Oval 90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2" name="Oval 90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3" name="Oval 90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4" name="Oval 90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5" name="Group 904"/>
          <p:cNvGrpSpPr/>
          <p:nvPr/>
        </p:nvGrpSpPr>
        <p:grpSpPr>
          <a:xfrm>
            <a:off x="3028521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06" name="Oval 90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7" name="Oval 90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8" name="Oval 90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9" name="Oval 90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0" name="Oval 90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1" name="Group 910"/>
          <p:cNvGrpSpPr/>
          <p:nvPr/>
        </p:nvGrpSpPr>
        <p:grpSpPr>
          <a:xfrm>
            <a:off x="3562390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12" name="Oval 91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3" name="Oval 91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4" name="Oval 91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5" name="Oval 91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6" name="Oval 91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7" name="Group 916"/>
          <p:cNvGrpSpPr/>
          <p:nvPr/>
        </p:nvGrpSpPr>
        <p:grpSpPr>
          <a:xfrm>
            <a:off x="4096259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18" name="Oval 91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9" name="Oval 91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0" name="Oval 91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1" name="Oval 92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2" name="Oval 92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3" name="Group 922"/>
          <p:cNvGrpSpPr/>
          <p:nvPr/>
        </p:nvGrpSpPr>
        <p:grpSpPr>
          <a:xfrm>
            <a:off x="4630128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24" name="Oval 92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5" name="Oval 92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6" name="Oval 92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7" name="Oval 92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8" name="Oval 92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9" name="Group 928"/>
          <p:cNvGrpSpPr/>
          <p:nvPr/>
        </p:nvGrpSpPr>
        <p:grpSpPr>
          <a:xfrm>
            <a:off x="5163997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30" name="Oval 92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1" name="Oval 93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2" name="Oval 93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3" name="Oval 93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4" name="Oval 93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5" name="Group 934"/>
          <p:cNvGrpSpPr/>
          <p:nvPr/>
        </p:nvGrpSpPr>
        <p:grpSpPr>
          <a:xfrm>
            <a:off x="5697866" y="6216840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936" name="Oval 93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7" name="Oval 93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8" name="Oval 93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9" name="Oval 93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0" name="Oval 93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1" name="Group 940"/>
          <p:cNvGrpSpPr/>
          <p:nvPr/>
        </p:nvGrpSpPr>
        <p:grpSpPr>
          <a:xfrm>
            <a:off x="6231735" y="6216840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942" name="Oval 94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3" name="Oval 94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4" name="Oval 94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5" name="Oval 94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6" name="Oval 94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7" name="Group 946"/>
          <p:cNvGrpSpPr/>
          <p:nvPr/>
        </p:nvGrpSpPr>
        <p:grpSpPr>
          <a:xfrm>
            <a:off x="6765604" y="6216840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948" name="Oval 94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9" name="Oval 94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0" name="Oval 94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1" name="Oval 95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2" name="Oval 95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3" name="Group 952"/>
          <p:cNvGrpSpPr/>
          <p:nvPr/>
        </p:nvGrpSpPr>
        <p:grpSpPr>
          <a:xfrm>
            <a:off x="7299473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54" name="Oval 95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5" name="Oval 95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6" name="Oval 95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7" name="Oval 95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8" name="Oval 95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9" name="Group 958"/>
          <p:cNvGrpSpPr/>
          <p:nvPr/>
        </p:nvGrpSpPr>
        <p:grpSpPr>
          <a:xfrm>
            <a:off x="7833342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60" name="Oval 95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1" name="Oval 96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2" name="Oval 96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3" name="Oval 96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4" name="Oval 96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5" name="Group 964"/>
          <p:cNvGrpSpPr/>
          <p:nvPr/>
        </p:nvGrpSpPr>
        <p:grpSpPr>
          <a:xfrm>
            <a:off x="8367211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66" name="Oval 96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7" name="Oval 96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8" name="Oval 96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9" name="Oval 96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0" name="Oval 96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1" name="Group 970"/>
          <p:cNvGrpSpPr/>
          <p:nvPr/>
        </p:nvGrpSpPr>
        <p:grpSpPr>
          <a:xfrm>
            <a:off x="8901073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72" name="Oval 97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3" name="Oval 97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4" name="Oval 97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5" name="Oval 97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6" name="Oval 97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7" name="Group 976"/>
          <p:cNvGrpSpPr/>
          <p:nvPr/>
        </p:nvGrpSpPr>
        <p:grpSpPr>
          <a:xfrm>
            <a:off x="-174693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78" name="Oval 97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9" name="Oval 97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0" name="Oval 97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1" name="Oval 98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2" name="Oval 98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85" name="TextBox 984"/>
          <p:cNvSpPr txBox="1"/>
          <p:nvPr/>
        </p:nvSpPr>
        <p:spPr>
          <a:xfrm>
            <a:off x="2227818" y="1257673"/>
            <a:ext cx="5148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Cluster Random Sampling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86" name="Oval 985"/>
          <p:cNvSpPr/>
          <p:nvPr/>
        </p:nvSpPr>
        <p:spPr>
          <a:xfrm>
            <a:off x="4294148" y="-185643"/>
            <a:ext cx="2103046" cy="276869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7" name="Oval 986"/>
          <p:cNvSpPr/>
          <p:nvPr/>
        </p:nvSpPr>
        <p:spPr>
          <a:xfrm>
            <a:off x="5407917" y="4438368"/>
            <a:ext cx="2103046" cy="276869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8" name="Oval 987"/>
          <p:cNvSpPr/>
          <p:nvPr/>
        </p:nvSpPr>
        <p:spPr>
          <a:xfrm>
            <a:off x="-662762" y="3619441"/>
            <a:ext cx="2103046" cy="276869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12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67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Random Selection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532375"/>
            <a:ext cx="84709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latin typeface="Times" charset="0"/>
                <a:ea typeface="ＭＳ Ｐゴシック" charset="0"/>
                <a:cs typeface="ＭＳ Ｐゴシック" charset="0"/>
              </a:rPr>
              <a:t>When all of the members of a population do not have an equal chance of being in the sample it is called </a:t>
            </a:r>
            <a:r>
              <a:rPr lang="en-US" sz="2400" i="1" dirty="0" err="1">
                <a:latin typeface="Times" charset="0"/>
                <a:ea typeface="ＭＳ Ｐゴシック" charset="0"/>
                <a:cs typeface="ＭＳ Ｐゴシック" charset="0"/>
              </a:rPr>
              <a:t>nonprobablity</a:t>
            </a:r>
            <a:r>
              <a:rPr lang="en-US" sz="2400" i="1" dirty="0">
                <a:latin typeface="Times" charset="0"/>
                <a:ea typeface="ＭＳ Ｐゴシック" charset="0"/>
                <a:cs typeface="ＭＳ Ｐゴシック" charset="0"/>
              </a:rPr>
              <a:t> sampling</a:t>
            </a:r>
            <a:r>
              <a:rPr lang="en-US" sz="2400" dirty="0">
                <a:latin typeface="Times" charset="0"/>
                <a:ea typeface="ＭＳ Ｐゴシック" charset="0"/>
                <a:cs typeface="ＭＳ Ｐゴシック" charset="0"/>
              </a:rPr>
              <a:t>. </a:t>
            </a:r>
            <a:endParaRPr lang="en-US" sz="2400" dirty="0" smtClean="0">
              <a:latin typeface="Times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latin typeface="Times" charset="0"/>
                <a:ea typeface="ＭＳ Ｐゴシック" charset="0"/>
                <a:cs typeface="ＭＳ Ｐゴシック" charset="0"/>
              </a:rPr>
              <a:t>Q</a:t>
            </a:r>
            <a:r>
              <a:rPr lang="en-US" sz="2000" dirty="0" smtClean="0">
                <a:latin typeface="Times" charset="0"/>
                <a:ea typeface="ＭＳ Ｐゴシック" charset="0"/>
                <a:cs typeface="ＭＳ Ｐゴシック" charset="0"/>
              </a:rPr>
              <a:t>uota sampling (random until a quota is filled)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latin typeface="Times" charset="0"/>
                <a:ea typeface="ＭＳ Ｐゴシック" charset="0"/>
                <a:cs typeface="ＭＳ Ｐゴシック" charset="0"/>
              </a:rPr>
              <a:t>P</a:t>
            </a:r>
            <a:r>
              <a:rPr lang="en-US" sz="2000" dirty="0" smtClean="0">
                <a:latin typeface="Times" charset="0"/>
                <a:ea typeface="ＭＳ Ｐゴシック" charset="0"/>
                <a:cs typeface="ＭＳ Ｐゴシック" charset="0"/>
              </a:rPr>
              <a:t>urposive sampling (random within subgroup)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latin typeface="Times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2000" dirty="0" smtClean="0">
                <a:latin typeface="Times" charset="0"/>
                <a:ea typeface="ＭＳ Ｐゴシック" charset="0"/>
                <a:cs typeface="ＭＳ Ｐゴシック" charset="0"/>
              </a:rPr>
              <a:t>amples </a:t>
            </a:r>
            <a:r>
              <a:rPr lang="en-US" sz="2000" dirty="0">
                <a:latin typeface="Times" charset="0"/>
                <a:ea typeface="ＭＳ Ｐゴシック" charset="0"/>
                <a:cs typeface="ＭＳ Ｐゴシック" charset="0"/>
              </a:rPr>
              <a:t>of </a:t>
            </a:r>
            <a:r>
              <a:rPr lang="en-US" sz="2000" dirty="0" smtClean="0">
                <a:latin typeface="Times" charset="0"/>
                <a:ea typeface="ＭＳ Ｐゴシック" charset="0"/>
                <a:cs typeface="ＭＳ Ｐゴシック" charset="0"/>
              </a:rPr>
              <a:t>convenience</a:t>
            </a:r>
          </a:p>
          <a:p>
            <a:pPr lvl="1" eaLnBrk="1" hangingPunct="1">
              <a:lnSpc>
                <a:spcPct val="90000"/>
              </a:lnSpc>
              <a:spcAft>
                <a:spcPts val="1800"/>
              </a:spcAft>
            </a:pPr>
            <a:r>
              <a:rPr lang="en-US" sz="2000" dirty="0">
                <a:latin typeface="Times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2000" dirty="0" smtClean="0">
                <a:latin typeface="Times" charset="0"/>
                <a:ea typeface="ＭＳ Ｐゴシック" charset="0"/>
                <a:cs typeface="ＭＳ Ｐゴシック" charset="0"/>
              </a:rPr>
              <a:t>nowball sampling</a:t>
            </a:r>
            <a:endParaRPr lang="en-US" sz="2000" dirty="0">
              <a:latin typeface="Times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spcAft>
                <a:spcPts val="1800"/>
              </a:spcAft>
            </a:pPr>
            <a:r>
              <a:rPr lang="en-US" sz="2400" dirty="0" smtClean="0">
                <a:latin typeface="Times" charset="0"/>
                <a:ea typeface="ＭＳ Ｐゴシック" charset="0"/>
                <a:cs typeface="ＭＳ Ｐゴシック" charset="0"/>
              </a:rPr>
              <a:t>If </a:t>
            </a:r>
            <a:r>
              <a:rPr lang="en-US" sz="2400" dirty="0">
                <a:latin typeface="Times" charset="0"/>
                <a:ea typeface="ＭＳ Ｐゴシック" charset="0"/>
                <a:cs typeface="ＭＳ Ｐゴシック" charset="0"/>
              </a:rPr>
              <a:t>the sample </a:t>
            </a:r>
            <a:r>
              <a:rPr lang="en-US" sz="2400" dirty="0" smtClean="0">
                <a:latin typeface="Times" charset="0"/>
                <a:ea typeface="ＭＳ Ｐゴシック" charset="0"/>
                <a:cs typeface="ＭＳ Ｐゴシック" charset="0"/>
              </a:rPr>
              <a:t>is not </a:t>
            </a:r>
            <a:r>
              <a:rPr lang="en-US" sz="2400" dirty="0">
                <a:latin typeface="Times" charset="0"/>
                <a:ea typeface="ＭＳ Ｐゴシック" charset="0"/>
                <a:cs typeface="ＭＳ Ｐゴシック" charset="0"/>
              </a:rPr>
              <a:t>random then you have to work hard at showing that your sample is not potentially dissimilar from the population. (methods section)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4E1E-219A-A444-A241-FDE36A2374E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378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52536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" name="Oval 6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86405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2" name="Oval 1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420274" y="135388"/>
            <a:ext cx="422979" cy="593124"/>
            <a:chOff x="1554565" y="1727797"/>
            <a:chExt cx="501138" cy="702723"/>
          </a:xfrm>
          <a:solidFill>
            <a:schemeClr val="accent6">
              <a:lumMod val="50000"/>
            </a:schemeClr>
          </a:solidFill>
        </p:grpSpPr>
        <p:sp>
          <p:nvSpPr>
            <p:cNvPr id="18" name="Oval 1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954143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4" name="Oval 2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488012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0" name="Oval 2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21881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6" name="Oval 3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555750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2" name="Oval 4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089619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8" name="Oval 4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623488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4" name="Oval 5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5157357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0" name="Oval 5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5691226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6" name="Oval 6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6225095" y="135388"/>
            <a:ext cx="422979" cy="593124"/>
            <a:chOff x="1554565" y="1727797"/>
            <a:chExt cx="501138" cy="702723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72" name="Oval 7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6758964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4" name="Oval 8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7292833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0" name="Oval 8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7826702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6" name="Oval 9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8360571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02" name="Oval 10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8894433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08" name="Oval 10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-181333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14" name="Oval 11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62012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20" name="Oval 11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595881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26" name="Oval 12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1129750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32" name="Oval 13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1663619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38" name="Oval 13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2197488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44" name="Oval 14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2731357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50" name="Oval 14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3265226" y="862020"/>
            <a:ext cx="422979" cy="593124"/>
            <a:chOff x="1554565" y="1727797"/>
            <a:chExt cx="501138" cy="702723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56" name="Oval 15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3799095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62" name="Oval 16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4332964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68" name="Oval 16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Oval 16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Oval 16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Oval 17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4866833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74" name="Oval 17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5400702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80" name="Oval 17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5934571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86" name="Oval 18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6468440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92" name="Oval 19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7002309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98" name="Oval 19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Oval 20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7536178" y="862020"/>
            <a:ext cx="422979" cy="593124"/>
            <a:chOff x="1554565" y="1727797"/>
            <a:chExt cx="501138" cy="702723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204" name="Oval 20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Oval 20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Oval 20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8070047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10" name="Oval 20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Oval 21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Oval 21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Oval 21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Oval 21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5" name="Group 214"/>
          <p:cNvGrpSpPr/>
          <p:nvPr/>
        </p:nvGrpSpPr>
        <p:grpSpPr>
          <a:xfrm>
            <a:off x="8603909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16" name="Oval 21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Oval 21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Oval 21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Oval 21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-471857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22" name="Oval 22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339625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28" name="Oval 22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873494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34" name="Oval 23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Oval 23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1407363" y="1627930"/>
            <a:ext cx="422979" cy="593124"/>
            <a:chOff x="1554565" y="1727797"/>
            <a:chExt cx="501138" cy="702723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240" name="Oval 23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5" name="Group 244"/>
          <p:cNvGrpSpPr/>
          <p:nvPr/>
        </p:nvGrpSpPr>
        <p:grpSpPr>
          <a:xfrm>
            <a:off x="1941232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46" name="Oval 24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Oval 24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Oval 24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Oval 24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Oval 24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1" name="Group 250"/>
          <p:cNvGrpSpPr/>
          <p:nvPr/>
        </p:nvGrpSpPr>
        <p:grpSpPr>
          <a:xfrm>
            <a:off x="2475101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52" name="Oval 25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Oval 25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Oval 25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Oval 25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Oval 25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7" name="Group 256"/>
          <p:cNvGrpSpPr/>
          <p:nvPr/>
        </p:nvGrpSpPr>
        <p:grpSpPr>
          <a:xfrm>
            <a:off x="3008970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58" name="Oval 25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Oval 25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Oval 25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Oval 26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Oval 26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3" name="Group 262"/>
          <p:cNvGrpSpPr/>
          <p:nvPr/>
        </p:nvGrpSpPr>
        <p:grpSpPr>
          <a:xfrm>
            <a:off x="3542839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64" name="Oval 26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Oval 26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Oval 26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Oval 26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Oval 26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9" name="Group 268"/>
          <p:cNvGrpSpPr/>
          <p:nvPr/>
        </p:nvGrpSpPr>
        <p:grpSpPr>
          <a:xfrm>
            <a:off x="4076708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70" name="Oval 26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Oval 27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Oval 27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Oval 27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5" name="Group 274"/>
          <p:cNvGrpSpPr/>
          <p:nvPr/>
        </p:nvGrpSpPr>
        <p:grpSpPr>
          <a:xfrm>
            <a:off x="4610577" y="1627930"/>
            <a:ext cx="422979" cy="593124"/>
            <a:chOff x="1554565" y="1727797"/>
            <a:chExt cx="501138" cy="702723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276" name="Oval 27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Oval 27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Oval 27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Oval 27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Oval 27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1" name="Group 280"/>
          <p:cNvGrpSpPr/>
          <p:nvPr/>
        </p:nvGrpSpPr>
        <p:grpSpPr>
          <a:xfrm>
            <a:off x="5144446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82" name="Oval 28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Oval 28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Oval 28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Oval 28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7" name="Group 286"/>
          <p:cNvGrpSpPr/>
          <p:nvPr/>
        </p:nvGrpSpPr>
        <p:grpSpPr>
          <a:xfrm>
            <a:off x="5678315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88" name="Oval 28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Oval 28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Oval 28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Oval 29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Oval 29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3" name="Group 292"/>
          <p:cNvGrpSpPr/>
          <p:nvPr/>
        </p:nvGrpSpPr>
        <p:grpSpPr>
          <a:xfrm>
            <a:off x="6212184" y="1627930"/>
            <a:ext cx="422979" cy="593124"/>
            <a:chOff x="1554565" y="1727797"/>
            <a:chExt cx="501138" cy="702723"/>
          </a:xfrm>
          <a:solidFill>
            <a:schemeClr val="accent6">
              <a:lumMod val="50000"/>
            </a:schemeClr>
          </a:solidFill>
        </p:grpSpPr>
        <p:sp>
          <p:nvSpPr>
            <p:cNvPr id="294" name="Oval 29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Oval 29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Oval 29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Oval 29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Oval 29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9" name="Group 298"/>
          <p:cNvGrpSpPr/>
          <p:nvPr/>
        </p:nvGrpSpPr>
        <p:grpSpPr>
          <a:xfrm>
            <a:off x="6746053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00" name="Oval 29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Oval 30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Oval 30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Oval 30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Oval 30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5" name="Group 304"/>
          <p:cNvGrpSpPr/>
          <p:nvPr/>
        </p:nvGrpSpPr>
        <p:grpSpPr>
          <a:xfrm>
            <a:off x="7279922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06" name="Oval 30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Oval 30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Oval 30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Oval 30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Oval 30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1" name="Group 310"/>
          <p:cNvGrpSpPr/>
          <p:nvPr/>
        </p:nvGrpSpPr>
        <p:grpSpPr>
          <a:xfrm>
            <a:off x="7813791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12" name="Oval 31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Oval 31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Oval 31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Oval 31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Oval 31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7" name="Group 316"/>
          <p:cNvGrpSpPr/>
          <p:nvPr/>
        </p:nvGrpSpPr>
        <p:grpSpPr>
          <a:xfrm>
            <a:off x="8347660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18" name="Oval 31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Oval 31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Oval 31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Oval 32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Oval 32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3" name="Group 322"/>
          <p:cNvGrpSpPr/>
          <p:nvPr/>
        </p:nvGrpSpPr>
        <p:grpSpPr>
          <a:xfrm>
            <a:off x="8881522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24" name="Oval 32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Oval 32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Oval 32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Oval 32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Oval 32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9" name="Group 328"/>
          <p:cNvGrpSpPr/>
          <p:nvPr/>
        </p:nvGrpSpPr>
        <p:grpSpPr>
          <a:xfrm>
            <a:off x="-194244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30" name="Oval 32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Oval 33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Oval 33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Oval 33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Oval 33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5" name="Group 334"/>
          <p:cNvGrpSpPr/>
          <p:nvPr/>
        </p:nvGrpSpPr>
        <p:grpSpPr>
          <a:xfrm>
            <a:off x="90106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36" name="Oval 33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Oval 33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Oval 33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Oval 33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Oval 33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1" name="Group 340"/>
          <p:cNvGrpSpPr/>
          <p:nvPr/>
        </p:nvGrpSpPr>
        <p:grpSpPr>
          <a:xfrm>
            <a:off x="623975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42" name="Oval 34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Oval 34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Oval 34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Oval 34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Oval 34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7" name="Group 346"/>
          <p:cNvGrpSpPr/>
          <p:nvPr/>
        </p:nvGrpSpPr>
        <p:grpSpPr>
          <a:xfrm>
            <a:off x="1157844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48" name="Oval 34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Oval 34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Oval 34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Oval 35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Oval 35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3" name="Group 352"/>
          <p:cNvGrpSpPr/>
          <p:nvPr/>
        </p:nvGrpSpPr>
        <p:grpSpPr>
          <a:xfrm>
            <a:off x="1691713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54" name="Oval 35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Oval 35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Oval 35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Oval 35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Oval 35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9" name="Group 358"/>
          <p:cNvGrpSpPr/>
          <p:nvPr/>
        </p:nvGrpSpPr>
        <p:grpSpPr>
          <a:xfrm>
            <a:off x="2225582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60" name="Oval 35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Oval 36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Oval 36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Oval 36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Oval 36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5" name="Group 364"/>
          <p:cNvGrpSpPr/>
          <p:nvPr/>
        </p:nvGrpSpPr>
        <p:grpSpPr>
          <a:xfrm>
            <a:off x="2759451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66" name="Oval 36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Oval 36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Oval 36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Oval 36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Oval 36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1" name="Group 370"/>
          <p:cNvGrpSpPr/>
          <p:nvPr/>
        </p:nvGrpSpPr>
        <p:grpSpPr>
          <a:xfrm>
            <a:off x="3293320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72" name="Oval 37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Oval 37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Oval 37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Oval 37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Oval 37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7" name="Group 376"/>
          <p:cNvGrpSpPr/>
          <p:nvPr/>
        </p:nvGrpSpPr>
        <p:grpSpPr>
          <a:xfrm>
            <a:off x="3827189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78" name="Oval 37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Oval 37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Oval 37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Oval 38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Oval 38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3" name="Group 382"/>
          <p:cNvGrpSpPr/>
          <p:nvPr/>
        </p:nvGrpSpPr>
        <p:grpSpPr>
          <a:xfrm>
            <a:off x="4361058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84" name="Oval 38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Oval 38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Oval 38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Oval 38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Oval 38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9" name="Group 388"/>
          <p:cNvGrpSpPr/>
          <p:nvPr/>
        </p:nvGrpSpPr>
        <p:grpSpPr>
          <a:xfrm>
            <a:off x="4894927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90" name="Oval 38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Oval 39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Oval 39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Oval 39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Oval 39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5" name="Group 394"/>
          <p:cNvGrpSpPr/>
          <p:nvPr/>
        </p:nvGrpSpPr>
        <p:grpSpPr>
          <a:xfrm>
            <a:off x="5428796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96" name="Oval 39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Oval 39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Oval 39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Oval 39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Oval 39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1" name="Group 400"/>
          <p:cNvGrpSpPr/>
          <p:nvPr/>
        </p:nvGrpSpPr>
        <p:grpSpPr>
          <a:xfrm>
            <a:off x="5962665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02" name="Oval 40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Oval 40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Oval 40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Oval 40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Oval 40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7" name="Group 406"/>
          <p:cNvGrpSpPr/>
          <p:nvPr/>
        </p:nvGrpSpPr>
        <p:grpSpPr>
          <a:xfrm>
            <a:off x="6496534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08" name="Oval 40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Oval 40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Oval 40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Oval 41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Oval 41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3" name="Group 412"/>
          <p:cNvGrpSpPr/>
          <p:nvPr/>
        </p:nvGrpSpPr>
        <p:grpSpPr>
          <a:xfrm>
            <a:off x="7030403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14" name="Oval 41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Oval 41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Oval 41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Oval 41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Oval 41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9" name="Group 418"/>
          <p:cNvGrpSpPr/>
          <p:nvPr/>
        </p:nvGrpSpPr>
        <p:grpSpPr>
          <a:xfrm>
            <a:off x="7564272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20" name="Oval 41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Oval 42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Oval 42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Oval 42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Oval 42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5" name="Group 424"/>
          <p:cNvGrpSpPr/>
          <p:nvPr/>
        </p:nvGrpSpPr>
        <p:grpSpPr>
          <a:xfrm>
            <a:off x="8098141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26" name="Oval 42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Oval 42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Oval 42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Oval 42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Oval 42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1" name="Group 430"/>
          <p:cNvGrpSpPr/>
          <p:nvPr/>
        </p:nvGrpSpPr>
        <p:grpSpPr>
          <a:xfrm>
            <a:off x="8632003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32" name="Oval 43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Oval 43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Oval 43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Oval 43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Oval 43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7" name="Group 436"/>
          <p:cNvGrpSpPr/>
          <p:nvPr/>
        </p:nvGrpSpPr>
        <p:grpSpPr>
          <a:xfrm>
            <a:off x="-443763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38" name="Oval 43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Oval 43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Oval 43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Oval 44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Oval 44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3" name="Group 442"/>
          <p:cNvGrpSpPr/>
          <p:nvPr/>
        </p:nvGrpSpPr>
        <p:grpSpPr>
          <a:xfrm>
            <a:off x="362724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44" name="Oval 44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Oval 44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Oval 44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Oval 44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Oval 44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9" name="Group 448"/>
          <p:cNvGrpSpPr/>
          <p:nvPr/>
        </p:nvGrpSpPr>
        <p:grpSpPr>
          <a:xfrm>
            <a:off x="896593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50" name="Oval 44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Oval 45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Oval 45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Oval 45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Oval 45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5" name="Group 454"/>
          <p:cNvGrpSpPr/>
          <p:nvPr/>
        </p:nvGrpSpPr>
        <p:grpSpPr>
          <a:xfrm>
            <a:off x="1430462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56" name="Oval 45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Oval 45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Oval 45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Oval 45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Oval 45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1" name="Group 460"/>
          <p:cNvGrpSpPr/>
          <p:nvPr/>
        </p:nvGrpSpPr>
        <p:grpSpPr>
          <a:xfrm>
            <a:off x="1964331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62" name="Oval 46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Oval 46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Oval 46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Oval 46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Oval 46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7" name="Group 466"/>
          <p:cNvGrpSpPr/>
          <p:nvPr/>
        </p:nvGrpSpPr>
        <p:grpSpPr>
          <a:xfrm>
            <a:off x="2498200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68" name="Oval 46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Oval 46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Oval 46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Oval 47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Oval 47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3" name="Group 472"/>
          <p:cNvGrpSpPr/>
          <p:nvPr/>
        </p:nvGrpSpPr>
        <p:grpSpPr>
          <a:xfrm>
            <a:off x="3032069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74" name="Oval 47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Oval 47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Oval 47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Oval 47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Oval 47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9" name="Group 478"/>
          <p:cNvGrpSpPr/>
          <p:nvPr/>
        </p:nvGrpSpPr>
        <p:grpSpPr>
          <a:xfrm>
            <a:off x="3565938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80" name="Oval 47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Oval 48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Oval 48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Oval 48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Oval 48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5" name="Group 484"/>
          <p:cNvGrpSpPr/>
          <p:nvPr/>
        </p:nvGrpSpPr>
        <p:grpSpPr>
          <a:xfrm>
            <a:off x="4099807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86" name="Oval 48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Oval 48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Oval 48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Oval 48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Oval 48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1" name="Group 490"/>
          <p:cNvGrpSpPr/>
          <p:nvPr/>
        </p:nvGrpSpPr>
        <p:grpSpPr>
          <a:xfrm>
            <a:off x="4633676" y="3185933"/>
            <a:ext cx="422979" cy="593124"/>
            <a:chOff x="1554565" y="1727797"/>
            <a:chExt cx="501138" cy="702723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492" name="Oval 49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Oval 49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Oval 49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5" name="Oval 49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Oval 49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7" name="Group 496"/>
          <p:cNvGrpSpPr/>
          <p:nvPr/>
        </p:nvGrpSpPr>
        <p:grpSpPr>
          <a:xfrm>
            <a:off x="5167545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98" name="Oval 49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Oval 49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Oval 49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Oval 50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Oval 50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3" name="Group 502"/>
          <p:cNvGrpSpPr/>
          <p:nvPr/>
        </p:nvGrpSpPr>
        <p:grpSpPr>
          <a:xfrm>
            <a:off x="5701414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04" name="Oval 50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Oval 50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Oval 50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Oval 50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Oval 50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9" name="Group 508"/>
          <p:cNvGrpSpPr/>
          <p:nvPr/>
        </p:nvGrpSpPr>
        <p:grpSpPr>
          <a:xfrm>
            <a:off x="6235283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10" name="Oval 50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" name="Oval 51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Oval 51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Oval 51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Oval 51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5" name="Group 514"/>
          <p:cNvGrpSpPr/>
          <p:nvPr/>
        </p:nvGrpSpPr>
        <p:grpSpPr>
          <a:xfrm>
            <a:off x="6769152" y="3185933"/>
            <a:ext cx="422979" cy="593124"/>
            <a:chOff x="1554565" y="1727797"/>
            <a:chExt cx="501138" cy="702723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516" name="Oval 51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Oval 51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Oval 51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Oval 51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Oval 51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1" name="Group 520"/>
          <p:cNvGrpSpPr/>
          <p:nvPr/>
        </p:nvGrpSpPr>
        <p:grpSpPr>
          <a:xfrm>
            <a:off x="7303021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22" name="Oval 52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" name="Oval 52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4" name="Oval 52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Oval 52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Oval 52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7" name="Group 526"/>
          <p:cNvGrpSpPr/>
          <p:nvPr/>
        </p:nvGrpSpPr>
        <p:grpSpPr>
          <a:xfrm>
            <a:off x="7836890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28" name="Oval 52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9" name="Oval 52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0" name="Oval 52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" name="Oval 53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Oval 53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3" name="Group 532"/>
          <p:cNvGrpSpPr/>
          <p:nvPr/>
        </p:nvGrpSpPr>
        <p:grpSpPr>
          <a:xfrm>
            <a:off x="8370759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34" name="Oval 53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5" name="Oval 53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" name="Oval 53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" name="Oval 53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" name="Oval 53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9" name="Group 538"/>
          <p:cNvGrpSpPr/>
          <p:nvPr/>
        </p:nvGrpSpPr>
        <p:grpSpPr>
          <a:xfrm>
            <a:off x="8904621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40" name="Oval 53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" name="Oval 54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Oval 54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Oval 54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" name="Oval 54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5" name="Group 544"/>
          <p:cNvGrpSpPr/>
          <p:nvPr/>
        </p:nvGrpSpPr>
        <p:grpSpPr>
          <a:xfrm>
            <a:off x="-171145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46" name="Oval 54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Oval 54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Oval 54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Oval 54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Oval 54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1" name="Group 550"/>
          <p:cNvGrpSpPr/>
          <p:nvPr/>
        </p:nvGrpSpPr>
        <p:grpSpPr>
          <a:xfrm>
            <a:off x="80523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52" name="Oval 55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3" name="Oval 55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4" name="Oval 55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5" name="Oval 55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6" name="Oval 55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7" name="Group 556"/>
          <p:cNvGrpSpPr/>
          <p:nvPr/>
        </p:nvGrpSpPr>
        <p:grpSpPr>
          <a:xfrm>
            <a:off x="614392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58" name="Oval 55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9" name="Oval 55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Oval 55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Oval 56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2" name="Oval 56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3" name="Group 562"/>
          <p:cNvGrpSpPr/>
          <p:nvPr/>
        </p:nvGrpSpPr>
        <p:grpSpPr>
          <a:xfrm>
            <a:off x="1148261" y="3958388"/>
            <a:ext cx="422979" cy="593124"/>
            <a:chOff x="1554565" y="1727797"/>
            <a:chExt cx="501138" cy="702723"/>
          </a:xfrm>
          <a:solidFill>
            <a:schemeClr val="accent6">
              <a:lumMod val="50000"/>
            </a:schemeClr>
          </a:solidFill>
        </p:grpSpPr>
        <p:sp>
          <p:nvSpPr>
            <p:cNvPr id="564" name="Oval 56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5" name="Oval 56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6" name="Oval 56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7" name="Oval 56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8" name="Oval 56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9" name="Group 568"/>
          <p:cNvGrpSpPr/>
          <p:nvPr/>
        </p:nvGrpSpPr>
        <p:grpSpPr>
          <a:xfrm>
            <a:off x="1682130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70" name="Oval 56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Oval 57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2" name="Oval 57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3" name="Oval 57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4" name="Oval 57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5" name="Group 574"/>
          <p:cNvGrpSpPr/>
          <p:nvPr/>
        </p:nvGrpSpPr>
        <p:grpSpPr>
          <a:xfrm>
            <a:off x="2215999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76" name="Oval 57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7" name="Oval 57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8" name="Oval 57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9" name="Oval 57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0" name="Oval 57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1" name="Group 580"/>
          <p:cNvGrpSpPr/>
          <p:nvPr/>
        </p:nvGrpSpPr>
        <p:grpSpPr>
          <a:xfrm>
            <a:off x="2749868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82" name="Oval 58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3" name="Oval 58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4" name="Oval 58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5" name="Oval 58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6" name="Oval 58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7" name="Group 586"/>
          <p:cNvGrpSpPr/>
          <p:nvPr/>
        </p:nvGrpSpPr>
        <p:grpSpPr>
          <a:xfrm>
            <a:off x="3283737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88" name="Oval 58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9" name="Oval 58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0" name="Oval 58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1" name="Oval 59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2" name="Oval 59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3" name="Group 592"/>
          <p:cNvGrpSpPr/>
          <p:nvPr/>
        </p:nvGrpSpPr>
        <p:grpSpPr>
          <a:xfrm>
            <a:off x="3817606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94" name="Oval 59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5" name="Oval 59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6" name="Oval 59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7" name="Oval 59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8" name="Oval 59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9" name="Group 598"/>
          <p:cNvGrpSpPr/>
          <p:nvPr/>
        </p:nvGrpSpPr>
        <p:grpSpPr>
          <a:xfrm>
            <a:off x="4351475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00" name="Oval 59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1" name="Oval 60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2" name="Oval 60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3" name="Oval 60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4" name="Oval 60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5" name="Group 604"/>
          <p:cNvGrpSpPr/>
          <p:nvPr/>
        </p:nvGrpSpPr>
        <p:grpSpPr>
          <a:xfrm>
            <a:off x="4885344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06" name="Oval 60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7" name="Oval 60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8" name="Oval 60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9" name="Oval 60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0" name="Oval 60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1" name="Group 610"/>
          <p:cNvGrpSpPr/>
          <p:nvPr/>
        </p:nvGrpSpPr>
        <p:grpSpPr>
          <a:xfrm>
            <a:off x="5419213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12" name="Oval 61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3" name="Oval 61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" name="Oval 61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" name="Oval 61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" name="Oval 61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7" name="Group 616"/>
          <p:cNvGrpSpPr/>
          <p:nvPr/>
        </p:nvGrpSpPr>
        <p:grpSpPr>
          <a:xfrm>
            <a:off x="5953082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18" name="Oval 61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9" name="Oval 61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" name="Oval 61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1" name="Oval 62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2" name="Oval 62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3" name="Group 622"/>
          <p:cNvGrpSpPr/>
          <p:nvPr/>
        </p:nvGrpSpPr>
        <p:grpSpPr>
          <a:xfrm>
            <a:off x="6486951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24" name="Oval 62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Oval 62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6" name="Oval 62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7" name="Oval 62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8" name="Oval 62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9" name="Group 628"/>
          <p:cNvGrpSpPr/>
          <p:nvPr/>
        </p:nvGrpSpPr>
        <p:grpSpPr>
          <a:xfrm>
            <a:off x="7020820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30" name="Oval 62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" name="Oval 63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2" name="Oval 63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3" name="Oval 63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" name="Oval 63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5" name="Group 634"/>
          <p:cNvGrpSpPr/>
          <p:nvPr/>
        </p:nvGrpSpPr>
        <p:grpSpPr>
          <a:xfrm>
            <a:off x="7554689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36" name="Oval 63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7" name="Oval 63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" name="Oval 63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9" name="Oval 63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0" name="Oval 63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1" name="Group 640"/>
          <p:cNvGrpSpPr/>
          <p:nvPr/>
        </p:nvGrpSpPr>
        <p:grpSpPr>
          <a:xfrm>
            <a:off x="8088558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42" name="Oval 64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3" name="Oval 64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4" name="Oval 64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5" name="Oval 64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6" name="Oval 64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7" name="Group 646"/>
          <p:cNvGrpSpPr/>
          <p:nvPr/>
        </p:nvGrpSpPr>
        <p:grpSpPr>
          <a:xfrm>
            <a:off x="8622420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48" name="Oval 64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9" name="Oval 64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0" name="Oval 64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1" name="Oval 65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2" name="Oval 65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3" name="Group 652"/>
          <p:cNvGrpSpPr/>
          <p:nvPr/>
        </p:nvGrpSpPr>
        <p:grpSpPr>
          <a:xfrm>
            <a:off x="-453346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54" name="Oval 65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" name="Oval 65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6" name="Oval 65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7" name="Oval 65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8" name="Oval 65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9" name="Group 658"/>
          <p:cNvGrpSpPr/>
          <p:nvPr/>
        </p:nvGrpSpPr>
        <p:grpSpPr>
          <a:xfrm>
            <a:off x="353141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60" name="Oval 65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1" name="Oval 66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2" name="Oval 66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3" name="Oval 66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4" name="Oval 66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5" name="Group 664"/>
          <p:cNvGrpSpPr/>
          <p:nvPr/>
        </p:nvGrpSpPr>
        <p:grpSpPr>
          <a:xfrm>
            <a:off x="887010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66" name="Oval 66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7" name="Oval 66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8" name="Oval 66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9" name="Oval 66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0" name="Oval 66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1" name="Group 670"/>
          <p:cNvGrpSpPr/>
          <p:nvPr/>
        </p:nvGrpSpPr>
        <p:grpSpPr>
          <a:xfrm>
            <a:off x="1420879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72" name="Oval 67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3" name="Oval 67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4" name="Oval 67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5" name="Oval 67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6" name="Oval 67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7" name="Group 676"/>
          <p:cNvGrpSpPr/>
          <p:nvPr/>
        </p:nvGrpSpPr>
        <p:grpSpPr>
          <a:xfrm>
            <a:off x="1954748" y="4704659"/>
            <a:ext cx="422979" cy="593124"/>
            <a:chOff x="1554565" y="1727797"/>
            <a:chExt cx="501138" cy="702723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678" name="Oval 67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9" name="Oval 67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0" name="Oval 67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1" name="Oval 68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2" name="Oval 68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3" name="Group 682"/>
          <p:cNvGrpSpPr/>
          <p:nvPr/>
        </p:nvGrpSpPr>
        <p:grpSpPr>
          <a:xfrm>
            <a:off x="2488617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84" name="Oval 68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5" name="Oval 68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6" name="Oval 68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7" name="Oval 68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8" name="Oval 68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9" name="Group 688"/>
          <p:cNvGrpSpPr/>
          <p:nvPr/>
        </p:nvGrpSpPr>
        <p:grpSpPr>
          <a:xfrm>
            <a:off x="3022486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90" name="Oval 68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1" name="Oval 69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2" name="Oval 69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3" name="Oval 69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4" name="Oval 69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5" name="Group 694"/>
          <p:cNvGrpSpPr/>
          <p:nvPr/>
        </p:nvGrpSpPr>
        <p:grpSpPr>
          <a:xfrm>
            <a:off x="3556355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96" name="Oval 69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7" name="Oval 69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8" name="Oval 69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9" name="Oval 69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0" name="Oval 69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1" name="Group 700"/>
          <p:cNvGrpSpPr/>
          <p:nvPr/>
        </p:nvGrpSpPr>
        <p:grpSpPr>
          <a:xfrm>
            <a:off x="4090224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02" name="Oval 70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3" name="Oval 70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4" name="Oval 70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5" name="Oval 70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6" name="Oval 70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7" name="Group 706"/>
          <p:cNvGrpSpPr/>
          <p:nvPr/>
        </p:nvGrpSpPr>
        <p:grpSpPr>
          <a:xfrm>
            <a:off x="4624093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08" name="Oval 70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9" name="Oval 70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0" name="Oval 70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1" name="Oval 71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2" name="Oval 71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3" name="Group 712"/>
          <p:cNvGrpSpPr/>
          <p:nvPr/>
        </p:nvGrpSpPr>
        <p:grpSpPr>
          <a:xfrm>
            <a:off x="5157962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14" name="Oval 71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5" name="Oval 71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6" name="Oval 71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" name="Oval 71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8" name="Oval 71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9" name="Group 718"/>
          <p:cNvGrpSpPr/>
          <p:nvPr/>
        </p:nvGrpSpPr>
        <p:grpSpPr>
          <a:xfrm>
            <a:off x="5691831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20" name="Oval 71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1" name="Oval 72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2" name="Oval 72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3" name="Oval 72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4" name="Oval 72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5" name="Group 724"/>
          <p:cNvGrpSpPr/>
          <p:nvPr/>
        </p:nvGrpSpPr>
        <p:grpSpPr>
          <a:xfrm>
            <a:off x="6225700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26" name="Oval 72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7" name="Oval 72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8" name="Oval 72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9" name="Oval 72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0" name="Oval 72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1" name="Group 730"/>
          <p:cNvGrpSpPr/>
          <p:nvPr/>
        </p:nvGrpSpPr>
        <p:grpSpPr>
          <a:xfrm>
            <a:off x="6759569" y="4704659"/>
            <a:ext cx="422979" cy="593124"/>
            <a:chOff x="1554565" y="1727797"/>
            <a:chExt cx="501138" cy="702723"/>
          </a:xfrm>
          <a:solidFill>
            <a:schemeClr val="accent6">
              <a:lumMod val="50000"/>
            </a:schemeClr>
          </a:solidFill>
        </p:grpSpPr>
        <p:sp>
          <p:nvSpPr>
            <p:cNvPr id="732" name="Oval 73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3" name="Oval 73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4" name="Oval 73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5" name="Oval 73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6" name="Oval 73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7" name="Group 736"/>
          <p:cNvGrpSpPr/>
          <p:nvPr/>
        </p:nvGrpSpPr>
        <p:grpSpPr>
          <a:xfrm>
            <a:off x="7293438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38" name="Oval 73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9" name="Oval 73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0" name="Oval 73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1" name="Oval 74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2" name="Oval 74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3" name="Group 742"/>
          <p:cNvGrpSpPr/>
          <p:nvPr/>
        </p:nvGrpSpPr>
        <p:grpSpPr>
          <a:xfrm>
            <a:off x="7827307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44" name="Oval 74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5" name="Oval 74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6" name="Oval 74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7" name="Oval 74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8" name="Oval 74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9" name="Group 748"/>
          <p:cNvGrpSpPr/>
          <p:nvPr/>
        </p:nvGrpSpPr>
        <p:grpSpPr>
          <a:xfrm>
            <a:off x="8361176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50" name="Oval 74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1" name="Oval 75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2" name="Oval 75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3" name="Oval 75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4" name="Oval 75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5" name="Group 754"/>
          <p:cNvGrpSpPr/>
          <p:nvPr/>
        </p:nvGrpSpPr>
        <p:grpSpPr>
          <a:xfrm>
            <a:off x="8895038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56" name="Oval 75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7" name="Oval 75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8" name="Oval 75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9" name="Oval 75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0" name="Oval 75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1" name="Group 760"/>
          <p:cNvGrpSpPr/>
          <p:nvPr/>
        </p:nvGrpSpPr>
        <p:grpSpPr>
          <a:xfrm>
            <a:off x="-180728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62" name="Oval 76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3" name="Oval 76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4" name="Oval 76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5" name="Oval 76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6" name="Oval 76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7" name="Group 766"/>
          <p:cNvGrpSpPr/>
          <p:nvPr/>
        </p:nvGrpSpPr>
        <p:grpSpPr>
          <a:xfrm>
            <a:off x="90711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68" name="Oval 76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9" name="Oval 76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0" name="Oval 76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1" name="Oval 77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2" name="Oval 77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3" name="Group 772"/>
          <p:cNvGrpSpPr/>
          <p:nvPr/>
        </p:nvGrpSpPr>
        <p:grpSpPr>
          <a:xfrm>
            <a:off x="624580" y="5457476"/>
            <a:ext cx="422979" cy="593124"/>
            <a:chOff x="1554565" y="1727797"/>
            <a:chExt cx="501138" cy="702723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774" name="Oval 77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5" name="Oval 77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6" name="Oval 77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7" name="Oval 77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8" name="Oval 77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9" name="Group 778"/>
          <p:cNvGrpSpPr/>
          <p:nvPr/>
        </p:nvGrpSpPr>
        <p:grpSpPr>
          <a:xfrm>
            <a:off x="1158449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80" name="Oval 77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1" name="Oval 78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2" name="Oval 78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3" name="Oval 78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4" name="Oval 78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5" name="Group 784"/>
          <p:cNvGrpSpPr/>
          <p:nvPr/>
        </p:nvGrpSpPr>
        <p:grpSpPr>
          <a:xfrm>
            <a:off x="1692318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86" name="Oval 78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7" name="Oval 78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8" name="Oval 78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9" name="Oval 78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0" name="Oval 78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1" name="Group 790"/>
          <p:cNvGrpSpPr/>
          <p:nvPr/>
        </p:nvGrpSpPr>
        <p:grpSpPr>
          <a:xfrm>
            <a:off x="2226187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92" name="Oval 79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3" name="Oval 79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4" name="Oval 79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5" name="Oval 79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6" name="Oval 79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7" name="Group 796"/>
          <p:cNvGrpSpPr/>
          <p:nvPr/>
        </p:nvGrpSpPr>
        <p:grpSpPr>
          <a:xfrm>
            <a:off x="2760056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98" name="Oval 79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9" name="Oval 79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0" name="Oval 79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1" name="Oval 80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2" name="Oval 80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3" name="Group 802"/>
          <p:cNvGrpSpPr/>
          <p:nvPr/>
        </p:nvGrpSpPr>
        <p:grpSpPr>
          <a:xfrm>
            <a:off x="3293925" y="5457476"/>
            <a:ext cx="422979" cy="593124"/>
            <a:chOff x="1554565" y="1727797"/>
            <a:chExt cx="501138" cy="702723"/>
          </a:xfrm>
          <a:solidFill>
            <a:schemeClr val="accent6">
              <a:lumMod val="50000"/>
            </a:schemeClr>
          </a:solidFill>
        </p:grpSpPr>
        <p:sp>
          <p:nvSpPr>
            <p:cNvPr id="804" name="Oval 80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5" name="Oval 80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6" name="Oval 80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7" name="Oval 80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8" name="Oval 80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9" name="Group 808"/>
          <p:cNvGrpSpPr/>
          <p:nvPr/>
        </p:nvGrpSpPr>
        <p:grpSpPr>
          <a:xfrm>
            <a:off x="3827794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10" name="Oval 80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1" name="Oval 81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2" name="Oval 81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3" name="Oval 81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4" name="Oval 81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5" name="Group 814"/>
          <p:cNvGrpSpPr/>
          <p:nvPr/>
        </p:nvGrpSpPr>
        <p:grpSpPr>
          <a:xfrm>
            <a:off x="4361663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16" name="Oval 81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7" name="Oval 81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8" name="Oval 81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9" name="Oval 81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0" name="Oval 81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1" name="Group 820"/>
          <p:cNvGrpSpPr/>
          <p:nvPr/>
        </p:nvGrpSpPr>
        <p:grpSpPr>
          <a:xfrm>
            <a:off x="4895532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22" name="Oval 82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3" name="Oval 82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4" name="Oval 82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5" name="Oval 82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6" name="Oval 82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7" name="Group 826"/>
          <p:cNvGrpSpPr/>
          <p:nvPr/>
        </p:nvGrpSpPr>
        <p:grpSpPr>
          <a:xfrm>
            <a:off x="5429401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28" name="Oval 82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9" name="Oval 82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0" name="Oval 82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1" name="Oval 83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2" name="Oval 83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3" name="Group 832"/>
          <p:cNvGrpSpPr/>
          <p:nvPr/>
        </p:nvGrpSpPr>
        <p:grpSpPr>
          <a:xfrm>
            <a:off x="5963270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34" name="Oval 83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5" name="Oval 83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6" name="Oval 83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7" name="Oval 83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8" name="Oval 83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9" name="Group 838"/>
          <p:cNvGrpSpPr/>
          <p:nvPr/>
        </p:nvGrpSpPr>
        <p:grpSpPr>
          <a:xfrm>
            <a:off x="6497139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40" name="Oval 83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1" name="Oval 84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2" name="Oval 84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3" name="Oval 84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4" name="Oval 84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5" name="Group 844"/>
          <p:cNvGrpSpPr/>
          <p:nvPr/>
        </p:nvGrpSpPr>
        <p:grpSpPr>
          <a:xfrm>
            <a:off x="7031008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46" name="Oval 84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7" name="Oval 84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8" name="Oval 84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9" name="Oval 84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0" name="Oval 84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1" name="Group 850"/>
          <p:cNvGrpSpPr/>
          <p:nvPr/>
        </p:nvGrpSpPr>
        <p:grpSpPr>
          <a:xfrm>
            <a:off x="7564877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52" name="Oval 85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3" name="Oval 85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4" name="Oval 85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5" name="Oval 85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6" name="Oval 85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7" name="Group 856"/>
          <p:cNvGrpSpPr/>
          <p:nvPr/>
        </p:nvGrpSpPr>
        <p:grpSpPr>
          <a:xfrm>
            <a:off x="8098746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58" name="Oval 85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9" name="Oval 85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0" name="Oval 85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1" name="Oval 86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2" name="Oval 86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3" name="Group 862"/>
          <p:cNvGrpSpPr/>
          <p:nvPr/>
        </p:nvGrpSpPr>
        <p:grpSpPr>
          <a:xfrm>
            <a:off x="8632608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64" name="Oval 86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5" name="Oval 86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6" name="Oval 86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7" name="Oval 86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8" name="Oval 86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9" name="Group 868"/>
          <p:cNvGrpSpPr/>
          <p:nvPr/>
        </p:nvGrpSpPr>
        <p:grpSpPr>
          <a:xfrm>
            <a:off x="-443158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70" name="Oval 86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1" name="Oval 87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2" name="Oval 87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3" name="Oval 87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4" name="Oval 87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5" name="Group 874"/>
          <p:cNvGrpSpPr/>
          <p:nvPr/>
        </p:nvGrpSpPr>
        <p:grpSpPr>
          <a:xfrm>
            <a:off x="359176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76" name="Oval 87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7" name="Oval 87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8" name="Oval 87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9" name="Oval 87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0" name="Oval 87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1" name="Group 880"/>
          <p:cNvGrpSpPr/>
          <p:nvPr/>
        </p:nvGrpSpPr>
        <p:grpSpPr>
          <a:xfrm>
            <a:off x="893045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82" name="Oval 88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3" name="Oval 88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4" name="Oval 88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5" name="Oval 88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6" name="Oval 88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7" name="Group 886"/>
          <p:cNvGrpSpPr/>
          <p:nvPr/>
        </p:nvGrpSpPr>
        <p:grpSpPr>
          <a:xfrm>
            <a:off x="1426914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88" name="Oval 88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9" name="Oval 88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0" name="Oval 88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1" name="Oval 89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2" name="Oval 89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3" name="Group 892"/>
          <p:cNvGrpSpPr/>
          <p:nvPr/>
        </p:nvGrpSpPr>
        <p:grpSpPr>
          <a:xfrm>
            <a:off x="1960783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94" name="Oval 89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5" name="Oval 89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6" name="Oval 89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7" name="Oval 89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8" name="Oval 89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9" name="Group 898"/>
          <p:cNvGrpSpPr/>
          <p:nvPr/>
        </p:nvGrpSpPr>
        <p:grpSpPr>
          <a:xfrm>
            <a:off x="2494652" y="6216840"/>
            <a:ext cx="422979" cy="593124"/>
            <a:chOff x="1554565" y="1727797"/>
            <a:chExt cx="501138" cy="702723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900" name="Oval 89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1" name="Oval 90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2" name="Oval 90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3" name="Oval 90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4" name="Oval 90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5" name="Group 904"/>
          <p:cNvGrpSpPr/>
          <p:nvPr/>
        </p:nvGrpSpPr>
        <p:grpSpPr>
          <a:xfrm>
            <a:off x="3028521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06" name="Oval 90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7" name="Oval 90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8" name="Oval 90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9" name="Oval 90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0" name="Oval 90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1" name="Group 910"/>
          <p:cNvGrpSpPr/>
          <p:nvPr/>
        </p:nvGrpSpPr>
        <p:grpSpPr>
          <a:xfrm>
            <a:off x="3562390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12" name="Oval 91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3" name="Oval 91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4" name="Oval 91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5" name="Oval 91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6" name="Oval 91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7" name="Group 916"/>
          <p:cNvGrpSpPr/>
          <p:nvPr/>
        </p:nvGrpSpPr>
        <p:grpSpPr>
          <a:xfrm>
            <a:off x="4096259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18" name="Oval 91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9" name="Oval 91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0" name="Oval 91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1" name="Oval 92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2" name="Oval 92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3" name="Group 922"/>
          <p:cNvGrpSpPr/>
          <p:nvPr/>
        </p:nvGrpSpPr>
        <p:grpSpPr>
          <a:xfrm>
            <a:off x="4630128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24" name="Oval 92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5" name="Oval 92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6" name="Oval 92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7" name="Oval 92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8" name="Oval 92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9" name="Group 928"/>
          <p:cNvGrpSpPr/>
          <p:nvPr/>
        </p:nvGrpSpPr>
        <p:grpSpPr>
          <a:xfrm>
            <a:off x="5163997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30" name="Oval 92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1" name="Oval 93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2" name="Oval 93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3" name="Oval 93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4" name="Oval 93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5" name="Group 934"/>
          <p:cNvGrpSpPr/>
          <p:nvPr/>
        </p:nvGrpSpPr>
        <p:grpSpPr>
          <a:xfrm>
            <a:off x="5697866" y="6216840"/>
            <a:ext cx="422979" cy="593124"/>
            <a:chOff x="1554565" y="1727797"/>
            <a:chExt cx="501138" cy="702723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936" name="Oval 93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7" name="Oval 93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8" name="Oval 93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9" name="Oval 93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0" name="Oval 93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1" name="Group 940"/>
          <p:cNvGrpSpPr/>
          <p:nvPr/>
        </p:nvGrpSpPr>
        <p:grpSpPr>
          <a:xfrm>
            <a:off x="6231735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42" name="Oval 94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3" name="Oval 94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4" name="Oval 94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5" name="Oval 94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6" name="Oval 94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7" name="Group 946"/>
          <p:cNvGrpSpPr/>
          <p:nvPr/>
        </p:nvGrpSpPr>
        <p:grpSpPr>
          <a:xfrm>
            <a:off x="6765604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48" name="Oval 94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9" name="Oval 94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0" name="Oval 94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1" name="Oval 95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2" name="Oval 95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3" name="Group 952"/>
          <p:cNvGrpSpPr/>
          <p:nvPr/>
        </p:nvGrpSpPr>
        <p:grpSpPr>
          <a:xfrm>
            <a:off x="7299473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54" name="Oval 95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5" name="Oval 95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6" name="Oval 95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7" name="Oval 95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8" name="Oval 95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9" name="Group 958"/>
          <p:cNvGrpSpPr/>
          <p:nvPr/>
        </p:nvGrpSpPr>
        <p:grpSpPr>
          <a:xfrm>
            <a:off x="7833342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60" name="Oval 95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1" name="Oval 96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2" name="Oval 96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3" name="Oval 96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4" name="Oval 96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5" name="Group 964"/>
          <p:cNvGrpSpPr/>
          <p:nvPr/>
        </p:nvGrpSpPr>
        <p:grpSpPr>
          <a:xfrm>
            <a:off x="8367211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66" name="Oval 96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7" name="Oval 96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8" name="Oval 96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9" name="Oval 96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0" name="Oval 96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1" name="Group 970"/>
          <p:cNvGrpSpPr/>
          <p:nvPr/>
        </p:nvGrpSpPr>
        <p:grpSpPr>
          <a:xfrm>
            <a:off x="8901073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72" name="Oval 97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3" name="Oval 97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4" name="Oval 97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5" name="Oval 97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6" name="Oval 97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7" name="Group 976"/>
          <p:cNvGrpSpPr/>
          <p:nvPr/>
        </p:nvGrpSpPr>
        <p:grpSpPr>
          <a:xfrm>
            <a:off x="-174693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78" name="Oval 97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9" name="Oval 97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0" name="Oval 97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1" name="Oval 98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2" name="Oval 98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83" name="TextBox 982"/>
          <p:cNvSpPr txBox="1"/>
          <p:nvPr/>
        </p:nvSpPr>
        <p:spPr>
          <a:xfrm>
            <a:off x="1721370" y="1257673"/>
            <a:ext cx="5148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Quota Sampling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64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174206" y="2102680"/>
            <a:ext cx="3581737" cy="423122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352536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" name="Oval 6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86405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2" name="Oval 1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420274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8" name="Oval 1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954143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4" name="Oval 2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488012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0" name="Oval 2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21881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6" name="Oval 3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555750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2" name="Oval 4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089619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8" name="Oval 4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623488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4" name="Oval 5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5157357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0" name="Oval 5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5691226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6" name="Oval 6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6225095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2" name="Oval 7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6758964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4" name="Oval 8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7292833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0" name="Oval 8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7826702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6" name="Oval 9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8360571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02" name="Oval 10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8894433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08" name="Oval 10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-181333" y="135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14" name="Oval 11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62012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20" name="Oval 11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595881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26" name="Oval 12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1129750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32" name="Oval 13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1663619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38" name="Oval 13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2197488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44" name="Oval 14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2731357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50" name="Oval 14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3265226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56" name="Oval 15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3799095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62" name="Oval 16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4332964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68" name="Oval 16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Oval 16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Oval 16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Oval 17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4866833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74" name="Oval 17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5400702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80" name="Oval 17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5934571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86" name="Oval 18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6468440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92" name="Oval 19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7002309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198" name="Oval 19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Oval 20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7536178" y="862020"/>
            <a:ext cx="422979" cy="593124"/>
            <a:chOff x="1554565" y="1727797"/>
            <a:chExt cx="501138" cy="702723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204" name="Oval 20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Oval 20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Oval 20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8070047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10" name="Oval 20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Oval 21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Oval 21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Oval 21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Oval 21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5" name="Group 214"/>
          <p:cNvGrpSpPr/>
          <p:nvPr/>
        </p:nvGrpSpPr>
        <p:grpSpPr>
          <a:xfrm>
            <a:off x="8603909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16" name="Oval 21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Oval 21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Oval 21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Oval 21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-471857" y="86202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22" name="Oval 22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339625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28" name="Oval 22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873494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34" name="Oval 23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Oval 23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1407363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40" name="Oval 23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5" name="Group 244"/>
          <p:cNvGrpSpPr/>
          <p:nvPr/>
        </p:nvGrpSpPr>
        <p:grpSpPr>
          <a:xfrm>
            <a:off x="1941232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46" name="Oval 24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Oval 24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Oval 24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Oval 24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Oval 24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1" name="Group 250"/>
          <p:cNvGrpSpPr/>
          <p:nvPr/>
        </p:nvGrpSpPr>
        <p:grpSpPr>
          <a:xfrm>
            <a:off x="2475101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52" name="Oval 25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Oval 25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Oval 25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Oval 25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Oval 25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7" name="Group 256"/>
          <p:cNvGrpSpPr/>
          <p:nvPr/>
        </p:nvGrpSpPr>
        <p:grpSpPr>
          <a:xfrm>
            <a:off x="3008970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58" name="Oval 25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Oval 25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Oval 25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Oval 26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Oval 26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3" name="Group 262"/>
          <p:cNvGrpSpPr/>
          <p:nvPr/>
        </p:nvGrpSpPr>
        <p:grpSpPr>
          <a:xfrm>
            <a:off x="3542839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64" name="Oval 26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Oval 26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Oval 26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Oval 26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Oval 26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9" name="Group 268"/>
          <p:cNvGrpSpPr/>
          <p:nvPr/>
        </p:nvGrpSpPr>
        <p:grpSpPr>
          <a:xfrm>
            <a:off x="4076708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70" name="Oval 26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Oval 27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Oval 27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Oval 27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5" name="Group 274"/>
          <p:cNvGrpSpPr/>
          <p:nvPr/>
        </p:nvGrpSpPr>
        <p:grpSpPr>
          <a:xfrm>
            <a:off x="4610577" y="1627930"/>
            <a:ext cx="422979" cy="593124"/>
            <a:chOff x="1554565" y="1727797"/>
            <a:chExt cx="501138" cy="702723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276" name="Oval 27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Oval 27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Oval 27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Oval 27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Oval 27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1" name="Group 280"/>
          <p:cNvGrpSpPr/>
          <p:nvPr/>
        </p:nvGrpSpPr>
        <p:grpSpPr>
          <a:xfrm>
            <a:off x="5144446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82" name="Oval 28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Oval 28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Oval 28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Oval 28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7" name="Group 286"/>
          <p:cNvGrpSpPr/>
          <p:nvPr/>
        </p:nvGrpSpPr>
        <p:grpSpPr>
          <a:xfrm>
            <a:off x="5678315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88" name="Oval 28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Oval 28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Oval 28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Oval 29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Oval 29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3" name="Group 292"/>
          <p:cNvGrpSpPr/>
          <p:nvPr/>
        </p:nvGrpSpPr>
        <p:grpSpPr>
          <a:xfrm>
            <a:off x="6212184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294" name="Oval 29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Oval 29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Oval 29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Oval 29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Oval 29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9" name="Group 298"/>
          <p:cNvGrpSpPr/>
          <p:nvPr/>
        </p:nvGrpSpPr>
        <p:grpSpPr>
          <a:xfrm>
            <a:off x="6746053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00" name="Oval 29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Oval 30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Oval 30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Oval 30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Oval 30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5" name="Group 304"/>
          <p:cNvGrpSpPr/>
          <p:nvPr/>
        </p:nvGrpSpPr>
        <p:grpSpPr>
          <a:xfrm>
            <a:off x="7279922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06" name="Oval 30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Oval 30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Oval 30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Oval 30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Oval 30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1" name="Group 310"/>
          <p:cNvGrpSpPr/>
          <p:nvPr/>
        </p:nvGrpSpPr>
        <p:grpSpPr>
          <a:xfrm>
            <a:off x="7813791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12" name="Oval 31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Oval 31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Oval 31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Oval 31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Oval 31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7" name="Group 316"/>
          <p:cNvGrpSpPr/>
          <p:nvPr/>
        </p:nvGrpSpPr>
        <p:grpSpPr>
          <a:xfrm>
            <a:off x="8347660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18" name="Oval 31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Oval 31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Oval 31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Oval 32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Oval 32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3" name="Group 322"/>
          <p:cNvGrpSpPr/>
          <p:nvPr/>
        </p:nvGrpSpPr>
        <p:grpSpPr>
          <a:xfrm>
            <a:off x="8881522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24" name="Oval 32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Oval 32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Oval 32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Oval 32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Oval 32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9" name="Group 328"/>
          <p:cNvGrpSpPr/>
          <p:nvPr/>
        </p:nvGrpSpPr>
        <p:grpSpPr>
          <a:xfrm>
            <a:off x="-194244" y="162793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30" name="Oval 32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Oval 33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Oval 33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Oval 33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Oval 33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5" name="Group 334"/>
          <p:cNvGrpSpPr/>
          <p:nvPr/>
        </p:nvGrpSpPr>
        <p:grpSpPr>
          <a:xfrm>
            <a:off x="90106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36" name="Oval 33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Oval 33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Oval 33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Oval 33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Oval 33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1" name="Group 340"/>
          <p:cNvGrpSpPr/>
          <p:nvPr/>
        </p:nvGrpSpPr>
        <p:grpSpPr>
          <a:xfrm>
            <a:off x="623975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42" name="Oval 34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Oval 34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Oval 34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Oval 34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Oval 34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7" name="Group 346"/>
          <p:cNvGrpSpPr/>
          <p:nvPr/>
        </p:nvGrpSpPr>
        <p:grpSpPr>
          <a:xfrm>
            <a:off x="1157844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48" name="Oval 34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Oval 34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Oval 34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Oval 35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Oval 35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3" name="Group 352"/>
          <p:cNvGrpSpPr/>
          <p:nvPr/>
        </p:nvGrpSpPr>
        <p:grpSpPr>
          <a:xfrm>
            <a:off x="1691713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54" name="Oval 35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Oval 35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Oval 35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Oval 35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Oval 35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9" name="Group 358"/>
          <p:cNvGrpSpPr/>
          <p:nvPr/>
        </p:nvGrpSpPr>
        <p:grpSpPr>
          <a:xfrm>
            <a:off x="2225582" y="2413478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360" name="Oval 35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Oval 36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Oval 36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Oval 36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Oval 36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5" name="Group 364"/>
          <p:cNvGrpSpPr/>
          <p:nvPr/>
        </p:nvGrpSpPr>
        <p:grpSpPr>
          <a:xfrm>
            <a:off x="2759451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66" name="Oval 36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Oval 36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Oval 36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Oval 36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Oval 36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1" name="Group 370"/>
          <p:cNvGrpSpPr/>
          <p:nvPr/>
        </p:nvGrpSpPr>
        <p:grpSpPr>
          <a:xfrm>
            <a:off x="3293320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72" name="Oval 37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Oval 37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Oval 37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Oval 37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Oval 37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7" name="Group 376"/>
          <p:cNvGrpSpPr/>
          <p:nvPr/>
        </p:nvGrpSpPr>
        <p:grpSpPr>
          <a:xfrm>
            <a:off x="3827189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78" name="Oval 37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Oval 37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Oval 37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Oval 38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Oval 38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3" name="Group 382"/>
          <p:cNvGrpSpPr/>
          <p:nvPr/>
        </p:nvGrpSpPr>
        <p:grpSpPr>
          <a:xfrm>
            <a:off x="4361058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84" name="Oval 38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Oval 38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Oval 38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Oval 38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Oval 38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9" name="Group 388"/>
          <p:cNvGrpSpPr/>
          <p:nvPr/>
        </p:nvGrpSpPr>
        <p:grpSpPr>
          <a:xfrm>
            <a:off x="4894927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90" name="Oval 38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Oval 39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Oval 39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Oval 39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Oval 39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5" name="Group 394"/>
          <p:cNvGrpSpPr/>
          <p:nvPr/>
        </p:nvGrpSpPr>
        <p:grpSpPr>
          <a:xfrm>
            <a:off x="5428796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396" name="Oval 39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Oval 39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Oval 39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Oval 39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Oval 39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1" name="Group 400"/>
          <p:cNvGrpSpPr/>
          <p:nvPr/>
        </p:nvGrpSpPr>
        <p:grpSpPr>
          <a:xfrm>
            <a:off x="5962665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02" name="Oval 40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Oval 40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Oval 40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Oval 40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Oval 40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7" name="Group 406"/>
          <p:cNvGrpSpPr/>
          <p:nvPr/>
        </p:nvGrpSpPr>
        <p:grpSpPr>
          <a:xfrm>
            <a:off x="6496534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08" name="Oval 40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Oval 40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Oval 40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Oval 41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Oval 41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3" name="Group 412"/>
          <p:cNvGrpSpPr/>
          <p:nvPr/>
        </p:nvGrpSpPr>
        <p:grpSpPr>
          <a:xfrm>
            <a:off x="7030403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14" name="Oval 41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Oval 41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Oval 41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Oval 41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Oval 41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9" name="Group 418"/>
          <p:cNvGrpSpPr/>
          <p:nvPr/>
        </p:nvGrpSpPr>
        <p:grpSpPr>
          <a:xfrm>
            <a:off x="7564272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20" name="Oval 41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Oval 42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Oval 42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Oval 42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Oval 42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5" name="Group 424"/>
          <p:cNvGrpSpPr/>
          <p:nvPr/>
        </p:nvGrpSpPr>
        <p:grpSpPr>
          <a:xfrm>
            <a:off x="8098141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26" name="Oval 42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Oval 42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Oval 42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Oval 42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Oval 42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1" name="Group 430"/>
          <p:cNvGrpSpPr/>
          <p:nvPr/>
        </p:nvGrpSpPr>
        <p:grpSpPr>
          <a:xfrm>
            <a:off x="8632003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32" name="Oval 43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Oval 43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Oval 43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Oval 43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Oval 43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7" name="Group 436"/>
          <p:cNvGrpSpPr/>
          <p:nvPr/>
        </p:nvGrpSpPr>
        <p:grpSpPr>
          <a:xfrm>
            <a:off x="-443763" y="241347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38" name="Oval 43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Oval 43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Oval 43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Oval 44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Oval 44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3" name="Group 442"/>
          <p:cNvGrpSpPr/>
          <p:nvPr/>
        </p:nvGrpSpPr>
        <p:grpSpPr>
          <a:xfrm>
            <a:off x="362724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44" name="Oval 44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Oval 44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Oval 44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Oval 44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Oval 44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9" name="Group 448"/>
          <p:cNvGrpSpPr/>
          <p:nvPr/>
        </p:nvGrpSpPr>
        <p:grpSpPr>
          <a:xfrm>
            <a:off x="896593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50" name="Oval 44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Oval 45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Oval 45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Oval 45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Oval 45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5" name="Group 454"/>
          <p:cNvGrpSpPr/>
          <p:nvPr/>
        </p:nvGrpSpPr>
        <p:grpSpPr>
          <a:xfrm>
            <a:off x="1430462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56" name="Oval 45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Oval 45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Oval 45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Oval 45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Oval 45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1" name="Group 460"/>
          <p:cNvGrpSpPr/>
          <p:nvPr/>
        </p:nvGrpSpPr>
        <p:grpSpPr>
          <a:xfrm>
            <a:off x="1964331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62" name="Oval 46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Oval 46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Oval 46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Oval 46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Oval 46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7" name="Group 466"/>
          <p:cNvGrpSpPr/>
          <p:nvPr/>
        </p:nvGrpSpPr>
        <p:grpSpPr>
          <a:xfrm>
            <a:off x="2498200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68" name="Oval 46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Oval 46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Oval 46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Oval 47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Oval 47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3" name="Group 472"/>
          <p:cNvGrpSpPr/>
          <p:nvPr/>
        </p:nvGrpSpPr>
        <p:grpSpPr>
          <a:xfrm>
            <a:off x="3032069" y="3185933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474" name="Oval 47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Oval 47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Oval 47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Oval 47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Oval 47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9" name="Group 478"/>
          <p:cNvGrpSpPr/>
          <p:nvPr/>
        </p:nvGrpSpPr>
        <p:grpSpPr>
          <a:xfrm>
            <a:off x="3565938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80" name="Oval 47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Oval 48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Oval 48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Oval 48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Oval 48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5" name="Group 484"/>
          <p:cNvGrpSpPr/>
          <p:nvPr/>
        </p:nvGrpSpPr>
        <p:grpSpPr>
          <a:xfrm>
            <a:off x="4099807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86" name="Oval 48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Oval 48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Oval 48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Oval 48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Oval 48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1" name="Group 490"/>
          <p:cNvGrpSpPr/>
          <p:nvPr/>
        </p:nvGrpSpPr>
        <p:grpSpPr>
          <a:xfrm>
            <a:off x="4633676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92" name="Oval 49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Oval 49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Oval 49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5" name="Oval 49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Oval 49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7" name="Group 496"/>
          <p:cNvGrpSpPr/>
          <p:nvPr/>
        </p:nvGrpSpPr>
        <p:grpSpPr>
          <a:xfrm>
            <a:off x="5167545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498" name="Oval 49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Oval 49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Oval 49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Oval 50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Oval 50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3" name="Group 502"/>
          <p:cNvGrpSpPr/>
          <p:nvPr/>
        </p:nvGrpSpPr>
        <p:grpSpPr>
          <a:xfrm>
            <a:off x="5701414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04" name="Oval 50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Oval 50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Oval 50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Oval 50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Oval 50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9" name="Group 508"/>
          <p:cNvGrpSpPr/>
          <p:nvPr/>
        </p:nvGrpSpPr>
        <p:grpSpPr>
          <a:xfrm>
            <a:off x="6235283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10" name="Oval 50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" name="Oval 51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Oval 51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Oval 51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Oval 51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5" name="Group 514"/>
          <p:cNvGrpSpPr/>
          <p:nvPr/>
        </p:nvGrpSpPr>
        <p:grpSpPr>
          <a:xfrm>
            <a:off x="6769152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16" name="Oval 51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Oval 51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Oval 51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Oval 51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Oval 51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1" name="Group 520"/>
          <p:cNvGrpSpPr/>
          <p:nvPr/>
        </p:nvGrpSpPr>
        <p:grpSpPr>
          <a:xfrm>
            <a:off x="7303021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22" name="Oval 52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" name="Oval 52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4" name="Oval 52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Oval 52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Oval 52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7" name="Group 526"/>
          <p:cNvGrpSpPr/>
          <p:nvPr/>
        </p:nvGrpSpPr>
        <p:grpSpPr>
          <a:xfrm>
            <a:off x="7836890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28" name="Oval 52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9" name="Oval 52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0" name="Oval 52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" name="Oval 53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Oval 53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3" name="Group 532"/>
          <p:cNvGrpSpPr/>
          <p:nvPr/>
        </p:nvGrpSpPr>
        <p:grpSpPr>
          <a:xfrm>
            <a:off x="8370759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34" name="Oval 53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5" name="Oval 53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" name="Oval 53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" name="Oval 53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" name="Oval 53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9" name="Group 538"/>
          <p:cNvGrpSpPr/>
          <p:nvPr/>
        </p:nvGrpSpPr>
        <p:grpSpPr>
          <a:xfrm>
            <a:off x="8904621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40" name="Oval 53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" name="Oval 54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Oval 54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Oval 54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" name="Oval 54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5" name="Group 544"/>
          <p:cNvGrpSpPr/>
          <p:nvPr/>
        </p:nvGrpSpPr>
        <p:grpSpPr>
          <a:xfrm>
            <a:off x="-171145" y="3185933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46" name="Oval 54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Oval 54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Oval 54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Oval 54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Oval 54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1" name="Group 550"/>
          <p:cNvGrpSpPr/>
          <p:nvPr/>
        </p:nvGrpSpPr>
        <p:grpSpPr>
          <a:xfrm>
            <a:off x="80523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52" name="Oval 55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3" name="Oval 55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4" name="Oval 55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5" name="Oval 55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6" name="Oval 55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7" name="Group 556"/>
          <p:cNvGrpSpPr/>
          <p:nvPr/>
        </p:nvGrpSpPr>
        <p:grpSpPr>
          <a:xfrm>
            <a:off x="614392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58" name="Oval 55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9" name="Oval 55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Oval 55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Oval 56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2" name="Oval 56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3" name="Group 562"/>
          <p:cNvGrpSpPr/>
          <p:nvPr/>
        </p:nvGrpSpPr>
        <p:grpSpPr>
          <a:xfrm>
            <a:off x="1148261" y="3958388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564" name="Oval 56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5" name="Oval 56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6" name="Oval 56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7" name="Oval 56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8" name="Oval 56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9" name="Group 568"/>
          <p:cNvGrpSpPr/>
          <p:nvPr/>
        </p:nvGrpSpPr>
        <p:grpSpPr>
          <a:xfrm>
            <a:off x="1682130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70" name="Oval 56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Oval 57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2" name="Oval 57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3" name="Oval 57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4" name="Oval 57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5" name="Group 574"/>
          <p:cNvGrpSpPr/>
          <p:nvPr/>
        </p:nvGrpSpPr>
        <p:grpSpPr>
          <a:xfrm>
            <a:off x="2215999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76" name="Oval 57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7" name="Oval 57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8" name="Oval 57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9" name="Oval 57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0" name="Oval 57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1" name="Group 580"/>
          <p:cNvGrpSpPr/>
          <p:nvPr/>
        </p:nvGrpSpPr>
        <p:grpSpPr>
          <a:xfrm>
            <a:off x="2749868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82" name="Oval 58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3" name="Oval 58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4" name="Oval 58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5" name="Oval 58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6" name="Oval 58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7" name="Group 586"/>
          <p:cNvGrpSpPr/>
          <p:nvPr/>
        </p:nvGrpSpPr>
        <p:grpSpPr>
          <a:xfrm>
            <a:off x="3283737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88" name="Oval 58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9" name="Oval 58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0" name="Oval 58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1" name="Oval 59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2" name="Oval 59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3" name="Group 592"/>
          <p:cNvGrpSpPr/>
          <p:nvPr/>
        </p:nvGrpSpPr>
        <p:grpSpPr>
          <a:xfrm>
            <a:off x="3817606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594" name="Oval 59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5" name="Oval 59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6" name="Oval 59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7" name="Oval 59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8" name="Oval 59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9" name="Group 598"/>
          <p:cNvGrpSpPr/>
          <p:nvPr/>
        </p:nvGrpSpPr>
        <p:grpSpPr>
          <a:xfrm>
            <a:off x="4351475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00" name="Oval 59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1" name="Oval 60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2" name="Oval 60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3" name="Oval 60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4" name="Oval 60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5" name="Group 604"/>
          <p:cNvGrpSpPr/>
          <p:nvPr/>
        </p:nvGrpSpPr>
        <p:grpSpPr>
          <a:xfrm>
            <a:off x="4885344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06" name="Oval 60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7" name="Oval 60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8" name="Oval 60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9" name="Oval 60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0" name="Oval 60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1" name="Group 610"/>
          <p:cNvGrpSpPr/>
          <p:nvPr/>
        </p:nvGrpSpPr>
        <p:grpSpPr>
          <a:xfrm>
            <a:off x="5419213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12" name="Oval 61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3" name="Oval 61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" name="Oval 61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" name="Oval 61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" name="Oval 61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7" name="Group 616"/>
          <p:cNvGrpSpPr/>
          <p:nvPr/>
        </p:nvGrpSpPr>
        <p:grpSpPr>
          <a:xfrm>
            <a:off x="5953082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18" name="Oval 61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9" name="Oval 61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" name="Oval 61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1" name="Oval 62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2" name="Oval 62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3" name="Group 622"/>
          <p:cNvGrpSpPr/>
          <p:nvPr/>
        </p:nvGrpSpPr>
        <p:grpSpPr>
          <a:xfrm>
            <a:off x="6486951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24" name="Oval 62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Oval 62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6" name="Oval 62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7" name="Oval 62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8" name="Oval 62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9" name="Group 628"/>
          <p:cNvGrpSpPr/>
          <p:nvPr/>
        </p:nvGrpSpPr>
        <p:grpSpPr>
          <a:xfrm>
            <a:off x="7020820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30" name="Oval 62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" name="Oval 63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2" name="Oval 63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3" name="Oval 63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" name="Oval 63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5" name="Group 634"/>
          <p:cNvGrpSpPr/>
          <p:nvPr/>
        </p:nvGrpSpPr>
        <p:grpSpPr>
          <a:xfrm>
            <a:off x="7554689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36" name="Oval 63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7" name="Oval 63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" name="Oval 63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9" name="Oval 63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0" name="Oval 63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1" name="Group 640"/>
          <p:cNvGrpSpPr/>
          <p:nvPr/>
        </p:nvGrpSpPr>
        <p:grpSpPr>
          <a:xfrm>
            <a:off x="8088558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42" name="Oval 64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3" name="Oval 64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4" name="Oval 64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5" name="Oval 64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6" name="Oval 64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7" name="Group 646"/>
          <p:cNvGrpSpPr/>
          <p:nvPr/>
        </p:nvGrpSpPr>
        <p:grpSpPr>
          <a:xfrm>
            <a:off x="8622420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48" name="Oval 64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9" name="Oval 64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0" name="Oval 64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1" name="Oval 65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2" name="Oval 65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3" name="Group 652"/>
          <p:cNvGrpSpPr/>
          <p:nvPr/>
        </p:nvGrpSpPr>
        <p:grpSpPr>
          <a:xfrm>
            <a:off x="-453346" y="3958388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54" name="Oval 65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" name="Oval 65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6" name="Oval 65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7" name="Oval 65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8" name="Oval 65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9" name="Group 658"/>
          <p:cNvGrpSpPr/>
          <p:nvPr/>
        </p:nvGrpSpPr>
        <p:grpSpPr>
          <a:xfrm>
            <a:off x="353141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60" name="Oval 65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1" name="Oval 66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2" name="Oval 66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3" name="Oval 66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4" name="Oval 66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5" name="Group 664"/>
          <p:cNvGrpSpPr/>
          <p:nvPr/>
        </p:nvGrpSpPr>
        <p:grpSpPr>
          <a:xfrm>
            <a:off x="887010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66" name="Oval 66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7" name="Oval 66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8" name="Oval 66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9" name="Oval 66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0" name="Oval 66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1" name="Group 670"/>
          <p:cNvGrpSpPr/>
          <p:nvPr/>
        </p:nvGrpSpPr>
        <p:grpSpPr>
          <a:xfrm>
            <a:off x="1420879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72" name="Oval 67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3" name="Oval 67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4" name="Oval 67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5" name="Oval 67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6" name="Oval 67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7" name="Group 676"/>
          <p:cNvGrpSpPr/>
          <p:nvPr/>
        </p:nvGrpSpPr>
        <p:grpSpPr>
          <a:xfrm>
            <a:off x="1954748" y="4704659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678" name="Oval 67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9" name="Oval 67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0" name="Oval 67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1" name="Oval 68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2" name="Oval 68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3" name="Group 682"/>
          <p:cNvGrpSpPr/>
          <p:nvPr/>
        </p:nvGrpSpPr>
        <p:grpSpPr>
          <a:xfrm>
            <a:off x="2488617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84" name="Oval 68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5" name="Oval 68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6" name="Oval 68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7" name="Oval 68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8" name="Oval 68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9" name="Group 688"/>
          <p:cNvGrpSpPr/>
          <p:nvPr/>
        </p:nvGrpSpPr>
        <p:grpSpPr>
          <a:xfrm>
            <a:off x="3022486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90" name="Oval 68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1" name="Oval 69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2" name="Oval 69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3" name="Oval 69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4" name="Oval 69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5" name="Group 694"/>
          <p:cNvGrpSpPr/>
          <p:nvPr/>
        </p:nvGrpSpPr>
        <p:grpSpPr>
          <a:xfrm>
            <a:off x="3556355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696" name="Oval 69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7" name="Oval 69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8" name="Oval 69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9" name="Oval 69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0" name="Oval 69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1" name="Group 700"/>
          <p:cNvGrpSpPr/>
          <p:nvPr/>
        </p:nvGrpSpPr>
        <p:grpSpPr>
          <a:xfrm>
            <a:off x="4090224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02" name="Oval 70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3" name="Oval 70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4" name="Oval 70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5" name="Oval 70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6" name="Oval 70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7" name="Group 706"/>
          <p:cNvGrpSpPr/>
          <p:nvPr/>
        </p:nvGrpSpPr>
        <p:grpSpPr>
          <a:xfrm>
            <a:off x="4624093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08" name="Oval 70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9" name="Oval 70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0" name="Oval 70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1" name="Oval 71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2" name="Oval 71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3" name="Group 712"/>
          <p:cNvGrpSpPr/>
          <p:nvPr/>
        </p:nvGrpSpPr>
        <p:grpSpPr>
          <a:xfrm>
            <a:off x="5157962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14" name="Oval 71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5" name="Oval 71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6" name="Oval 71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" name="Oval 71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8" name="Oval 71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9" name="Group 718"/>
          <p:cNvGrpSpPr/>
          <p:nvPr/>
        </p:nvGrpSpPr>
        <p:grpSpPr>
          <a:xfrm>
            <a:off x="5691831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20" name="Oval 71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1" name="Oval 72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2" name="Oval 72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3" name="Oval 72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4" name="Oval 72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5" name="Group 724"/>
          <p:cNvGrpSpPr/>
          <p:nvPr/>
        </p:nvGrpSpPr>
        <p:grpSpPr>
          <a:xfrm>
            <a:off x="6225700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26" name="Oval 72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7" name="Oval 72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8" name="Oval 72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9" name="Oval 72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0" name="Oval 72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1" name="Group 730"/>
          <p:cNvGrpSpPr/>
          <p:nvPr/>
        </p:nvGrpSpPr>
        <p:grpSpPr>
          <a:xfrm>
            <a:off x="6759569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32" name="Oval 73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3" name="Oval 73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4" name="Oval 73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5" name="Oval 73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6" name="Oval 73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7" name="Group 736"/>
          <p:cNvGrpSpPr/>
          <p:nvPr/>
        </p:nvGrpSpPr>
        <p:grpSpPr>
          <a:xfrm>
            <a:off x="7293438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38" name="Oval 73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9" name="Oval 73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0" name="Oval 73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1" name="Oval 74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2" name="Oval 74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3" name="Group 742"/>
          <p:cNvGrpSpPr/>
          <p:nvPr/>
        </p:nvGrpSpPr>
        <p:grpSpPr>
          <a:xfrm>
            <a:off x="7827307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44" name="Oval 74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5" name="Oval 74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6" name="Oval 74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7" name="Oval 74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8" name="Oval 74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9" name="Group 748"/>
          <p:cNvGrpSpPr/>
          <p:nvPr/>
        </p:nvGrpSpPr>
        <p:grpSpPr>
          <a:xfrm>
            <a:off x="8361176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50" name="Oval 74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1" name="Oval 75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2" name="Oval 75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3" name="Oval 75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4" name="Oval 75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5" name="Group 754"/>
          <p:cNvGrpSpPr/>
          <p:nvPr/>
        </p:nvGrpSpPr>
        <p:grpSpPr>
          <a:xfrm>
            <a:off x="8895038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56" name="Oval 75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7" name="Oval 75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8" name="Oval 75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9" name="Oval 75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0" name="Oval 75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1" name="Group 760"/>
          <p:cNvGrpSpPr/>
          <p:nvPr/>
        </p:nvGrpSpPr>
        <p:grpSpPr>
          <a:xfrm>
            <a:off x="-180728" y="4704659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62" name="Oval 76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3" name="Oval 76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4" name="Oval 76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5" name="Oval 76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6" name="Oval 76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7" name="Group 766"/>
          <p:cNvGrpSpPr/>
          <p:nvPr/>
        </p:nvGrpSpPr>
        <p:grpSpPr>
          <a:xfrm>
            <a:off x="90711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68" name="Oval 76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9" name="Oval 76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0" name="Oval 76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1" name="Oval 77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2" name="Oval 77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3" name="Group 772"/>
          <p:cNvGrpSpPr/>
          <p:nvPr/>
        </p:nvGrpSpPr>
        <p:grpSpPr>
          <a:xfrm>
            <a:off x="624580" y="5457476"/>
            <a:ext cx="422979" cy="593124"/>
            <a:chOff x="1554565" y="1727797"/>
            <a:chExt cx="501138" cy="702723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774" name="Oval 77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5" name="Oval 77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6" name="Oval 77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7" name="Oval 77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8" name="Oval 77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9" name="Group 778"/>
          <p:cNvGrpSpPr/>
          <p:nvPr/>
        </p:nvGrpSpPr>
        <p:grpSpPr>
          <a:xfrm>
            <a:off x="1158449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80" name="Oval 77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1" name="Oval 78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2" name="Oval 78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3" name="Oval 78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4" name="Oval 78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5" name="Group 784"/>
          <p:cNvGrpSpPr/>
          <p:nvPr/>
        </p:nvGrpSpPr>
        <p:grpSpPr>
          <a:xfrm>
            <a:off x="1692318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86" name="Oval 78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7" name="Oval 78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8" name="Oval 78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9" name="Oval 78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0" name="Oval 78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1" name="Group 790"/>
          <p:cNvGrpSpPr/>
          <p:nvPr/>
        </p:nvGrpSpPr>
        <p:grpSpPr>
          <a:xfrm>
            <a:off x="2226187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92" name="Oval 79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3" name="Oval 79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4" name="Oval 79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5" name="Oval 79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6" name="Oval 79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7" name="Group 796"/>
          <p:cNvGrpSpPr/>
          <p:nvPr/>
        </p:nvGrpSpPr>
        <p:grpSpPr>
          <a:xfrm>
            <a:off x="2760056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798" name="Oval 79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9" name="Oval 79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0" name="Oval 79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1" name="Oval 80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2" name="Oval 80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3" name="Group 802"/>
          <p:cNvGrpSpPr/>
          <p:nvPr/>
        </p:nvGrpSpPr>
        <p:grpSpPr>
          <a:xfrm>
            <a:off x="3293925" y="5457476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804" name="Oval 80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5" name="Oval 80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6" name="Oval 80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7" name="Oval 80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8" name="Oval 80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9" name="Group 808"/>
          <p:cNvGrpSpPr/>
          <p:nvPr/>
        </p:nvGrpSpPr>
        <p:grpSpPr>
          <a:xfrm>
            <a:off x="3827794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10" name="Oval 80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1" name="Oval 81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2" name="Oval 81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3" name="Oval 81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4" name="Oval 81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5" name="Group 814"/>
          <p:cNvGrpSpPr/>
          <p:nvPr/>
        </p:nvGrpSpPr>
        <p:grpSpPr>
          <a:xfrm>
            <a:off x="4361663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16" name="Oval 81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7" name="Oval 81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8" name="Oval 81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9" name="Oval 81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0" name="Oval 81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1" name="Group 820"/>
          <p:cNvGrpSpPr/>
          <p:nvPr/>
        </p:nvGrpSpPr>
        <p:grpSpPr>
          <a:xfrm>
            <a:off x="4895532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22" name="Oval 82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3" name="Oval 82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4" name="Oval 82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5" name="Oval 82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6" name="Oval 82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7" name="Group 826"/>
          <p:cNvGrpSpPr/>
          <p:nvPr/>
        </p:nvGrpSpPr>
        <p:grpSpPr>
          <a:xfrm>
            <a:off x="5429401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28" name="Oval 82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9" name="Oval 82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0" name="Oval 82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1" name="Oval 83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2" name="Oval 83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3" name="Group 832"/>
          <p:cNvGrpSpPr/>
          <p:nvPr/>
        </p:nvGrpSpPr>
        <p:grpSpPr>
          <a:xfrm>
            <a:off x="5963270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34" name="Oval 83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5" name="Oval 83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6" name="Oval 83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7" name="Oval 83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8" name="Oval 83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9" name="Group 838"/>
          <p:cNvGrpSpPr/>
          <p:nvPr/>
        </p:nvGrpSpPr>
        <p:grpSpPr>
          <a:xfrm>
            <a:off x="6497139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40" name="Oval 83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1" name="Oval 84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2" name="Oval 84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3" name="Oval 84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4" name="Oval 84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5" name="Group 844"/>
          <p:cNvGrpSpPr/>
          <p:nvPr/>
        </p:nvGrpSpPr>
        <p:grpSpPr>
          <a:xfrm>
            <a:off x="7031008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46" name="Oval 84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7" name="Oval 84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8" name="Oval 84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9" name="Oval 84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0" name="Oval 84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1" name="Group 850"/>
          <p:cNvGrpSpPr/>
          <p:nvPr/>
        </p:nvGrpSpPr>
        <p:grpSpPr>
          <a:xfrm>
            <a:off x="7564877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52" name="Oval 85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3" name="Oval 85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4" name="Oval 85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5" name="Oval 85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6" name="Oval 85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7" name="Group 856"/>
          <p:cNvGrpSpPr/>
          <p:nvPr/>
        </p:nvGrpSpPr>
        <p:grpSpPr>
          <a:xfrm>
            <a:off x="8098746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58" name="Oval 85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9" name="Oval 85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0" name="Oval 85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1" name="Oval 86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2" name="Oval 86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3" name="Group 862"/>
          <p:cNvGrpSpPr/>
          <p:nvPr/>
        </p:nvGrpSpPr>
        <p:grpSpPr>
          <a:xfrm>
            <a:off x="8632608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64" name="Oval 86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5" name="Oval 86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6" name="Oval 86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7" name="Oval 86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8" name="Oval 86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9" name="Group 868"/>
          <p:cNvGrpSpPr/>
          <p:nvPr/>
        </p:nvGrpSpPr>
        <p:grpSpPr>
          <a:xfrm>
            <a:off x="-443158" y="5457476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70" name="Oval 86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1" name="Oval 87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2" name="Oval 87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3" name="Oval 87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4" name="Oval 87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5" name="Group 874"/>
          <p:cNvGrpSpPr/>
          <p:nvPr/>
        </p:nvGrpSpPr>
        <p:grpSpPr>
          <a:xfrm>
            <a:off x="359176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76" name="Oval 87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7" name="Oval 87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8" name="Oval 87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9" name="Oval 87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0" name="Oval 87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1" name="Group 880"/>
          <p:cNvGrpSpPr/>
          <p:nvPr/>
        </p:nvGrpSpPr>
        <p:grpSpPr>
          <a:xfrm>
            <a:off x="893045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82" name="Oval 88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3" name="Oval 88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4" name="Oval 88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5" name="Oval 88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6" name="Oval 88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7" name="Group 886"/>
          <p:cNvGrpSpPr/>
          <p:nvPr/>
        </p:nvGrpSpPr>
        <p:grpSpPr>
          <a:xfrm>
            <a:off x="1426914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88" name="Oval 88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9" name="Oval 88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0" name="Oval 88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1" name="Oval 89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2" name="Oval 89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3" name="Group 892"/>
          <p:cNvGrpSpPr/>
          <p:nvPr/>
        </p:nvGrpSpPr>
        <p:grpSpPr>
          <a:xfrm>
            <a:off x="1960783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894" name="Oval 89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5" name="Oval 89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6" name="Oval 89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7" name="Oval 89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8" name="Oval 89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9" name="Group 898"/>
          <p:cNvGrpSpPr/>
          <p:nvPr/>
        </p:nvGrpSpPr>
        <p:grpSpPr>
          <a:xfrm>
            <a:off x="2494652" y="6216840"/>
            <a:ext cx="422979" cy="593124"/>
            <a:chOff x="1554565" y="1727797"/>
            <a:chExt cx="501138" cy="702723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900" name="Oval 89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1" name="Oval 90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2" name="Oval 90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3" name="Oval 90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4" name="Oval 90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5" name="Group 904"/>
          <p:cNvGrpSpPr/>
          <p:nvPr/>
        </p:nvGrpSpPr>
        <p:grpSpPr>
          <a:xfrm>
            <a:off x="3028521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06" name="Oval 90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7" name="Oval 90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8" name="Oval 90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9" name="Oval 90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0" name="Oval 90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1" name="Group 910"/>
          <p:cNvGrpSpPr/>
          <p:nvPr/>
        </p:nvGrpSpPr>
        <p:grpSpPr>
          <a:xfrm>
            <a:off x="3562390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12" name="Oval 91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3" name="Oval 91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4" name="Oval 91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5" name="Oval 91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6" name="Oval 91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7" name="Group 916"/>
          <p:cNvGrpSpPr/>
          <p:nvPr/>
        </p:nvGrpSpPr>
        <p:grpSpPr>
          <a:xfrm>
            <a:off x="4096259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18" name="Oval 91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9" name="Oval 91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0" name="Oval 91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1" name="Oval 92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2" name="Oval 92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3" name="Group 922"/>
          <p:cNvGrpSpPr/>
          <p:nvPr/>
        </p:nvGrpSpPr>
        <p:grpSpPr>
          <a:xfrm>
            <a:off x="4630128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24" name="Oval 92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5" name="Oval 92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6" name="Oval 92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7" name="Oval 92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8" name="Oval 92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9" name="Group 928"/>
          <p:cNvGrpSpPr/>
          <p:nvPr/>
        </p:nvGrpSpPr>
        <p:grpSpPr>
          <a:xfrm>
            <a:off x="5163997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30" name="Oval 92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1" name="Oval 93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2" name="Oval 93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3" name="Oval 93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4" name="Oval 93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5" name="Group 934"/>
          <p:cNvGrpSpPr/>
          <p:nvPr/>
        </p:nvGrpSpPr>
        <p:grpSpPr>
          <a:xfrm>
            <a:off x="5697866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36" name="Oval 93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7" name="Oval 93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8" name="Oval 93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9" name="Oval 93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0" name="Oval 93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1" name="Group 940"/>
          <p:cNvGrpSpPr/>
          <p:nvPr/>
        </p:nvGrpSpPr>
        <p:grpSpPr>
          <a:xfrm>
            <a:off x="6231735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42" name="Oval 94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3" name="Oval 94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4" name="Oval 94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5" name="Oval 94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6" name="Oval 94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7" name="Group 946"/>
          <p:cNvGrpSpPr/>
          <p:nvPr/>
        </p:nvGrpSpPr>
        <p:grpSpPr>
          <a:xfrm>
            <a:off x="6765604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48" name="Oval 94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9" name="Oval 94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0" name="Oval 94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1" name="Oval 95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2" name="Oval 95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3" name="Group 952"/>
          <p:cNvGrpSpPr/>
          <p:nvPr/>
        </p:nvGrpSpPr>
        <p:grpSpPr>
          <a:xfrm>
            <a:off x="7299473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54" name="Oval 95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5" name="Oval 95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6" name="Oval 95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7" name="Oval 95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8" name="Oval 95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9" name="Group 958"/>
          <p:cNvGrpSpPr/>
          <p:nvPr/>
        </p:nvGrpSpPr>
        <p:grpSpPr>
          <a:xfrm>
            <a:off x="7833342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60" name="Oval 95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1" name="Oval 96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2" name="Oval 96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3" name="Oval 96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4" name="Oval 96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5" name="Group 964"/>
          <p:cNvGrpSpPr/>
          <p:nvPr/>
        </p:nvGrpSpPr>
        <p:grpSpPr>
          <a:xfrm>
            <a:off x="8367211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66" name="Oval 96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7" name="Oval 96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8" name="Oval 96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9" name="Oval 96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0" name="Oval 96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1" name="Group 970"/>
          <p:cNvGrpSpPr/>
          <p:nvPr/>
        </p:nvGrpSpPr>
        <p:grpSpPr>
          <a:xfrm>
            <a:off x="8901073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72" name="Oval 97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3" name="Oval 97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4" name="Oval 97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5" name="Oval 97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6" name="Oval 97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7" name="Group 976"/>
          <p:cNvGrpSpPr/>
          <p:nvPr/>
        </p:nvGrpSpPr>
        <p:grpSpPr>
          <a:xfrm>
            <a:off x="-174693" y="6216840"/>
            <a:ext cx="422979" cy="593124"/>
            <a:chOff x="1554565" y="1727797"/>
            <a:chExt cx="501138" cy="702723"/>
          </a:xfrm>
          <a:solidFill>
            <a:schemeClr val="accent1"/>
          </a:solidFill>
        </p:grpSpPr>
        <p:sp>
          <p:nvSpPr>
            <p:cNvPr id="978" name="Oval 97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9" name="Oval 97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0" name="Oval 97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1" name="Oval 98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2" name="Oval 98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83" name="TextBox 982"/>
          <p:cNvSpPr txBox="1"/>
          <p:nvPr/>
        </p:nvSpPr>
        <p:spPr>
          <a:xfrm>
            <a:off x="1721370" y="1257673"/>
            <a:ext cx="5148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Purposive Sampling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71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5" name="Group 364"/>
          <p:cNvGrpSpPr/>
          <p:nvPr/>
        </p:nvGrpSpPr>
        <p:grpSpPr>
          <a:xfrm>
            <a:off x="2759451" y="2413478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366" name="Oval 36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Oval 36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Oval 36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Oval 36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Oval 36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1" name="Group 370"/>
          <p:cNvGrpSpPr/>
          <p:nvPr/>
        </p:nvGrpSpPr>
        <p:grpSpPr>
          <a:xfrm>
            <a:off x="3293320" y="2413478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372" name="Oval 37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Oval 37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Oval 37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Oval 37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Oval 37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7" name="Group 376"/>
          <p:cNvGrpSpPr/>
          <p:nvPr/>
        </p:nvGrpSpPr>
        <p:grpSpPr>
          <a:xfrm>
            <a:off x="3827189" y="2413478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378" name="Oval 37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Oval 37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Oval 37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Oval 38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Oval 38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3" name="Group 382"/>
          <p:cNvGrpSpPr/>
          <p:nvPr/>
        </p:nvGrpSpPr>
        <p:grpSpPr>
          <a:xfrm>
            <a:off x="4361058" y="2413478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384" name="Oval 38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Oval 38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Oval 38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Oval 38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Oval 38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9" name="Group 388"/>
          <p:cNvGrpSpPr/>
          <p:nvPr/>
        </p:nvGrpSpPr>
        <p:grpSpPr>
          <a:xfrm>
            <a:off x="4894927" y="2413478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390" name="Oval 38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Oval 39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Oval 39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Oval 39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Oval 39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5" name="Group 394"/>
          <p:cNvGrpSpPr/>
          <p:nvPr/>
        </p:nvGrpSpPr>
        <p:grpSpPr>
          <a:xfrm>
            <a:off x="5428796" y="2413478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396" name="Oval 39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Oval 39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Oval 39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Oval 39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Oval 39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1" name="Group 400"/>
          <p:cNvGrpSpPr/>
          <p:nvPr/>
        </p:nvGrpSpPr>
        <p:grpSpPr>
          <a:xfrm>
            <a:off x="5962665" y="2413478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402" name="Oval 40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Oval 40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Oval 40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Oval 40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Oval 40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7" name="Group 466"/>
          <p:cNvGrpSpPr/>
          <p:nvPr/>
        </p:nvGrpSpPr>
        <p:grpSpPr>
          <a:xfrm>
            <a:off x="2498200" y="3185933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468" name="Oval 46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Oval 46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Oval 46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Oval 47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Oval 47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3" name="Group 472"/>
          <p:cNvGrpSpPr/>
          <p:nvPr/>
        </p:nvGrpSpPr>
        <p:grpSpPr>
          <a:xfrm>
            <a:off x="3032069" y="3185933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474" name="Oval 47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Oval 47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Oval 47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Oval 47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Oval 47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9" name="Group 478"/>
          <p:cNvGrpSpPr/>
          <p:nvPr/>
        </p:nvGrpSpPr>
        <p:grpSpPr>
          <a:xfrm>
            <a:off x="3565938" y="3185933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480" name="Oval 47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Oval 48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Oval 48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Oval 48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Oval 48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5" name="Group 484"/>
          <p:cNvGrpSpPr/>
          <p:nvPr/>
        </p:nvGrpSpPr>
        <p:grpSpPr>
          <a:xfrm>
            <a:off x="4099807" y="3185933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486" name="Oval 48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Oval 48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Oval 48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Oval 48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Oval 48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1" name="Group 490"/>
          <p:cNvGrpSpPr/>
          <p:nvPr/>
        </p:nvGrpSpPr>
        <p:grpSpPr>
          <a:xfrm>
            <a:off x="4633676" y="3185933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492" name="Oval 49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Oval 49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Oval 49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5" name="Oval 49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Oval 49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7" name="Group 496"/>
          <p:cNvGrpSpPr/>
          <p:nvPr/>
        </p:nvGrpSpPr>
        <p:grpSpPr>
          <a:xfrm>
            <a:off x="5167545" y="3185933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498" name="Oval 49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Oval 49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Oval 49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Oval 50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Oval 50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3" name="Group 502"/>
          <p:cNvGrpSpPr/>
          <p:nvPr/>
        </p:nvGrpSpPr>
        <p:grpSpPr>
          <a:xfrm>
            <a:off x="5701414" y="3185933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504" name="Oval 50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Oval 50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Oval 50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Oval 50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Oval 50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9" name="Group 508"/>
          <p:cNvGrpSpPr/>
          <p:nvPr/>
        </p:nvGrpSpPr>
        <p:grpSpPr>
          <a:xfrm>
            <a:off x="6235283" y="3185933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510" name="Oval 50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" name="Oval 51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Oval 51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Oval 51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Oval 51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5" name="Group 514"/>
          <p:cNvGrpSpPr/>
          <p:nvPr/>
        </p:nvGrpSpPr>
        <p:grpSpPr>
          <a:xfrm>
            <a:off x="6769152" y="3185933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516" name="Oval 51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Oval 51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Oval 51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Oval 51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Oval 51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1" name="Group 580"/>
          <p:cNvGrpSpPr/>
          <p:nvPr/>
        </p:nvGrpSpPr>
        <p:grpSpPr>
          <a:xfrm>
            <a:off x="2749868" y="3958388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582" name="Oval 58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3" name="Oval 58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4" name="Oval 58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5" name="Oval 58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6" name="Oval 58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7" name="Group 586"/>
          <p:cNvGrpSpPr/>
          <p:nvPr/>
        </p:nvGrpSpPr>
        <p:grpSpPr>
          <a:xfrm>
            <a:off x="3283737" y="3958388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588" name="Oval 58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9" name="Oval 58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0" name="Oval 58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1" name="Oval 59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2" name="Oval 59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3" name="Group 592"/>
          <p:cNvGrpSpPr/>
          <p:nvPr/>
        </p:nvGrpSpPr>
        <p:grpSpPr>
          <a:xfrm>
            <a:off x="3817606" y="3958388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594" name="Oval 59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5" name="Oval 59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6" name="Oval 59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7" name="Oval 59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8" name="Oval 59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9" name="Group 598"/>
          <p:cNvGrpSpPr/>
          <p:nvPr/>
        </p:nvGrpSpPr>
        <p:grpSpPr>
          <a:xfrm>
            <a:off x="4351475" y="3958388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600" name="Oval 59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1" name="Oval 60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2" name="Oval 60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3" name="Oval 60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4" name="Oval 60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5" name="Group 604"/>
          <p:cNvGrpSpPr/>
          <p:nvPr/>
        </p:nvGrpSpPr>
        <p:grpSpPr>
          <a:xfrm>
            <a:off x="4885344" y="3958388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606" name="Oval 60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7" name="Oval 60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8" name="Oval 60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9" name="Oval 60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0" name="Oval 60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1" name="Group 610"/>
          <p:cNvGrpSpPr/>
          <p:nvPr/>
        </p:nvGrpSpPr>
        <p:grpSpPr>
          <a:xfrm>
            <a:off x="5419213" y="3958388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612" name="Oval 61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3" name="Oval 61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" name="Oval 61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" name="Oval 61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" name="Oval 61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7" name="Group 616"/>
          <p:cNvGrpSpPr/>
          <p:nvPr/>
        </p:nvGrpSpPr>
        <p:grpSpPr>
          <a:xfrm>
            <a:off x="5953082" y="3958388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618" name="Oval 61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9" name="Oval 61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" name="Oval 61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1" name="Oval 62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2" name="Oval 62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3" name="Group 622"/>
          <p:cNvGrpSpPr/>
          <p:nvPr/>
        </p:nvGrpSpPr>
        <p:grpSpPr>
          <a:xfrm>
            <a:off x="6486951" y="3958388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624" name="Oval 62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Oval 62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6" name="Oval 62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7" name="Oval 62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8" name="Oval 62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9" name="Group 628"/>
          <p:cNvGrpSpPr/>
          <p:nvPr/>
        </p:nvGrpSpPr>
        <p:grpSpPr>
          <a:xfrm>
            <a:off x="7020820" y="3958388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630" name="Oval 62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" name="Oval 63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2" name="Oval 63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3" name="Oval 63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" name="Oval 63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3" name="Group 682"/>
          <p:cNvGrpSpPr/>
          <p:nvPr/>
        </p:nvGrpSpPr>
        <p:grpSpPr>
          <a:xfrm>
            <a:off x="2488617" y="4704659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684" name="Oval 68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5" name="Oval 68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6" name="Oval 68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7" name="Oval 68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8" name="Oval 68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9" name="Group 688"/>
          <p:cNvGrpSpPr/>
          <p:nvPr/>
        </p:nvGrpSpPr>
        <p:grpSpPr>
          <a:xfrm>
            <a:off x="3022486" y="4704659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690" name="Oval 68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1" name="Oval 69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2" name="Oval 69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3" name="Oval 69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4" name="Oval 69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5" name="Group 694"/>
          <p:cNvGrpSpPr/>
          <p:nvPr/>
        </p:nvGrpSpPr>
        <p:grpSpPr>
          <a:xfrm>
            <a:off x="3556355" y="4704659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696" name="Oval 69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7" name="Oval 69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8" name="Oval 69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9" name="Oval 69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0" name="Oval 69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1" name="Group 700"/>
          <p:cNvGrpSpPr/>
          <p:nvPr/>
        </p:nvGrpSpPr>
        <p:grpSpPr>
          <a:xfrm>
            <a:off x="4090224" y="4704659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702" name="Oval 70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3" name="Oval 70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4" name="Oval 70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5" name="Oval 70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6" name="Oval 70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7" name="Group 706"/>
          <p:cNvGrpSpPr/>
          <p:nvPr/>
        </p:nvGrpSpPr>
        <p:grpSpPr>
          <a:xfrm>
            <a:off x="4624093" y="4704659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708" name="Oval 70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9" name="Oval 70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0" name="Oval 70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1" name="Oval 71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2" name="Oval 71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3" name="Group 712"/>
          <p:cNvGrpSpPr/>
          <p:nvPr/>
        </p:nvGrpSpPr>
        <p:grpSpPr>
          <a:xfrm>
            <a:off x="5157962" y="4704659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714" name="Oval 71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5" name="Oval 71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6" name="Oval 71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" name="Oval 71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8" name="Oval 71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9" name="Group 718"/>
          <p:cNvGrpSpPr/>
          <p:nvPr/>
        </p:nvGrpSpPr>
        <p:grpSpPr>
          <a:xfrm>
            <a:off x="5691831" y="4704659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720" name="Oval 71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1" name="Oval 72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2" name="Oval 72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3" name="Oval 72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4" name="Oval 72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5" name="Group 724"/>
          <p:cNvGrpSpPr/>
          <p:nvPr/>
        </p:nvGrpSpPr>
        <p:grpSpPr>
          <a:xfrm>
            <a:off x="6225700" y="4704659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726" name="Oval 72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7" name="Oval 72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8" name="Oval 72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9" name="Oval 72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0" name="Oval 72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1" name="Group 730"/>
          <p:cNvGrpSpPr/>
          <p:nvPr/>
        </p:nvGrpSpPr>
        <p:grpSpPr>
          <a:xfrm>
            <a:off x="6759569" y="4704659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732" name="Oval 73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3" name="Oval 73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4" name="Oval 73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5" name="Oval 73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6" name="Oval 73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84" name="TextBox 983"/>
          <p:cNvSpPr txBox="1"/>
          <p:nvPr/>
        </p:nvSpPr>
        <p:spPr>
          <a:xfrm>
            <a:off x="1721370" y="1257673"/>
            <a:ext cx="5148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Sample of Convenience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43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5" name="Group 364"/>
          <p:cNvGrpSpPr/>
          <p:nvPr/>
        </p:nvGrpSpPr>
        <p:grpSpPr>
          <a:xfrm>
            <a:off x="1142487" y="864138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366" name="Oval 36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Oval 36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Oval 36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Oval 36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Oval 36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1" name="Group 370"/>
          <p:cNvGrpSpPr/>
          <p:nvPr/>
        </p:nvGrpSpPr>
        <p:grpSpPr>
          <a:xfrm>
            <a:off x="2458175" y="2566441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372" name="Oval 37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Oval 37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Oval 37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Oval 37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Oval 37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7" name="Group 376"/>
          <p:cNvGrpSpPr/>
          <p:nvPr/>
        </p:nvGrpSpPr>
        <p:grpSpPr>
          <a:xfrm>
            <a:off x="3827189" y="2413478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378" name="Oval 37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Oval 37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Oval 37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Oval 38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Oval 38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9" name="Group 388"/>
          <p:cNvGrpSpPr/>
          <p:nvPr/>
        </p:nvGrpSpPr>
        <p:grpSpPr>
          <a:xfrm>
            <a:off x="5318511" y="435759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390" name="Oval 38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Oval 39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Oval 39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Oval 39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Oval 39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5" name="Group 394"/>
          <p:cNvGrpSpPr/>
          <p:nvPr/>
        </p:nvGrpSpPr>
        <p:grpSpPr>
          <a:xfrm>
            <a:off x="5428796" y="2413478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396" name="Oval 39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Oval 39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Oval 39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Oval 39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Oval 39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1" name="Group 400"/>
          <p:cNvGrpSpPr/>
          <p:nvPr/>
        </p:nvGrpSpPr>
        <p:grpSpPr>
          <a:xfrm>
            <a:off x="7614328" y="567560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402" name="Oval 40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Oval 40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Oval 40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Oval 40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Oval 40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3" name="Group 472"/>
          <p:cNvGrpSpPr/>
          <p:nvPr/>
        </p:nvGrpSpPr>
        <p:grpSpPr>
          <a:xfrm>
            <a:off x="3032069" y="3185933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474" name="Oval 47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Oval 47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Oval 47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Oval 47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Oval 47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9" name="Group 478"/>
          <p:cNvGrpSpPr/>
          <p:nvPr/>
        </p:nvGrpSpPr>
        <p:grpSpPr>
          <a:xfrm>
            <a:off x="3565938" y="3185933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480" name="Oval 47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Oval 48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Oval 48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Oval 48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Oval 48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7" name="Group 496"/>
          <p:cNvGrpSpPr/>
          <p:nvPr/>
        </p:nvGrpSpPr>
        <p:grpSpPr>
          <a:xfrm>
            <a:off x="5167545" y="3185933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498" name="Oval 49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Oval 49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Oval 49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Oval 50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Oval 50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3" name="Group 502"/>
          <p:cNvGrpSpPr/>
          <p:nvPr/>
        </p:nvGrpSpPr>
        <p:grpSpPr>
          <a:xfrm>
            <a:off x="5701414" y="3185933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504" name="Oval 50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Oval 50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Oval 50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Oval 50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Oval 50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9" name="Group 508"/>
          <p:cNvGrpSpPr/>
          <p:nvPr/>
        </p:nvGrpSpPr>
        <p:grpSpPr>
          <a:xfrm>
            <a:off x="6235283" y="3185933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510" name="Oval 50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" name="Oval 51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Oval 51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Oval 51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Oval 51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5" name="Group 514"/>
          <p:cNvGrpSpPr/>
          <p:nvPr/>
        </p:nvGrpSpPr>
        <p:grpSpPr>
          <a:xfrm>
            <a:off x="7825817" y="5001237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516" name="Oval 51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Oval 51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Oval 51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Oval 51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Oval 51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1" name="Group 580"/>
          <p:cNvGrpSpPr/>
          <p:nvPr/>
        </p:nvGrpSpPr>
        <p:grpSpPr>
          <a:xfrm>
            <a:off x="1441952" y="4228599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582" name="Oval 58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3" name="Oval 58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4" name="Oval 58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5" name="Oval 58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6" name="Oval 58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7" name="Group 586"/>
          <p:cNvGrpSpPr/>
          <p:nvPr/>
        </p:nvGrpSpPr>
        <p:grpSpPr>
          <a:xfrm>
            <a:off x="1523816" y="2694065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588" name="Oval 58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9" name="Oval 58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0" name="Oval 58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1" name="Oval 59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2" name="Oval 59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3" name="Group 592"/>
          <p:cNvGrpSpPr/>
          <p:nvPr/>
        </p:nvGrpSpPr>
        <p:grpSpPr>
          <a:xfrm>
            <a:off x="3817606" y="3958388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594" name="Oval 59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5" name="Oval 59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6" name="Oval 59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7" name="Oval 59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8" name="Oval 59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5" name="Group 604"/>
          <p:cNvGrpSpPr/>
          <p:nvPr/>
        </p:nvGrpSpPr>
        <p:grpSpPr>
          <a:xfrm>
            <a:off x="4465416" y="3635475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606" name="Oval 60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7" name="Oval 60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8" name="Oval 60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9" name="Oval 60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0" name="Oval 60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1" name="Group 610"/>
          <p:cNvGrpSpPr/>
          <p:nvPr/>
        </p:nvGrpSpPr>
        <p:grpSpPr>
          <a:xfrm>
            <a:off x="5419213" y="3958388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612" name="Oval 61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3" name="Oval 61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" name="Oval 61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" name="Oval 61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" name="Oval 61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7" name="Group 616"/>
          <p:cNvGrpSpPr/>
          <p:nvPr/>
        </p:nvGrpSpPr>
        <p:grpSpPr>
          <a:xfrm>
            <a:off x="5953082" y="3958388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618" name="Oval 61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9" name="Oval 61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" name="Oval 61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1" name="Oval 62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2" name="Oval 62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3" name="Group 622"/>
          <p:cNvGrpSpPr/>
          <p:nvPr/>
        </p:nvGrpSpPr>
        <p:grpSpPr>
          <a:xfrm>
            <a:off x="6486951" y="3958388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624" name="Oval 62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Oval 62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6" name="Oval 62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7" name="Oval 62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8" name="Oval 62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9" name="Group 628"/>
          <p:cNvGrpSpPr/>
          <p:nvPr/>
        </p:nvGrpSpPr>
        <p:grpSpPr>
          <a:xfrm>
            <a:off x="7718704" y="3006435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630" name="Oval 62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" name="Oval 63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2" name="Oval 63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3" name="Oval 63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" name="Oval 63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3" name="Group 682"/>
          <p:cNvGrpSpPr/>
          <p:nvPr/>
        </p:nvGrpSpPr>
        <p:grpSpPr>
          <a:xfrm>
            <a:off x="2488617" y="4704659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684" name="Oval 68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5" name="Oval 68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6" name="Oval 68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7" name="Oval 68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8" name="Oval 68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9" name="Group 688"/>
          <p:cNvGrpSpPr/>
          <p:nvPr/>
        </p:nvGrpSpPr>
        <p:grpSpPr>
          <a:xfrm>
            <a:off x="3022486" y="4704659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690" name="Oval 68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1" name="Oval 69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2" name="Oval 69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3" name="Oval 69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4" name="Oval 69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5" name="Group 694"/>
          <p:cNvGrpSpPr/>
          <p:nvPr/>
        </p:nvGrpSpPr>
        <p:grpSpPr>
          <a:xfrm>
            <a:off x="3556355" y="4704659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696" name="Oval 69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7" name="Oval 69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8" name="Oval 69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9" name="Oval 69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0" name="Oval 69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1" name="Group 700"/>
          <p:cNvGrpSpPr/>
          <p:nvPr/>
        </p:nvGrpSpPr>
        <p:grpSpPr>
          <a:xfrm>
            <a:off x="2780356" y="5551606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702" name="Oval 70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3" name="Oval 70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4" name="Oval 70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5" name="Oval 70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6" name="Oval 70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7" name="Group 706"/>
          <p:cNvGrpSpPr/>
          <p:nvPr/>
        </p:nvGrpSpPr>
        <p:grpSpPr>
          <a:xfrm>
            <a:off x="4624093" y="4704659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708" name="Oval 707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9" name="Oval 708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0" name="Oval 709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1" name="Oval 710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2" name="Oval 711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3" name="Group 712"/>
          <p:cNvGrpSpPr/>
          <p:nvPr/>
        </p:nvGrpSpPr>
        <p:grpSpPr>
          <a:xfrm>
            <a:off x="5157962" y="4704659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714" name="Oval 713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5" name="Oval 714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6" name="Oval 715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" name="Oval 716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8" name="Oval 717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9" name="Group 718"/>
          <p:cNvGrpSpPr/>
          <p:nvPr/>
        </p:nvGrpSpPr>
        <p:grpSpPr>
          <a:xfrm>
            <a:off x="5379035" y="5301143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720" name="Oval 719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1" name="Oval 720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2" name="Oval 721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3" name="Oval 722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4" name="Oval 723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5" name="Group 724"/>
          <p:cNvGrpSpPr/>
          <p:nvPr/>
        </p:nvGrpSpPr>
        <p:grpSpPr>
          <a:xfrm>
            <a:off x="6225700" y="4704659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726" name="Oval 725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7" name="Oval 726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8" name="Oval 727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9" name="Oval 728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0" name="Oval 729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1" name="Group 730"/>
          <p:cNvGrpSpPr/>
          <p:nvPr/>
        </p:nvGrpSpPr>
        <p:grpSpPr>
          <a:xfrm>
            <a:off x="6581708" y="5808046"/>
            <a:ext cx="422979" cy="593124"/>
            <a:chOff x="1554565" y="1727797"/>
            <a:chExt cx="501138" cy="702723"/>
          </a:xfrm>
          <a:solidFill>
            <a:schemeClr val="accent6"/>
          </a:solidFill>
        </p:grpSpPr>
        <p:sp>
          <p:nvSpPr>
            <p:cNvPr id="732" name="Oval 731"/>
            <p:cNvSpPr/>
            <p:nvPr/>
          </p:nvSpPr>
          <p:spPr>
            <a:xfrm rot="20943282">
              <a:off x="1839149" y="2130675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3" name="Oval 732"/>
            <p:cNvSpPr/>
            <p:nvPr/>
          </p:nvSpPr>
          <p:spPr>
            <a:xfrm rot="647073">
              <a:off x="1707802" y="2134637"/>
              <a:ext cx="70270" cy="29588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4" name="Oval 733"/>
            <p:cNvSpPr/>
            <p:nvPr/>
          </p:nvSpPr>
          <p:spPr>
            <a:xfrm>
              <a:off x="1744781" y="1727797"/>
              <a:ext cx="138695" cy="13869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5" name="Oval 734"/>
            <p:cNvSpPr/>
            <p:nvPr/>
          </p:nvSpPr>
          <p:spPr>
            <a:xfrm>
              <a:off x="1711495" y="1866492"/>
              <a:ext cx="197870" cy="29403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6" name="Oval 735"/>
            <p:cNvSpPr/>
            <p:nvPr/>
          </p:nvSpPr>
          <p:spPr>
            <a:xfrm>
              <a:off x="1554565" y="1866492"/>
              <a:ext cx="501138" cy="42533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84" name="TextBox 983"/>
          <p:cNvSpPr txBox="1"/>
          <p:nvPr/>
        </p:nvSpPr>
        <p:spPr>
          <a:xfrm>
            <a:off x="1721370" y="1257673"/>
            <a:ext cx="5148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Snowball Sampling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574407" y="1457278"/>
            <a:ext cx="914210" cy="11091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730589" y="1096447"/>
            <a:ext cx="704986" cy="24547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5802014" y="907604"/>
            <a:ext cx="1916690" cy="15058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7004687" y="3371674"/>
            <a:ext cx="716137" cy="7037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029096" y="3030749"/>
            <a:ext cx="9583" cy="7576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946796" y="3788438"/>
            <a:ext cx="1716055" cy="5099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233976" y="5418207"/>
            <a:ext cx="438458" cy="2196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648679" y="5001237"/>
            <a:ext cx="1243262" cy="2999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617976" y="5069898"/>
            <a:ext cx="916772" cy="6346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1946795" y="3123499"/>
            <a:ext cx="1075691" cy="2976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813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Random Error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Random normal variation in groups.</a:t>
            </a:r>
          </a:p>
          <a:p>
            <a:pPr eaLnBrk="1" hangingPunct="1"/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Outside of the researchers control.</a:t>
            </a:r>
          </a:p>
          <a:p>
            <a:pPr eaLnBrk="1" hangingPunct="1"/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Inferential statistics deals with random error really well.</a:t>
            </a:r>
          </a:p>
          <a:p>
            <a:pPr eaLnBrk="1" hangingPunct="1"/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That is 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one of the reasons why </a:t>
            </a:r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groups should be formed randomly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.</a:t>
            </a:r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4E1E-219A-A444-A241-FDE36A2374E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4600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431800"/>
            <a:ext cx="8801100" cy="1143000"/>
          </a:xfrm>
        </p:spPr>
        <p:txBody>
          <a:bodyPr/>
          <a:lstStyle/>
          <a:p>
            <a:pPr eaLnBrk="1" hangingPunct="1"/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Dealing with Non-Random Samples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Times" charset="0"/>
                <a:ea typeface="ＭＳ Ｐゴシック" charset="0"/>
                <a:cs typeface="ＭＳ Ｐゴシック" charset="0"/>
              </a:rPr>
              <a:t>Carefully explain how the sample was formed in the methods section.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imes" charset="0"/>
                <a:ea typeface="ＭＳ Ｐゴシック" charset="0"/>
                <a:cs typeface="ＭＳ Ｐゴシック" charset="0"/>
              </a:rPr>
              <a:t>Carefully describe important elements of the context of the study that support the idea (or not) that the sample is like the population.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imes" charset="0"/>
                <a:ea typeface="ＭＳ Ｐゴシック" charset="0"/>
                <a:cs typeface="ＭＳ Ｐゴシック" charset="0"/>
              </a:rPr>
              <a:t>Carefully explain how the analysis of data will be done.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imes" charset="0"/>
                <a:ea typeface="ＭＳ Ｐゴシック" charset="0"/>
                <a:cs typeface="ＭＳ Ｐゴシック" charset="0"/>
              </a:rPr>
              <a:t>List the possible effect of sampling procedures in the limitations section of the conclusions.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4E1E-219A-A444-A241-FDE36A2374E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29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>
            <a:normAutofit fontScale="90000"/>
          </a:bodyPr>
          <a:lstStyle/>
          <a:p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Did direct instruction improve 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students’ </a:t>
            </a:r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ability to recall math facts?</a:t>
            </a:r>
          </a:p>
        </p:txBody>
      </p:sp>
      <p:graphicFrame>
        <p:nvGraphicFramePr>
          <p:cNvPr id="4098" name="Group 2"/>
          <p:cNvGraphicFramePr>
            <a:graphicFrameLocks noGrp="1"/>
          </p:cNvGraphicFramePr>
          <p:nvPr/>
        </p:nvGraphicFramePr>
        <p:xfrm>
          <a:off x="838200" y="3886200"/>
          <a:ext cx="6858000" cy="1524000"/>
        </p:xfrm>
        <a:graphic>
          <a:graphicData uri="http://schemas.openxmlformats.org/drawingml/2006/table">
            <a:tbl>
              <a:tblPr/>
              <a:tblGrid>
                <a:gridCol w="2133600"/>
                <a:gridCol w="1752600"/>
                <a:gridCol w="1536700"/>
                <a:gridCol w="14351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42" name="Rectangle 46"/>
          <p:cNvSpPr>
            <a:spLocks/>
          </p:cNvSpPr>
          <p:nvPr/>
        </p:nvSpPr>
        <p:spPr bwMode="auto">
          <a:xfrm>
            <a:off x="457200" y="4495800"/>
            <a:ext cx="205405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 dirty="0">
                <a:latin typeface="Times"/>
                <a:cs typeface="Arial" charset="0"/>
              </a:rPr>
              <a:t>DI to 4th Grade Class</a:t>
            </a:r>
          </a:p>
        </p:txBody>
      </p:sp>
      <p:sp>
        <p:nvSpPr>
          <p:cNvPr id="4143" name="Rectangle 47"/>
          <p:cNvSpPr>
            <a:spLocks/>
          </p:cNvSpPr>
          <p:nvPr/>
        </p:nvSpPr>
        <p:spPr bwMode="auto">
          <a:xfrm>
            <a:off x="3200400" y="4038600"/>
            <a:ext cx="11938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 sz="1800" dirty="0">
                <a:latin typeface="Times"/>
                <a:cs typeface="Arial" charset="0"/>
              </a:rPr>
              <a:t>Pre-Test</a:t>
            </a:r>
          </a:p>
        </p:txBody>
      </p:sp>
      <p:sp>
        <p:nvSpPr>
          <p:cNvPr id="4144" name="Rectangle 48"/>
          <p:cNvSpPr>
            <a:spLocks/>
          </p:cNvSpPr>
          <p:nvPr/>
        </p:nvSpPr>
        <p:spPr bwMode="auto">
          <a:xfrm>
            <a:off x="4899025" y="4038600"/>
            <a:ext cx="11938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 sz="1800" dirty="0">
                <a:latin typeface="Times"/>
                <a:cs typeface="Arial" charset="0"/>
              </a:rPr>
              <a:t>Post-Test</a:t>
            </a: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3200400" y="4491038"/>
            <a:ext cx="2790825" cy="276225"/>
            <a:chOff x="0" y="0"/>
            <a:chExt cx="1758" cy="174"/>
          </a:xfrm>
        </p:grpSpPr>
        <p:sp>
          <p:nvSpPr>
            <p:cNvPr id="93215" name="Rectangle 50"/>
            <p:cNvSpPr>
              <a:spLocks/>
            </p:cNvSpPr>
            <p:nvPr/>
          </p:nvSpPr>
          <p:spPr bwMode="auto">
            <a:xfrm>
              <a:off x="0" y="0"/>
              <a:ext cx="70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800" i="1" dirty="0">
                  <a:latin typeface="Times"/>
                  <a:cs typeface="Arial" charset="0"/>
                </a:rPr>
                <a:t>group data</a:t>
              </a:r>
            </a:p>
          </p:txBody>
        </p:sp>
        <p:sp>
          <p:nvSpPr>
            <p:cNvPr id="93216" name="Rectangle 51"/>
            <p:cNvSpPr>
              <a:spLocks/>
            </p:cNvSpPr>
            <p:nvPr/>
          </p:nvSpPr>
          <p:spPr bwMode="auto">
            <a:xfrm>
              <a:off x="1056" y="0"/>
              <a:ext cx="70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800" i="1" dirty="0">
                  <a:latin typeface="Times"/>
                  <a:cs typeface="Arial" charset="0"/>
                </a:rPr>
                <a:t>group data</a:t>
              </a:r>
            </a:p>
          </p:txBody>
        </p:sp>
      </p:grpSp>
      <p:sp>
        <p:nvSpPr>
          <p:cNvPr id="93211" name="Rectangle 52"/>
          <p:cNvSpPr>
            <a:spLocks/>
          </p:cNvSpPr>
          <p:nvPr/>
        </p:nvSpPr>
        <p:spPr bwMode="auto">
          <a:xfrm>
            <a:off x="381000" y="25146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 sz="1800" dirty="0">
                <a:latin typeface="Times"/>
                <a:cs typeface="Arial" charset="0"/>
              </a:rPr>
              <a:t>Independent </a:t>
            </a:r>
            <a:r>
              <a:rPr lang="en-US" sz="1800" dirty="0">
                <a:latin typeface="Symbol" charset="0"/>
                <a:cs typeface="Symbol" charset="0"/>
                <a:sym typeface="Symbol" charset="0"/>
              </a:rPr>
              <a:t>⇓</a:t>
            </a:r>
          </a:p>
        </p:txBody>
      </p:sp>
      <p:sp>
        <p:nvSpPr>
          <p:cNvPr id="93212" name="Rectangle 53"/>
          <p:cNvSpPr>
            <a:spLocks/>
          </p:cNvSpPr>
          <p:nvPr/>
        </p:nvSpPr>
        <p:spPr bwMode="auto">
          <a:xfrm>
            <a:off x="4800600" y="3214688"/>
            <a:ext cx="19050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 sz="1800" dirty="0" smtClean="0">
                <a:latin typeface="Times"/>
                <a:cs typeface="Arial" charset="0"/>
              </a:rPr>
              <a:t>Data Gathering</a:t>
            </a:r>
            <a:endParaRPr lang="en-US" sz="1800" dirty="0">
              <a:latin typeface="Times"/>
              <a:cs typeface="Arial" charset="0"/>
            </a:endParaRPr>
          </a:p>
        </p:txBody>
      </p:sp>
      <p:sp>
        <p:nvSpPr>
          <p:cNvPr id="93213" name="Line 54"/>
          <p:cNvSpPr>
            <a:spLocks noChangeShapeType="1"/>
          </p:cNvSpPr>
          <p:nvPr/>
        </p:nvSpPr>
        <p:spPr bwMode="auto">
          <a:xfrm>
            <a:off x="3276600" y="3657600"/>
            <a:ext cx="43434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Times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581400" y="5867400"/>
            <a:ext cx="30700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i="1" dirty="0"/>
              <a:t>t</a:t>
            </a:r>
            <a:r>
              <a:rPr lang="en-US" dirty="0" smtClean="0"/>
              <a:t>-test</a:t>
            </a:r>
            <a:r>
              <a:rPr lang="en-US" dirty="0"/>
              <a:t>, paired if possible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4E1E-219A-A444-A241-FDE36A2374E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7899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2" grpId="0" autoUpdateAnimBg="0"/>
      <p:bldP spid="4143" grpId="0" autoUpdateAnimBg="0"/>
      <p:bldP spid="4144" grpId="0" autoUpdateAnimBg="0"/>
      <p:bldP spid="1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random function</a:t>
            </a:r>
          </a:p>
          <a:p>
            <a:r>
              <a:rPr lang="en-US" dirty="0" smtClean="0"/>
              <a:t>Open the </a:t>
            </a:r>
            <a:r>
              <a:rPr lang="en-US" smtClean="0"/>
              <a:t>file called Names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0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Confounding Variations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Sample Size and </a:t>
            </a:r>
            <a:br>
              <a:rPr lang="en-US" dirty="0" smtClean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Practical Significance</a:t>
            </a:r>
            <a:endParaRPr lang="en-US" dirty="0">
              <a:solidFill>
                <a:schemeClr val="tx1"/>
              </a:solidFill>
              <a:latin typeface="Times" charset="0"/>
              <a:ea typeface="ＭＳ Ｐゴシック" charset="0"/>
              <a:cs typeface="ＭＳ Ｐゴシック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75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183757" y="5418280"/>
            <a:ext cx="6764584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Freeform 62"/>
          <p:cNvSpPr/>
          <p:nvPr/>
        </p:nvSpPr>
        <p:spPr>
          <a:xfrm>
            <a:off x="1363137" y="2578533"/>
            <a:ext cx="6405825" cy="2765944"/>
          </a:xfrm>
          <a:custGeom>
            <a:avLst/>
            <a:gdLst>
              <a:gd name="connsiteX0" fmla="*/ 3931800 w 3931800"/>
              <a:gd name="connsiteY0" fmla="*/ 1577907 h 1581834"/>
              <a:gd name="connsiteX1" fmla="*/ 2950453 w 3931800"/>
              <a:gd name="connsiteY1" fmla="*/ 1375859 h 1581834"/>
              <a:gd name="connsiteX2" fmla="*/ 2456573 w 3931800"/>
              <a:gd name="connsiteY2" fmla="*/ 250164 h 1581834"/>
              <a:gd name="connsiteX3" fmla="*/ 1965900 w 3931800"/>
              <a:gd name="connsiteY3" fmla="*/ 10 h 1581834"/>
              <a:gd name="connsiteX4" fmla="*/ 1475227 w 3931800"/>
              <a:gd name="connsiteY4" fmla="*/ 246957 h 1581834"/>
              <a:gd name="connsiteX5" fmla="*/ 981346 w 3931800"/>
              <a:gd name="connsiteY5" fmla="*/ 1375859 h 1581834"/>
              <a:gd name="connsiteX6" fmla="*/ 0 w 3931800"/>
              <a:gd name="connsiteY6" fmla="*/ 1581114 h 1581834"/>
              <a:gd name="connsiteX0" fmla="*/ 3931800 w 3931800"/>
              <a:gd name="connsiteY0" fmla="*/ 1648456 h 1652383"/>
              <a:gd name="connsiteX1" fmla="*/ 2950453 w 3931800"/>
              <a:gd name="connsiteY1" fmla="*/ 1446408 h 1652383"/>
              <a:gd name="connsiteX2" fmla="*/ 2456573 w 3931800"/>
              <a:gd name="connsiteY2" fmla="*/ 320713 h 1652383"/>
              <a:gd name="connsiteX3" fmla="*/ 1969107 w 3931800"/>
              <a:gd name="connsiteY3" fmla="*/ 2 h 1652383"/>
              <a:gd name="connsiteX4" fmla="*/ 1475227 w 3931800"/>
              <a:gd name="connsiteY4" fmla="*/ 317506 h 1652383"/>
              <a:gd name="connsiteX5" fmla="*/ 981346 w 3931800"/>
              <a:gd name="connsiteY5" fmla="*/ 1446408 h 1652383"/>
              <a:gd name="connsiteX6" fmla="*/ 0 w 3931800"/>
              <a:gd name="connsiteY6" fmla="*/ 1651663 h 1652383"/>
              <a:gd name="connsiteX0" fmla="*/ 4443305 w 4443305"/>
              <a:gd name="connsiteY0" fmla="*/ 1648456 h 1652383"/>
              <a:gd name="connsiteX1" fmla="*/ 3461958 w 4443305"/>
              <a:gd name="connsiteY1" fmla="*/ 1446408 h 1652383"/>
              <a:gd name="connsiteX2" fmla="*/ 2968078 w 4443305"/>
              <a:gd name="connsiteY2" fmla="*/ 320713 h 1652383"/>
              <a:gd name="connsiteX3" fmla="*/ 2480612 w 4443305"/>
              <a:gd name="connsiteY3" fmla="*/ 2 h 1652383"/>
              <a:gd name="connsiteX4" fmla="*/ 1986732 w 4443305"/>
              <a:gd name="connsiteY4" fmla="*/ 317506 h 1652383"/>
              <a:gd name="connsiteX5" fmla="*/ 1492851 w 4443305"/>
              <a:gd name="connsiteY5" fmla="*/ 1446408 h 1652383"/>
              <a:gd name="connsiteX6" fmla="*/ 0 w 4443305"/>
              <a:gd name="connsiteY6" fmla="*/ 1648456 h 1652383"/>
              <a:gd name="connsiteX0" fmla="*/ 4974333 w 4974333"/>
              <a:gd name="connsiteY0" fmla="*/ 1645249 h 1649482"/>
              <a:gd name="connsiteX1" fmla="*/ 3461958 w 4974333"/>
              <a:gd name="connsiteY1" fmla="*/ 1446408 h 1649482"/>
              <a:gd name="connsiteX2" fmla="*/ 2968078 w 4974333"/>
              <a:gd name="connsiteY2" fmla="*/ 320713 h 1649482"/>
              <a:gd name="connsiteX3" fmla="*/ 2480612 w 4974333"/>
              <a:gd name="connsiteY3" fmla="*/ 2 h 1649482"/>
              <a:gd name="connsiteX4" fmla="*/ 1986732 w 4974333"/>
              <a:gd name="connsiteY4" fmla="*/ 317506 h 1649482"/>
              <a:gd name="connsiteX5" fmla="*/ 1492851 w 4974333"/>
              <a:gd name="connsiteY5" fmla="*/ 1446408 h 1649482"/>
              <a:gd name="connsiteX6" fmla="*/ 0 w 4974333"/>
              <a:gd name="connsiteY6" fmla="*/ 1648456 h 1649482"/>
              <a:gd name="connsiteX0" fmla="*/ 4974333 w 4974333"/>
              <a:gd name="connsiteY0" fmla="*/ 1654472 h 1659869"/>
              <a:gd name="connsiteX1" fmla="*/ 3461958 w 4974333"/>
              <a:gd name="connsiteY1" fmla="*/ 1455631 h 1659869"/>
              <a:gd name="connsiteX2" fmla="*/ 2968078 w 4974333"/>
              <a:gd name="connsiteY2" fmla="*/ 329936 h 1659869"/>
              <a:gd name="connsiteX3" fmla="*/ 2480612 w 4974333"/>
              <a:gd name="connsiteY3" fmla="*/ 9225 h 1659869"/>
              <a:gd name="connsiteX4" fmla="*/ 1990637 w 4974333"/>
              <a:gd name="connsiteY4" fmla="*/ 217687 h 1659869"/>
              <a:gd name="connsiteX5" fmla="*/ 1492851 w 4974333"/>
              <a:gd name="connsiteY5" fmla="*/ 1455631 h 1659869"/>
              <a:gd name="connsiteX6" fmla="*/ 0 w 4974333"/>
              <a:gd name="connsiteY6" fmla="*/ 1657679 h 1659869"/>
              <a:gd name="connsiteX0" fmla="*/ 4974333 w 4974333"/>
              <a:gd name="connsiteY0" fmla="*/ 1647345 h 1654155"/>
              <a:gd name="connsiteX1" fmla="*/ 3461958 w 4974333"/>
              <a:gd name="connsiteY1" fmla="*/ 1448504 h 1654155"/>
              <a:gd name="connsiteX2" fmla="*/ 2964174 w 4974333"/>
              <a:gd name="connsiteY2" fmla="*/ 207353 h 1654155"/>
              <a:gd name="connsiteX3" fmla="*/ 2480612 w 4974333"/>
              <a:gd name="connsiteY3" fmla="*/ 2098 h 1654155"/>
              <a:gd name="connsiteX4" fmla="*/ 1990637 w 4974333"/>
              <a:gd name="connsiteY4" fmla="*/ 210560 h 1654155"/>
              <a:gd name="connsiteX5" fmla="*/ 1492851 w 4974333"/>
              <a:gd name="connsiteY5" fmla="*/ 1448504 h 1654155"/>
              <a:gd name="connsiteX6" fmla="*/ 0 w 4974333"/>
              <a:gd name="connsiteY6" fmla="*/ 1650552 h 1654155"/>
              <a:gd name="connsiteX0" fmla="*/ 4974333 w 4974333"/>
              <a:gd name="connsiteY0" fmla="*/ 1763913 h 1770723"/>
              <a:gd name="connsiteX1" fmla="*/ 3461958 w 4974333"/>
              <a:gd name="connsiteY1" fmla="*/ 1565072 h 1770723"/>
              <a:gd name="connsiteX2" fmla="*/ 2964174 w 4974333"/>
              <a:gd name="connsiteY2" fmla="*/ 323921 h 1770723"/>
              <a:gd name="connsiteX3" fmla="*/ 2480613 w 4974333"/>
              <a:gd name="connsiteY3" fmla="*/ 3 h 1770723"/>
              <a:gd name="connsiteX4" fmla="*/ 1990637 w 4974333"/>
              <a:gd name="connsiteY4" fmla="*/ 327128 h 1770723"/>
              <a:gd name="connsiteX5" fmla="*/ 1492851 w 4974333"/>
              <a:gd name="connsiteY5" fmla="*/ 1565072 h 1770723"/>
              <a:gd name="connsiteX6" fmla="*/ 0 w 4974333"/>
              <a:gd name="connsiteY6" fmla="*/ 1767120 h 1770723"/>
              <a:gd name="connsiteX0" fmla="*/ 4974333 w 4974333"/>
              <a:gd name="connsiteY0" fmla="*/ 1722225 h 1729035"/>
              <a:gd name="connsiteX1" fmla="*/ 3461958 w 4974333"/>
              <a:gd name="connsiteY1" fmla="*/ 1523384 h 1729035"/>
              <a:gd name="connsiteX2" fmla="*/ 2964174 w 4974333"/>
              <a:gd name="connsiteY2" fmla="*/ 282233 h 1729035"/>
              <a:gd name="connsiteX3" fmla="*/ 2472803 w 4974333"/>
              <a:gd name="connsiteY3" fmla="*/ 8 h 1729035"/>
              <a:gd name="connsiteX4" fmla="*/ 1990637 w 4974333"/>
              <a:gd name="connsiteY4" fmla="*/ 285440 h 1729035"/>
              <a:gd name="connsiteX5" fmla="*/ 1492851 w 4974333"/>
              <a:gd name="connsiteY5" fmla="*/ 1523384 h 1729035"/>
              <a:gd name="connsiteX6" fmla="*/ 0 w 4974333"/>
              <a:gd name="connsiteY6" fmla="*/ 1725432 h 1729035"/>
              <a:gd name="connsiteX0" fmla="*/ 4974333 w 4974333"/>
              <a:gd name="connsiteY0" fmla="*/ 1760705 h 1767515"/>
              <a:gd name="connsiteX1" fmla="*/ 3461958 w 4974333"/>
              <a:gd name="connsiteY1" fmla="*/ 1561864 h 1767515"/>
              <a:gd name="connsiteX2" fmla="*/ 2964174 w 4974333"/>
              <a:gd name="connsiteY2" fmla="*/ 320713 h 1767515"/>
              <a:gd name="connsiteX3" fmla="*/ 2472803 w 4974333"/>
              <a:gd name="connsiteY3" fmla="*/ 3 h 1767515"/>
              <a:gd name="connsiteX4" fmla="*/ 1990637 w 4974333"/>
              <a:gd name="connsiteY4" fmla="*/ 323920 h 1767515"/>
              <a:gd name="connsiteX5" fmla="*/ 1492851 w 4974333"/>
              <a:gd name="connsiteY5" fmla="*/ 1561864 h 1767515"/>
              <a:gd name="connsiteX6" fmla="*/ 0 w 4974333"/>
              <a:gd name="connsiteY6" fmla="*/ 1763912 h 1767515"/>
              <a:gd name="connsiteX0" fmla="*/ 4974333 w 4974333"/>
              <a:gd name="connsiteY0" fmla="*/ 1765751 h 1772561"/>
              <a:gd name="connsiteX1" fmla="*/ 3461958 w 4974333"/>
              <a:gd name="connsiteY1" fmla="*/ 1566910 h 1772561"/>
              <a:gd name="connsiteX2" fmla="*/ 2964174 w 4974333"/>
              <a:gd name="connsiteY2" fmla="*/ 325759 h 1772561"/>
              <a:gd name="connsiteX3" fmla="*/ 2472803 w 4974333"/>
              <a:gd name="connsiteY3" fmla="*/ 5049 h 1772561"/>
              <a:gd name="connsiteX4" fmla="*/ 1986733 w 4974333"/>
              <a:gd name="connsiteY4" fmla="*/ 495736 h 1772561"/>
              <a:gd name="connsiteX5" fmla="*/ 1492851 w 4974333"/>
              <a:gd name="connsiteY5" fmla="*/ 1566910 h 1772561"/>
              <a:gd name="connsiteX6" fmla="*/ 0 w 4974333"/>
              <a:gd name="connsiteY6" fmla="*/ 1768958 h 1772561"/>
              <a:gd name="connsiteX0" fmla="*/ 4974333 w 4974333"/>
              <a:gd name="connsiteY0" fmla="*/ 1760703 h 1764110"/>
              <a:gd name="connsiteX1" fmla="*/ 3461958 w 4974333"/>
              <a:gd name="connsiteY1" fmla="*/ 1561862 h 1764110"/>
              <a:gd name="connsiteX2" fmla="*/ 2960269 w 4974333"/>
              <a:gd name="connsiteY2" fmla="*/ 487481 h 1764110"/>
              <a:gd name="connsiteX3" fmla="*/ 2472803 w 4974333"/>
              <a:gd name="connsiteY3" fmla="*/ 1 h 1764110"/>
              <a:gd name="connsiteX4" fmla="*/ 1986733 w 4974333"/>
              <a:gd name="connsiteY4" fmla="*/ 490688 h 1764110"/>
              <a:gd name="connsiteX5" fmla="*/ 1492851 w 4974333"/>
              <a:gd name="connsiteY5" fmla="*/ 1561862 h 1764110"/>
              <a:gd name="connsiteX6" fmla="*/ 0 w 4974333"/>
              <a:gd name="connsiteY6" fmla="*/ 1763910 h 1764110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4333" h="1764111">
                <a:moveTo>
                  <a:pt x="4974333" y="1760704"/>
                </a:moveTo>
                <a:cubicBezTo>
                  <a:pt x="4606595" y="1770325"/>
                  <a:pt x="3797635" y="1774067"/>
                  <a:pt x="3461958" y="1561863"/>
                </a:cubicBezTo>
                <a:cubicBezTo>
                  <a:pt x="3126281" y="1349659"/>
                  <a:pt x="3070463" y="853626"/>
                  <a:pt x="2960269" y="487482"/>
                </a:cubicBezTo>
                <a:cubicBezTo>
                  <a:pt x="2850075" y="121338"/>
                  <a:pt x="2635059" y="-532"/>
                  <a:pt x="2472803" y="2"/>
                </a:cubicBezTo>
                <a:cubicBezTo>
                  <a:pt x="2310547" y="536"/>
                  <a:pt x="2103203" y="118131"/>
                  <a:pt x="1986733" y="490689"/>
                </a:cubicBezTo>
                <a:cubicBezTo>
                  <a:pt x="1870263" y="863247"/>
                  <a:pt x="1823973" y="1349659"/>
                  <a:pt x="1492851" y="1561863"/>
                </a:cubicBezTo>
                <a:cubicBezTo>
                  <a:pt x="1161729" y="1774067"/>
                  <a:pt x="0" y="1763911"/>
                  <a:pt x="0" y="1763911"/>
                </a:cubicBezTo>
              </a:path>
            </a:pathLst>
          </a:cu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"/>
            </a:endParaRPr>
          </a:p>
        </p:txBody>
      </p:sp>
      <p:sp>
        <p:nvSpPr>
          <p:cNvPr id="168" name="Freeform 167"/>
          <p:cNvSpPr/>
          <p:nvPr/>
        </p:nvSpPr>
        <p:spPr>
          <a:xfrm>
            <a:off x="1970239" y="2105025"/>
            <a:ext cx="5191621" cy="3249903"/>
          </a:xfrm>
          <a:custGeom>
            <a:avLst/>
            <a:gdLst>
              <a:gd name="connsiteX0" fmla="*/ 3931800 w 3931800"/>
              <a:gd name="connsiteY0" fmla="*/ 1577907 h 1581834"/>
              <a:gd name="connsiteX1" fmla="*/ 2950453 w 3931800"/>
              <a:gd name="connsiteY1" fmla="*/ 1375859 h 1581834"/>
              <a:gd name="connsiteX2" fmla="*/ 2456573 w 3931800"/>
              <a:gd name="connsiteY2" fmla="*/ 250164 h 1581834"/>
              <a:gd name="connsiteX3" fmla="*/ 1965900 w 3931800"/>
              <a:gd name="connsiteY3" fmla="*/ 10 h 1581834"/>
              <a:gd name="connsiteX4" fmla="*/ 1475227 w 3931800"/>
              <a:gd name="connsiteY4" fmla="*/ 246957 h 1581834"/>
              <a:gd name="connsiteX5" fmla="*/ 981346 w 3931800"/>
              <a:gd name="connsiteY5" fmla="*/ 1375859 h 1581834"/>
              <a:gd name="connsiteX6" fmla="*/ 0 w 3931800"/>
              <a:gd name="connsiteY6" fmla="*/ 1581114 h 1581834"/>
              <a:gd name="connsiteX0" fmla="*/ 3931800 w 3931800"/>
              <a:gd name="connsiteY0" fmla="*/ 1648456 h 1652383"/>
              <a:gd name="connsiteX1" fmla="*/ 2950453 w 3931800"/>
              <a:gd name="connsiteY1" fmla="*/ 1446408 h 1652383"/>
              <a:gd name="connsiteX2" fmla="*/ 2456573 w 3931800"/>
              <a:gd name="connsiteY2" fmla="*/ 320713 h 1652383"/>
              <a:gd name="connsiteX3" fmla="*/ 1969107 w 3931800"/>
              <a:gd name="connsiteY3" fmla="*/ 2 h 1652383"/>
              <a:gd name="connsiteX4" fmla="*/ 1475227 w 3931800"/>
              <a:gd name="connsiteY4" fmla="*/ 317506 h 1652383"/>
              <a:gd name="connsiteX5" fmla="*/ 981346 w 3931800"/>
              <a:gd name="connsiteY5" fmla="*/ 1446408 h 1652383"/>
              <a:gd name="connsiteX6" fmla="*/ 0 w 3931800"/>
              <a:gd name="connsiteY6" fmla="*/ 1651663 h 1652383"/>
              <a:gd name="connsiteX0" fmla="*/ 4443305 w 4443305"/>
              <a:gd name="connsiteY0" fmla="*/ 1648456 h 1652383"/>
              <a:gd name="connsiteX1" fmla="*/ 3461958 w 4443305"/>
              <a:gd name="connsiteY1" fmla="*/ 1446408 h 1652383"/>
              <a:gd name="connsiteX2" fmla="*/ 2968078 w 4443305"/>
              <a:gd name="connsiteY2" fmla="*/ 320713 h 1652383"/>
              <a:gd name="connsiteX3" fmla="*/ 2480612 w 4443305"/>
              <a:gd name="connsiteY3" fmla="*/ 2 h 1652383"/>
              <a:gd name="connsiteX4" fmla="*/ 1986732 w 4443305"/>
              <a:gd name="connsiteY4" fmla="*/ 317506 h 1652383"/>
              <a:gd name="connsiteX5" fmla="*/ 1492851 w 4443305"/>
              <a:gd name="connsiteY5" fmla="*/ 1446408 h 1652383"/>
              <a:gd name="connsiteX6" fmla="*/ 0 w 4443305"/>
              <a:gd name="connsiteY6" fmla="*/ 1648456 h 1652383"/>
              <a:gd name="connsiteX0" fmla="*/ 4974333 w 4974333"/>
              <a:gd name="connsiteY0" fmla="*/ 1645249 h 1649482"/>
              <a:gd name="connsiteX1" fmla="*/ 3461958 w 4974333"/>
              <a:gd name="connsiteY1" fmla="*/ 1446408 h 1649482"/>
              <a:gd name="connsiteX2" fmla="*/ 2968078 w 4974333"/>
              <a:gd name="connsiteY2" fmla="*/ 320713 h 1649482"/>
              <a:gd name="connsiteX3" fmla="*/ 2480612 w 4974333"/>
              <a:gd name="connsiteY3" fmla="*/ 2 h 1649482"/>
              <a:gd name="connsiteX4" fmla="*/ 1986732 w 4974333"/>
              <a:gd name="connsiteY4" fmla="*/ 317506 h 1649482"/>
              <a:gd name="connsiteX5" fmla="*/ 1492851 w 4974333"/>
              <a:gd name="connsiteY5" fmla="*/ 1446408 h 1649482"/>
              <a:gd name="connsiteX6" fmla="*/ 0 w 4974333"/>
              <a:gd name="connsiteY6" fmla="*/ 1648456 h 1649482"/>
              <a:gd name="connsiteX0" fmla="*/ 4974333 w 4974333"/>
              <a:gd name="connsiteY0" fmla="*/ 1654472 h 1659869"/>
              <a:gd name="connsiteX1" fmla="*/ 3461958 w 4974333"/>
              <a:gd name="connsiteY1" fmla="*/ 1455631 h 1659869"/>
              <a:gd name="connsiteX2" fmla="*/ 2968078 w 4974333"/>
              <a:gd name="connsiteY2" fmla="*/ 329936 h 1659869"/>
              <a:gd name="connsiteX3" fmla="*/ 2480612 w 4974333"/>
              <a:gd name="connsiteY3" fmla="*/ 9225 h 1659869"/>
              <a:gd name="connsiteX4" fmla="*/ 1990637 w 4974333"/>
              <a:gd name="connsiteY4" fmla="*/ 217687 h 1659869"/>
              <a:gd name="connsiteX5" fmla="*/ 1492851 w 4974333"/>
              <a:gd name="connsiteY5" fmla="*/ 1455631 h 1659869"/>
              <a:gd name="connsiteX6" fmla="*/ 0 w 4974333"/>
              <a:gd name="connsiteY6" fmla="*/ 1657679 h 1659869"/>
              <a:gd name="connsiteX0" fmla="*/ 4974333 w 4974333"/>
              <a:gd name="connsiteY0" fmla="*/ 1647345 h 1654155"/>
              <a:gd name="connsiteX1" fmla="*/ 3461958 w 4974333"/>
              <a:gd name="connsiteY1" fmla="*/ 1448504 h 1654155"/>
              <a:gd name="connsiteX2" fmla="*/ 2964174 w 4974333"/>
              <a:gd name="connsiteY2" fmla="*/ 207353 h 1654155"/>
              <a:gd name="connsiteX3" fmla="*/ 2480612 w 4974333"/>
              <a:gd name="connsiteY3" fmla="*/ 2098 h 1654155"/>
              <a:gd name="connsiteX4" fmla="*/ 1990637 w 4974333"/>
              <a:gd name="connsiteY4" fmla="*/ 210560 h 1654155"/>
              <a:gd name="connsiteX5" fmla="*/ 1492851 w 4974333"/>
              <a:gd name="connsiteY5" fmla="*/ 1448504 h 1654155"/>
              <a:gd name="connsiteX6" fmla="*/ 0 w 4974333"/>
              <a:gd name="connsiteY6" fmla="*/ 1650552 h 1654155"/>
              <a:gd name="connsiteX0" fmla="*/ 4974333 w 4974333"/>
              <a:gd name="connsiteY0" fmla="*/ 1763913 h 1770723"/>
              <a:gd name="connsiteX1" fmla="*/ 3461958 w 4974333"/>
              <a:gd name="connsiteY1" fmla="*/ 1565072 h 1770723"/>
              <a:gd name="connsiteX2" fmla="*/ 2964174 w 4974333"/>
              <a:gd name="connsiteY2" fmla="*/ 323921 h 1770723"/>
              <a:gd name="connsiteX3" fmla="*/ 2480613 w 4974333"/>
              <a:gd name="connsiteY3" fmla="*/ 3 h 1770723"/>
              <a:gd name="connsiteX4" fmla="*/ 1990637 w 4974333"/>
              <a:gd name="connsiteY4" fmla="*/ 327128 h 1770723"/>
              <a:gd name="connsiteX5" fmla="*/ 1492851 w 4974333"/>
              <a:gd name="connsiteY5" fmla="*/ 1565072 h 1770723"/>
              <a:gd name="connsiteX6" fmla="*/ 0 w 4974333"/>
              <a:gd name="connsiteY6" fmla="*/ 1767120 h 1770723"/>
              <a:gd name="connsiteX0" fmla="*/ 4974333 w 4974333"/>
              <a:gd name="connsiteY0" fmla="*/ 1722225 h 1729035"/>
              <a:gd name="connsiteX1" fmla="*/ 3461958 w 4974333"/>
              <a:gd name="connsiteY1" fmla="*/ 1523384 h 1729035"/>
              <a:gd name="connsiteX2" fmla="*/ 2964174 w 4974333"/>
              <a:gd name="connsiteY2" fmla="*/ 282233 h 1729035"/>
              <a:gd name="connsiteX3" fmla="*/ 2472803 w 4974333"/>
              <a:gd name="connsiteY3" fmla="*/ 8 h 1729035"/>
              <a:gd name="connsiteX4" fmla="*/ 1990637 w 4974333"/>
              <a:gd name="connsiteY4" fmla="*/ 285440 h 1729035"/>
              <a:gd name="connsiteX5" fmla="*/ 1492851 w 4974333"/>
              <a:gd name="connsiteY5" fmla="*/ 1523384 h 1729035"/>
              <a:gd name="connsiteX6" fmla="*/ 0 w 4974333"/>
              <a:gd name="connsiteY6" fmla="*/ 1725432 h 1729035"/>
              <a:gd name="connsiteX0" fmla="*/ 4974333 w 4974333"/>
              <a:gd name="connsiteY0" fmla="*/ 1760705 h 1767515"/>
              <a:gd name="connsiteX1" fmla="*/ 3461958 w 4974333"/>
              <a:gd name="connsiteY1" fmla="*/ 1561864 h 1767515"/>
              <a:gd name="connsiteX2" fmla="*/ 2964174 w 4974333"/>
              <a:gd name="connsiteY2" fmla="*/ 320713 h 1767515"/>
              <a:gd name="connsiteX3" fmla="*/ 2472803 w 4974333"/>
              <a:gd name="connsiteY3" fmla="*/ 3 h 1767515"/>
              <a:gd name="connsiteX4" fmla="*/ 1990637 w 4974333"/>
              <a:gd name="connsiteY4" fmla="*/ 323920 h 1767515"/>
              <a:gd name="connsiteX5" fmla="*/ 1492851 w 4974333"/>
              <a:gd name="connsiteY5" fmla="*/ 1561864 h 1767515"/>
              <a:gd name="connsiteX6" fmla="*/ 0 w 4974333"/>
              <a:gd name="connsiteY6" fmla="*/ 1763912 h 1767515"/>
              <a:gd name="connsiteX0" fmla="*/ 4974333 w 4974333"/>
              <a:gd name="connsiteY0" fmla="*/ 1765751 h 1772561"/>
              <a:gd name="connsiteX1" fmla="*/ 3461958 w 4974333"/>
              <a:gd name="connsiteY1" fmla="*/ 1566910 h 1772561"/>
              <a:gd name="connsiteX2" fmla="*/ 2964174 w 4974333"/>
              <a:gd name="connsiteY2" fmla="*/ 325759 h 1772561"/>
              <a:gd name="connsiteX3" fmla="*/ 2472803 w 4974333"/>
              <a:gd name="connsiteY3" fmla="*/ 5049 h 1772561"/>
              <a:gd name="connsiteX4" fmla="*/ 1986733 w 4974333"/>
              <a:gd name="connsiteY4" fmla="*/ 495736 h 1772561"/>
              <a:gd name="connsiteX5" fmla="*/ 1492851 w 4974333"/>
              <a:gd name="connsiteY5" fmla="*/ 1566910 h 1772561"/>
              <a:gd name="connsiteX6" fmla="*/ 0 w 4974333"/>
              <a:gd name="connsiteY6" fmla="*/ 1768958 h 1772561"/>
              <a:gd name="connsiteX0" fmla="*/ 4974333 w 4974333"/>
              <a:gd name="connsiteY0" fmla="*/ 1760703 h 1764110"/>
              <a:gd name="connsiteX1" fmla="*/ 3461958 w 4974333"/>
              <a:gd name="connsiteY1" fmla="*/ 1561862 h 1764110"/>
              <a:gd name="connsiteX2" fmla="*/ 2960269 w 4974333"/>
              <a:gd name="connsiteY2" fmla="*/ 487481 h 1764110"/>
              <a:gd name="connsiteX3" fmla="*/ 2472803 w 4974333"/>
              <a:gd name="connsiteY3" fmla="*/ 1 h 1764110"/>
              <a:gd name="connsiteX4" fmla="*/ 1986733 w 4974333"/>
              <a:gd name="connsiteY4" fmla="*/ 490688 h 1764110"/>
              <a:gd name="connsiteX5" fmla="*/ 1492851 w 4974333"/>
              <a:gd name="connsiteY5" fmla="*/ 1561862 h 1764110"/>
              <a:gd name="connsiteX6" fmla="*/ 0 w 4974333"/>
              <a:gd name="connsiteY6" fmla="*/ 1763910 h 1764110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4333" h="1764111">
                <a:moveTo>
                  <a:pt x="4974333" y="1760704"/>
                </a:moveTo>
                <a:cubicBezTo>
                  <a:pt x="4606595" y="1770325"/>
                  <a:pt x="3797635" y="1774067"/>
                  <a:pt x="3461958" y="1561863"/>
                </a:cubicBezTo>
                <a:cubicBezTo>
                  <a:pt x="3126281" y="1349659"/>
                  <a:pt x="3070463" y="853626"/>
                  <a:pt x="2960269" y="487482"/>
                </a:cubicBezTo>
                <a:cubicBezTo>
                  <a:pt x="2850075" y="121338"/>
                  <a:pt x="2635059" y="-532"/>
                  <a:pt x="2472803" y="2"/>
                </a:cubicBezTo>
                <a:cubicBezTo>
                  <a:pt x="2310547" y="536"/>
                  <a:pt x="2103203" y="118131"/>
                  <a:pt x="1986733" y="490689"/>
                </a:cubicBezTo>
                <a:cubicBezTo>
                  <a:pt x="1870263" y="863247"/>
                  <a:pt x="1823973" y="1349659"/>
                  <a:pt x="1492851" y="1561863"/>
                </a:cubicBezTo>
                <a:cubicBezTo>
                  <a:pt x="1161729" y="1774067"/>
                  <a:pt x="0" y="1763911"/>
                  <a:pt x="0" y="1763911"/>
                </a:cubicBezTo>
              </a:path>
            </a:pathLst>
          </a:cu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2573393" y="1661451"/>
            <a:ext cx="3985312" cy="3696457"/>
          </a:xfrm>
          <a:custGeom>
            <a:avLst/>
            <a:gdLst>
              <a:gd name="connsiteX0" fmla="*/ 3931800 w 3931800"/>
              <a:gd name="connsiteY0" fmla="*/ 1577907 h 1581834"/>
              <a:gd name="connsiteX1" fmla="*/ 2950453 w 3931800"/>
              <a:gd name="connsiteY1" fmla="*/ 1375859 h 1581834"/>
              <a:gd name="connsiteX2" fmla="*/ 2456573 w 3931800"/>
              <a:gd name="connsiteY2" fmla="*/ 250164 h 1581834"/>
              <a:gd name="connsiteX3" fmla="*/ 1965900 w 3931800"/>
              <a:gd name="connsiteY3" fmla="*/ 10 h 1581834"/>
              <a:gd name="connsiteX4" fmla="*/ 1475227 w 3931800"/>
              <a:gd name="connsiteY4" fmla="*/ 246957 h 1581834"/>
              <a:gd name="connsiteX5" fmla="*/ 981346 w 3931800"/>
              <a:gd name="connsiteY5" fmla="*/ 1375859 h 1581834"/>
              <a:gd name="connsiteX6" fmla="*/ 0 w 3931800"/>
              <a:gd name="connsiteY6" fmla="*/ 1581114 h 1581834"/>
              <a:gd name="connsiteX0" fmla="*/ 3931800 w 3931800"/>
              <a:gd name="connsiteY0" fmla="*/ 1648456 h 1652383"/>
              <a:gd name="connsiteX1" fmla="*/ 2950453 w 3931800"/>
              <a:gd name="connsiteY1" fmla="*/ 1446408 h 1652383"/>
              <a:gd name="connsiteX2" fmla="*/ 2456573 w 3931800"/>
              <a:gd name="connsiteY2" fmla="*/ 320713 h 1652383"/>
              <a:gd name="connsiteX3" fmla="*/ 1969107 w 3931800"/>
              <a:gd name="connsiteY3" fmla="*/ 2 h 1652383"/>
              <a:gd name="connsiteX4" fmla="*/ 1475227 w 3931800"/>
              <a:gd name="connsiteY4" fmla="*/ 317506 h 1652383"/>
              <a:gd name="connsiteX5" fmla="*/ 981346 w 3931800"/>
              <a:gd name="connsiteY5" fmla="*/ 1446408 h 1652383"/>
              <a:gd name="connsiteX6" fmla="*/ 0 w 3931800"/>
              <a:gd name="connsiteY6" fmla="*/ 1651663 h 1652383"/>
              <a:gd name="connsiteX0" fmla="*/ 4443305 w 4443305"/>
              <a:gd name="connsiteY0" fmla="*/ 1648456 h 1652383"/>
              <a:gd name="connsiteX1" fmla="*/ 3461958 w 4443305"/>
              <a:gd name="connsiteY1" fmla="*/ 1446408 h 1652383"/>
              <a:gd name="connsiteX2" fmla="*/ 2968078 w 4443305"/>
              <a:gd name="connsiteY2" fmla="*/ 320713 h 1652383"/>
              <a:gd name="connsiteX3" fmla="*/ 2480612 w 4443305"/>
              <a:gd name="connsiteY3" fmla="*/ 2 h 1652383"/>
              <a:gd name="connsiteX4" fmla="*/ 1986732 w 4443305"/>
              <a:gd name="connsiteY4" fmla="*/ 317506 h 1652383"/>
              <a:gd name="connsiteX5" fmla="*/ 1492851 w 4443305"/>
              <a:gd name="connsiteY5" fmla="*/ 1446408 h 1652383"/>
              <a:gd name="connsiteX6" fmla="*/ 0 w 4443305"/>
              <a:gd name="connsiteY6" fmla="*/ 1648456 h 1652383"/>
              <a:gd name="connsiteX0" fmla="*/ 4974333 w 4974333"/>
              <a:gd name="connsiteY0" fmla="*/ 1645249 h 1649482"/>
              <a:gd name="connsiteX1" fmla="*/ 3461958 w 4974333"/>
              <a:gd name="connsiteY1" fmla="*/ 1446408 h 1649482"/>
              <a:gd name="connsiteX2" fmla="*/ 2968078 w 4974333"/>
              <a:gd name="connsiteY2" fmla="*/ 320713 h 1649482"/>
              <a:gd name="connsiteX3" fmla="*/ 2480612 w 4974333"/>
              <a:gd name="connsiteY3" fmla="*/ 2 h 1649482"/>
              <a:gd name="connsiteX4" fmla="*/ 1986732 w 4974333"/>
              <a:gd name="connsiteY4" fmla="*/ 317506 h 1649482"/>
              <a:gd name="connsiteX5" fmla="*/ 1492851 w 4974333"/>
              <a:gd name="connsiteY5" fmla="*/ 1446408 h 1649482"/>
              <a:gd name="connsiteX6" fmla="*/ 0 w 4974333"/>
              <a:gd name="connsiteY6" fmla="*/ 1648456 h 1649482"/>
              <a:gd name="connsiteX0" fmla="*/ 4974333 w 4974333"/>
              <a:gd name="connsiteY0" fmla="*/ 1654472 h 1659869"/>
              <a:gd name="connsiteX1" fmla="*/ 3461958 w 4974333"/>
              <a:gd name="connsiteY1" fmla="*/ 1455631 h 1659869"/>
              <a:gd name="connsiteX2" fmla="*/ 2968078 w 4974333"/>
              <a:gd name="connsiteY2" fmla="*/ 329936 h 1659869"/>
              <a:gd name="connsiteX3" fmla="*/ 2480612 w 4974333"/>
              <a:gd name="connsiteY3" fmla="*/ 9225 h 1659869"/>
              <a:gd name="connsiteX4" fmla="*/ 1990637 w 4974333"/>
              <a:gd name="connsiteY4" fmla="*/ 217687 h 1659869"/>
              <a:gd name="connsiteX5" fmla="*/ 1492851 w 4974333"/>
              <a:gd name="connsiteY5" fmla="*/ 1455631 h 1659869"/>
              <a:gd name="connsiteX6" fmla="*/ 0 w 4974333"/>
              <a:gd name="connsiteY6" fmla="*/ 1657679 h 1659869"/>
              <a:gd name="connsiteX0" fmla="*/ 4974333 w 4974333"/>
              <a:gd name="connsiteY0" fmla="*/ 1647345 h 1654155"/>
              <a:gd name="connsiteX1" fmla="*/ 3461958 w 4974333"/>
              <a:gd name="connsiteY1" fmla="*/ 1448504 h 1654155"/>
              <a:gd name="connsiteX2" fmla="*/ 2964174 w 4974333"/>
              <a:gd name="connsiteY2" fmla="*/ 207353 h 1654155"/>
              <a:gd name="connsiteX3" fmla="*/ 2480612 w 4974333"/>
              <a:gd name="connsiteY3" fmla="*/ 2098 h 1654155"/>
              <a:gd name="connsiteX4" fmla="*/ 1990637 w 4974333"/>
              <a:gd name="connsiteY4" fmla="*/ 210560 h 1654155"/>
              <a:gd name="connsiteX5" fmla="*/ 1492851 w 4974333"/>
              <a:gd name="connsiteY5" fmla="*/ 1448504 h 1654155"/>
              <a:gd name="connsiteX6" fmla="*/ 0 w 4974333"/>
              <a:gd name="connsiteY6" fmla="*/ 1650552 h 1654155"/>
              <a:gd name="connsiteX0" fmla="*/ 4974333 w 4974333"/>
              <a:gd name="connsiteY0" fmla="*/ 1763913 h 1770723"/>
              <a:gd name="connsiteX1" fmla="*/ 3461958 w 4974333"/>
              <a:gd name="connsiteY1" fmla="*/ 1565072 h 1770723"/>
              <a:gd name="connsiteX2" fmla="*/ 2964174 w 4974333"/>
              <a:gd name="connsiteY2" fmla="*/ 323921 h 1770723"/>
              <a:gd name="connsiteX3" fmla="*/ 2480613 w 4974333"/>
              <a:gd name="connsiteY3" fmla="*/ 3 h 1770723"/>
              <a:gd name="connsiteX4" fmla="*/ 1990637 w 4974333"/>
              <a:gd name="connsiteY4" fmla="*/ 327128 h 1770723"/>
              <a:gd name="connsiteX5" fmla="*/ 1492851 w 4974333"/>
              <a:gd name="connsiteY5" fmla="*/ 1565072 h 1770723"/>
              <a:gd name="connsiteX6" fmla="*/ 0 w 4974333"/>
              <a:gd name="connsiteY6" fmla="*/ 1767120 h 1770723"/>
              <a:gd name="connsiteX0" fmla="*/ 4974333 w 4974333"/>
              <a:gd name="connsiteY0" fmla="*/ 1722225 h 1729035"/>
              <a:gd name="connsiteX1" fmla="*/ 3461958 w 4974333"/>
              <a:gd name="connsiteY1" fmla="*/ 1523384 h 1729035"/>
              <a:gd name="connsiteX2" fmla="*/ 2964174 w 4974333"/>
              <a:gd name="connsiteY2" fmla="*/ 282233 h 1729035"/>
              <a:gd name="connsiteX3" fmla="*/ 2472803 w 4974333"/>
              <a:gd name="connsiteY3" fmla="*/ 8 h 1729035"/>
              <a:gd name="connsiteX4" fmla="*/ 1990637 w 4974333"/>
              <a:gd name="connsiteY4" fmla="*/ 285440 h 1729035"/>
              <a:gd name="connsiteX5" fmla="*/ 1492851 w 4974333"/>
              <a:gd name="connsiteY5" fmla="*/ 1523384 h 1729035"/>
              <a:gd name="connsiteX6" fmla="*/ 0 w 4974333"/>
              <a:gd name="connsiteY6" fmla="*/ 1725432 h 1729035"/>
              <a:gd name="connsiteX0" fmla="*/ 4974333 w 4974333"/>
              <a:gd name="connsiteY0" fmla="*/ 1760705 h 1767515"/>
              <a:gd name="connsiteX1" fmla="*/ 3461958 w 4974333"/>
              <a:gd name="connsiteY1" fmla="*/ 1561864 h 1767515"/>
              <a:gd name="connsiteX2" fmla="*/ 2964174 w 4974333"/>
              <a:gd name="connsiteY2" fmla="*/ 320713 h 1767515"/>
              <a:gd name="connsiteX3" fmla="*/ 2472803 w 4974333"/>
              <a:gd name="connsiteY3" fmla="*/ 3 h 1767515"/>
              <a:gd name="connsiteX4" fmla="*/ 1990637 w 4974333"/>
              <a:gd name="connsiteY4" fmla="*/ 323920 h 1767515"/>
              <a:gd name="connsiteX5" fmla="*/ 1492851 w 4974333"/>
              <a:gd name="connsiteY5" fmla="*/ 1561864 h 1767515"/>
              <a:gd name="connsiteX6" fmla="*/ 0 w 4974333"/>
              <a:gd name="connsiteY6" fmla="*/ 1763912 h 1767515"/>
              <a:gd name="connsiteX0" fmla="*/ 4974333 w 4974333"/>
              <a:gd name="connsiteY0" fmla="*/ 1765751 h 1772561"/>
              <a:gd name="connsiteX1" fmla="*/ 3461958 w 4974333"/>
              <a:gd name="connsiteY1" fmla="*/ 1566910 h 1772561"/>
              <a:gd name="connsiteX2" fmla="*/ 2964174 w 4974333"/>
              <a:gd name="connsiteY2" fmla="*/ 325759 h 1772561"/>
              <a:gd name="connsiteX3" fmla="*/ 2472803 w 4974333"/>
              <a:gd name="connsiteY3" fmla="*/ 5049 h 1772561"/>
              <a:gd name="connsiteX4" fmla="*/ 1986733 w 4974333"/>
              <a:gd name="connsiteY4" fmla="*/ 495736 h 1772561"/>
              <a:gd name="connsiteX5" fmla="*/ 1492851 w 4974333"/>
              <a:gd name="connsiteY5" fmla="*/ 1566910 h 1772561"/>
              <a:gd name="connsiteX6" fmla="*/ 0 w 4974333"/>
              <a:gd name="connsiteY6" fmla="*/ 1768958 h 1772561"/>
              <a:gd name="connsiteX0" fmla="*/ 4974333 w 4974333"/>
              <a:gd name="connsiteY0" fmla="*/ 1760703 h 1764110"/>
              <a:gd name="connsiteX1" fmla="*/ 3461958 w 4974333"/>
              <a:gd name="connsiteY1" fmla="*/ 1561862 h 1764110"/>
              <a:gd name="connsiteX2" fmla="*/ 2960269 w 4974333"/>
              <a:gd name="connsiteY2" fmla="*/ 487481 h 1764110"/>
              <a:gd name="connsiteX3" fmla="*/ 2472803 w 4974333"/>
              <a:gd name="connsiteY3" fmla="*/ 1 h 1764110"/>
              <a:gd name="connsiteX4" fmla="*/ 1986733 w 4974333"/>
              <a:gd name="connsiteY4" fmla="*/ 490688 h 1764110"/>
              <a:gd name="connsiteX5" fmla="*/ 1492851 w 4974333"/>
              <a:gd name="connsiteY5" fmla="*/ 1561862 h 1764110"/>
              <a:gd name="connsiteX6" fmla="*/ 0 w 4974333"/>
              <a:gd name="connsiteY6" fmla="*/ 1763910 h 1764110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4333" h="1764111">
                <a:moveTo>
                  <a:pt x="4974333" y="1760704"/>
                </a:moveTo>
                <a:cubicBezTo>
                  <a:pt x="4606595" y="1770325"/>
                  <a:pt x="3797635" y="1774067"/>
                  <a:pt x="3461958" y="1561863"/>
                </a:cubicBezTo>
                <a:cubicBezTo>
                  <a:pt x="3126281" y="1349659"/>
                  <a:pt x="3070463" y="853626"/>
                  <a:pt x="2960269" y="487482"/>
                </a:cubicBezTo>
                <a:cubicBezTo>
                  <a:pt x="2850075" y="121338"/>
                  <a:pt x="2635059" y="-532"/>
                  <a:pt x="2472803" y="2"/>
                </a:cubicBezTo>
                <a:cubicBezTo>
                  <a:pt x="2310547" y="536"/>
                  <a:pt x="2103203" y="118131"/>
                  <a:pt x="1986733" y="490689"/>
                </a:cubicBezTo>
                <a:cubicBezTo>
                  <a:pt x="1870263" y="863247"/>
                  <a:pt x="1823973" y="1349659"/>
                  <a:pt x="1492851" y="1561863"/>
                </a:cubicBezTo>
                <a:cubicBezTo>
                  <a:pt x="1161729" y="1774067"/>
                  <a:pt x="0" y="1763911"/>
                  <a:pt x="0" y="1763911"/>
                </a:cubicBezTo>
              </a:path>
            </a:pathLst>
          </a:cu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234167" y="1128060"/>
            <a:ext cx="2663764" cy="4225358"/>
          </a:xfrm>
          <a:custGeom>
            <a:avLst/>
            <a:gdLst>
              <a:gd name="connsiteX0" fmla="*/ 3931800 w 3931800"/>
              <a:gd name="connsiteY0" fmla="*/ 1577907 h 1581834"/>
              <a:gd name="connsiteX1" fmla="*/ 2950453 w 3931800"/>
              <a:gd name="connsiteY1" fmla="*/ 1375859 h 1581834"/>
              <a:gd name="connsiteX2" fmla="*/ 2456573 w 3931800"/>
              <a:gd name="connsiteY2" fmla="*/ 250164 h 1581834"/>
              <a:gd name="connsiteX3" fmla="*/ 1965900 w 3931800"/>
              <a:gd name="connsiteY3" fmla="*/ 10 h 1581834"/>
              <a:gd name="connsiteX4" fmla="*/ 1475227 w 3931800"/>
              <a:gd name="connsiteY4" fmla="*/ 246957 h 1581834"/>
              <a:gd name="connsiteX5" fmla="*/ 981346 w 3931800"/>
              <a:gd name="connsiteY5" fmla="*/ 1375859 h 1581834"/>
              <a:gd name="connsiteX6" fmla="*/ 0 w 3931800"/>
              <a:gd name="connsiteY6" fmla="*/ 1581114 h 1581834"/>
              <a:gd name="connsiteX0" fmla="*/ 3931800 w 3931800"/>
              <a:gd name="connsiteY0" fmla="*/ 1648456 h 1652383"/>
              <a:gd name="connsiteX1" fmla="*/ 2950453 w 3931800"/>
              <a:gd name="connsiteY1" fmla="*/ 1446408 h 1652383"/>
              <a:gd name="connsiteX2" fmla="*/ 2456573 w 3931800"/>
              <a:gd name="connsiteY2" fmla="*/ 320713 h 1652383"/>
              <a:gd name="connsiteX3" fmla="*/ 1969107 w 3931800"/>
              <a:gd name="connsiteY3" fmla="*/ 2 h 1652383"/>
              <a:gd name="connsiteX4" fmla="*/ 1475227 w 3931800"/>
              <a:gd name="connsiteY4" fmla="*/ 317506 h 1652383"/>
              <a:gd name="connsiteX5" fmla="*/ 981346 w 3931800"/>
              <a:gd name="connsiteY5" fmla="*/ 1446408 h 1652383"/>
              <a:gd name="connsiteX6" fmla="*/ 0 w 3931800"/>
              <a:gd name="connsiteY6" fmla="*/ 1651663 h 1652383"/>
              <a:gd name="connsiteX0" fmla="*/ 4443305 w 4443305"/>
              <a:gd name="connsiteY0" fmla="*/ 1648456 h 1652383"/>
              <a:gd name="connsiteX1" fmla="*/ 3461958 w 4443305"/>
              <a:gd name="connsiteY1" fmla="*/ 1446408 h 1652383"/>
              <a:gd name="connsiteX2" fmla="*/ 2968078 w 4443305"/>
              <a:gd name="connsiteY2" fmla="*/ 320713 h 1652383"/>
              <a:gd name="connsiteX3" fmla="*/ 2480612 w 4443305"/>
              <a:gd name="connsiteY3" fmla="*/ 2 h 1652383"/>
              <a:gd name="connsiteX4" fmla="*/ 1986732 w 4443305"/>
              <a:gd name="connsiteY4" fmla="*/ 317506 h 1652383"/>
              <a:gd name="connsiteX5" fmla="*/ 1492851 w 4443305"/>
              <a:gd name="connsiteY5" fmla="*/ 1446408 h 1652383"/>
              <a:gd name="connsiteX6" fmla="*/ 0 w 4443305"/>
              <a:gd name="connsiteY6" fmla="*/ 1648456 h 1652383"/>
              <a:gd name="connsiteX0" fmla="*/ 4974333 w 4974333"/>
              <a:gd name="connsiteY0" fmla="*/ 1645249 h 1649482"/>
              <a:gd name="connsiteX1" fmla="*/ 3461958 w 4974333"/>
              <a:gd name="connsiteY1" fmla="*/ 1446408 h 1649482"/>
              <a:gd name="connsiteX2" fmla="*/ 2968078 w 4974333"/>
              <a:gd name="connsiteY2" fmla="*/ 320713 h 1649482"/>
              <a:gd name="connsiteX3" fmla="*/ 2480612 w 4974333"/>
              <a:gd name="connsiteY3" fmla="*/ 2 h 1649482"/>
              <a:gd name="connsiteX4" fmla="*/ 1986732 w 4974333"/>
              <a:gd name="connsiteY4" fmla="*/ 317506 h 1649482"/>
              <a:gd name="connsiteX5" fmla="*/ 1492851 w 4974333"/>
              <a:gd name="connsiteY5" fmla="*/ 1446408 h 1649482"/>
              <a:gd name="connsiteX6" fmla="*/ 0 w 4974333"/>
              <a:gd name="connsiteY6" fmla="*/ 1648456 h 1649482"/>
              <a:gd name="connsiteX0" fmla="*/ 4974333 w 4974333"/>
              <a:gd name="connsiteY0" fmla="*/ 1654472 h 1659869"/>
              <a:gd name="connsiteX1" fmla="*/ 3461958 w 4974333"/>
              <a:gd name="connsiteY1" fmla="*/ 1455631 h 1659869"/>
              <a:gd name="connsiteX2" fmla="*/ 2968078 w 4974333"/>
              <a:gd name="connsiteY2" fmla="*/ 329936 h 1659869"/>
              <a:gd name="connsiteX3" fmla="*/ 2480612 w 4974333"/>
              <a:gd name="connsiteY3" fmla="*/ 9225 h 1659869"/>
              <a:gd name="connsiteX4" fmla="*/ 1990637 w 4974333"/>
              <a:gd name="connsiteY4" fmla="*/ 217687 h 1659869"/>
              <a:gd name="connsiteX5" fmla="*/ 1492851 w 4974333"/>
              <a:gd name="connsiteY5" fmla="*/ 1455631 h 1659869"/>
              <a:gd name="connsiteX6" fmla="*/ 0 w 4974333"/>
              <a:gd name="connsiteY6" fmla="*/ 1657679 h 1659869"/>
              <a:gd name="connsiteX0" fmla="*/ 4974333 w 4974333"/>
              <a:gd name="connsiteY0" fmla="*/ 1647345 h 1654155"/>
              <a:gd name="connsiteX1" fmla="*/ 3461958 w 4974333"/>
              <a:gd name="connsiteY1" fmla="*/ 1448504 h 1654155"/>
              <a:gd name="connsiteX2" fmla="*/ 2964174 w 4974333"/>
              <a:gd name="connsiteY2" fmla="*/ 207353 h 1654155"/>
              <a:gd name="connsiteX3" fmla="*/ 2480612 w 4974333"/>
              <a:gd name="connsiteY3" fmla="*/ 2098 h 1654155"/>
              <a:gd name="connsiteX4" fmla="*/ 1990637 w 4974333"/>
              <a:gd name="connsiteY4" fmla="*/ 210560 h 1654155"/>
              <a:gd name="connsiteX5" fmla="*/ 1492851 w 4974333"/>
              <a:gd name="connsiteY5" fmla="*/ 1448504 h 1654155"/>
              <a:gd name="connsiteX6" fmla="*/ 0 w 4974333"/>
              <a:gd name="connsiteY6" fmla="*/ 1650552 h 1654155"/>
              <a:gd name="connsiteX0" fmla="*/ 4974333 w 4974333"/>
              <a:gd name="connsiteY0" fmla="*/ 1763913 h 1770723"/>
              <a:gd name="connsiteX1" fmla="*/ 3461958 w 4974333"/>
              <a:gd name="connsiteY1" fmla="*/ 1565072 h 1770723"/>
              <a:gd name="connsiteX2" fmla="*/ 2964174 w 4974333"/>
              <a:gd name="connsiteY2" fmla="*/ 323921 h 1770723"/>
              <a:gd name="connsiteX3" fmla="*/ 2480613 w 4974333"/>
              <a:gd name="connsiteY3" fmla="*/ 3 h 1770723"/>
              <a:gd name="connsiteX4" fmla="*/ 1990637 w 4974333"/>
              <a:gd name="connsiteY4" fmla="*/ 327128 h 1770723"/>
              <a:gd name="connsiteX5" fmla="*/ 1492851 w 4974333"/>
              <a:gd name="connsiteY5" fmla="*/ 1565072 h 1770723"/>
              <a:gd name="connsiteX6" fmla="*/ 0 w 4974333"/>
              <a:gd name="connsiteY6" fmla="*/ 1767120 h 1770723"/>
              <a:gd name="connsiteX0" fmla="*/ 4974333 w 4974333"/>
              <a:gd name="connsiteY0" fmla="*/ 1722225 h 1729035"/>
              <a:gd name="connsiteX1" fmla="*/ 3461958 w 4974333"/>
              <a:gd name="connsiteY1" fmla="*/ 1523384 h 1729035"/>
              <a:gd name="connsiteX2" fmla="*/ 2964174 w 4974333"/>
              <a:gd name="connsiteY2" fmla="*/ 282233 h 1729035"/>
              <a:gd name="connsiteX3" fmla="*/ 2472803 w 4974333"/>
              <a:gd name="connsiteY3" fmla="*/ 8 h 1729035"/>
              <a:gd name="connsiteX4" fmla="*/ 1990637 w 4974333"/>
              <a:gd name="connsiteY4" fmla="*/ 285440 h 1729035"/>
              <a:gd name="connsiteX5" fmla="*/ 1492851 w 4974333"/>
              <a:gd name="connsiteY5" fmla="*/ 1523384 h 1729035"/>
              <a:gd name="connsiteX6" fmla="*/ 0 w 4974333"/>
              <a:gd name="connsiteY6" fmla="*/ 1725432 h 1729035"/>
              <a:gd name="connsiteX0" fmla="*/ 4974333 w 4974333"/>
              <a:gd name="connsiteY0" fmla="*/ 1760705 h 1767515"/>
              <a:gd name="connsiteX1" fmla="*/ 3461958 w 4974333"/>
              <a:gd name="connsiteY1" fmla="*/ 1561864 h 1767515"/>
              <a:gd name="connsiteX2" fmla="*/ 2964174 w 4974333"/>
              <a:gd name="connsiteY2" fmla="*/ 320713 h 1767515"/>
              <a:gd name="connsiteX3" fmla="*/ 2472803 w 4974333"/>
              <a:gd name="connsiteY3" fmla="*/ 3 h 1767515"/>
              <a:gd name="connsiteX4" fmla="*/ 1990637 w 4974333"/>
              <a:gd name="connsiteY4" fmla="*/ 323920 h 1767515"/>
              <a:gd name="connsiteX5" fmla="*/ 1492851 w 4974333"/>
              <a:gd name="connsiteY5" fmla="*/ 1561864 h 1767515"/>
              <a:gd name="connsiteX6" fmla="*/ 0 w 4974333"/>
              <a:gd name="connsiteY6" fmla="*/ 1763912 h 1767515"/>
              <a:gd name="connsiteX0" fmla="*/ 4974333 w 4974333"/>
              <a:gd name="connsiteY0" fmla="*/ 1765751 h 1772561"/>
              <a:gd name="connsiteX1" fmla="*/ 3461958 w 4974333"/>
              <a:gd name="connsiteY1" fmla="*/ 1566910 h 1772561"/>
              <a:gd name="connsiteX2" fmla="*/ 2964174 w 4974333"/>
              <a:gd name="connsiteY2" fmla="*/ 325759 h 1772561"/>
              <a:gd name="connsiteX3" fmla="*/ 2472803 w 4974333"/>
              <a:gd name="connsiteY3" fmla="*/ 5049 h 1772561"/>
              <a:gd name="connsiteX4" fmla="*/ 1986733 w 4974333"/>
              <a:gd name="connsiteY4" fmla="*/ 495736 h 1772561"/>
              <a:gd name="connsiteX5" fmla="*/ 1492851 w 4974333"/>
              <a:gd name="connsiteY5" fmla="*/ 1566910 h 1772561"/>
              <a:gd name="connsiteX6" fmla="*/ 0 w 4974333"/>
              <a:gd name="connsiteY6" fmla="*/ 1768958 h 1772561"/>
              <a:gd name="connsiteX0" fmla="*/ 4974333 w 4974333"/>
              <a:gd name="connsiteY0" fmla="*/ 1760703 h 1764110"/>
              <a:gd name="connsiteX1" fmla="*/ 3461958 w 4974333"/>
              <a:gd name="connsiteY1" fmla="*/ 1561862 h 1764110"/>
              <a:gd name="connsiteX2" fmla="*/ 2960269 w 4974333"/>
              <a:gd name="connsiteY2" fmla="*/ 487481 h 1764110"/>
              <a:gd name="connsiteX3" fmla="*/ 2472803 w 4974333"/>
              <a:gd name="connsiteY3" fmla="*/ 1 h 1764110"/>
              <a:gd name="connsiteX4" fmla="*/ 1986733 w 4974333"/>
              <a:gd name="connsiteY4" fmla="*/ 490688 h 1764110"/>
              <a:gd name="connsiteX5" fmla="*/ 1492851 w 4974333"/>
              <a:gd name="connsiteY5" fmla="*/ 1561862 h 1764110"/>
              <a:gd name="connsiteX6" fmla="*/ 0 w 4974333"/>
              <a:gd name="connsiteY6" fmla="*/ 1763910 h 1764110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4333" h="1764111">
                <a:moveTo>
                  <a:pt x="4974333" y="1760704"/>
                </a:moveTo>
                <a:cubicBezTo>
                  <a:pt x="4606595" y="1770325"/>
                  <a:pt x="3797635" y="1774067"/>
                  <a:pt x="3461958" y="1561863"/>
                </a:cubicBezTo>
                <a:cubicBezTo>
                  <a:pt x="3126281" y="1349659"/>
                  <a:pt x="3070463" y="853626"/>
                  <a:pt x="2960269" y="487482"/>
                </a:cubicBezTo>
                <a:cubicBezTo>
                  <a:pt x="2850075" y="121338"/>
                  <a:pt x="2635059" y="-532"/>
                  <a:pt x="2472803" y="2"/>
                </a:cubicBezTo>
                <a:cubicBezTo>
                  <a:pt x="2310547" y="536"/>
                  <a:pt x="2103203" y="118131"/>
                  <a:pt x="1986733" y="490689"/>
                </a:cubicBezTo>
                <a:cubicBezTo>
                  <a:pt x="1870263" y="863247"/>
                  <a:pt x="1823973" y="1349659"/>
                  <a:pt x="1492851" y="1561863"/>
                </a:cubicBezTo>
                <a:cubicBezTo>
                  <a:pt x="1161729" y="1774067"/>
                  <a:pt x="0" y="1763911"/>
                  <a:pt x="0" y="1763911"/>
                </a:cubicBezTo>
              </a:path>
            </a:pathLst>
          </a:cu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"/>
            </a:endParaRP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533400" y="3124200"/>
            <a:ext cx="3054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Population Distribution</a:t>
            </a:r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3110748" y="37338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6098045" y="2474794"/>
            <a:ext cx="81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dirty="0"/>
              <a:t>n=30</a:t>
            </a:r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5856011" y="1911984"/>
            <a:ext cx="96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/>
              <a:t>n=100</a:t>
            </a: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5653362" y="1134304"/>
            <a:ext cx="111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/>
              <a:t>n=1000</a:t>
            </a:r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 flipH="1">
            <a:off x="5074590" y="2778104"/>
            <a:ext cx="935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29" name="Line 15"/>
          <p:cNvSpPr>
            <a:spLocks noChangeShapeType="1"/>
          </p:cNvSpPr>
          <p:nvPr/>
        </p:nvSpPr>
        <p:spPr bwMode="auto">
          <a:xfrm flipH="1">
            <a:off x="4926298" y="2215294"/>
            <a:ext cx="901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30" name="Line 16"/>
          <p:cNvSpPr>
            <a:spLocks noChangeShapeType="1"/>
          </p:cNvSpPr>
          <p:nvPr/>
        </p:nvSpPr>
        <p:spPr bwMode="auto">
          <a:xfrm flipH="1">
            <a:off x="4763064" y="1435455"/>
            <a:ext cx="868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33" name="Rectangle 2"/>
          <p:cNvSpPr txBox="1">
            <a:spLocks noChangeArrowheads="1"/>
          </p:cNvSpPr>
          <p:nvPr/>
        </p:nvSpPr>
        <p:spPr>
          <a:xfrm>
            <a:off x="381000" y="233070"/>
            <a:ext cx="84582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Standard Error of the Mean</a:t>
            </a:r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" name="Text Box 18"/>
          <p:cNvSpPr txBox="1">
            <a:spLocks noChangeArrowheads="1"/>
          </p:cNvSpPr>
          <p:nvPr/>
        </p:nvSpPr>
        <p:spPr bwMode="auto">
          <a:xfrm>
            <a:off x="321928" y="5751820"/>
            <a:ext cx="84804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/>
              <a:t>For any distribution the larger the sample size the </a:t>
            </a:r>
            <a:br>
              <a:rPr lang="en-US" sz="2000" dirty="0"/>
            </a:br>
            <a:r>
              <a:rPr lang="en-US" sz="2000" dirty="0"/>
              <a:t>smaller the numerical standard error.</a:t>
            </a:r>
          </a:p>
        </p:txBody>
      </p:sp>
      <p:grpSp>
        <p:nvGrpSpPr>
          <p:cNvPr id="21" name="Group 33"/>
          <p:cNvGrpSpPr>
            <a:grpSpLocks/>
          </p:cNvGrpSpPr>
          <p:nvPr/>
        </p:nvGrpSpPr>
        <p:grpSpPr bwMode="auto">
          <a:xfrm>
            <a:off x="1092870" y="5503500"/>
            <a:ext cx="6781800" cy="152400"/>
            <a:chOff x="1143000" y="4876800"/>
            <a:chExt cx="6781800" cy="152400"/>
          </a:xfrm>
        </p:grpSpPr>
        <p:cxnSp>
          <p:nvCxnSpPr>
            <p:cNvPr id="22" name="Straight Connector 21"/>
            <p:cNvCxnSpPr/>
            <p:nvPr/>
          </p:nvCxnSpPr>
          <p:spPr bwMode="auto">
            <a:xfrm>
              <a:off x="1143000" y="4953000"/>
              <a:ext cx="6781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0080">
                  <a:alpha val="38000"/>
                </a:srgbClr>
              </a:glow>
            </a:effectLst>
          </p:spPr>
        </p:cxnSp>
        <p:cxnSp>
          <p:nvCxnSpPr>
            <p:cNvPr id="31" name="Straight Connector 21"/>
            <p:cNvCxnSpPr>
              <a:cxnSpLocks noChangeShapeType="1"/>
            </p:cNvCxnSpPr>
            <p:nvPr/>
          </p:nvCxnSpPr>
          <p:spPr bwMode="auto">
            <a:xfrm rot="5400000">
              <a:off x="2743994" y="4952206"/>
              <a:ext cx="152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Straight Connector 22"/>
            <p:cNvCxnSpPr>
              <a:cxnSpLocks noChangeShapeType="1"/>
            </p:cNvCxnSpPr>
            <p:nvPr/>
          </p:nvCxnSpPr>
          <p:spPr bwMode="auto">
            <a:xfrm rot="5400000">
              <a:off x="3191669" y="4952206"/>
              <a:ext cx="152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Straight Connector 25"/>
            <p:cNvCxnSpPr>
              <a:cxnSpLocks noChangeShapeType="1"/>
            </p:cNvCxnSpPr>
            <p:nvPr/>
          </p:nvCxnSpPr>
          <p:spPr bwMode="auto">
            <a:xfrm rot="5400000">
              <a:off x="3639344" y="4952206"/>
              <a:ext cx="152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Straight Connector 26"/>
            <p:cNvCxnSpPr>
              <a:cxnSpLocks noChangeShapeType="1"/>
            </p:cNvCxnSpPr>
            <p:nvPr/>
          </p:nvCxnSpPr>
          <p:spPr bwMode="auto">
            <a:xfrm rot="5400000">
              <a:off x="4087019" y="4952206"/>
              <a:ext cx="152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Straight Connector 27"/>
            <p:cNvCxnSpPr>
              <a:cxnSpLocks noChangeShapeType="1"/>
            </p:cNvCxnSpPr>
            <p:nvPr/>
          </p:nvCxnSpPr>
          <p:spPr bwMode="auto">
            <a:xfrm rot="5400000">
              <a:off x="4534694" y="4952206"/>
              <a:ext cx="152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Straight Connector 28"/>
            <p:cNvCxnSpPr>
              <a:cxnSpLocks noChangeShapeType="1"/>
            </p:cNvCxnSpPr>
            <p:nvPr/>
          </p:nvCxnSpPr>
          <p:spPr bwMode="auto">
            <a:xfrm rot="5400000">
              <a:off x="5430044" y="4952206"/>
              <a:ext cx="152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" name="Straight Connector 29"/>
            <p:cNvCxnSpPr>
              <a:cxnSpLocks noChangeShapeType="1"/>
            </p:cNvCxnSpPr>
            <p:nvPr/>
          </p:nvCxnSpPr>
          <p:spPr bwMode="auto">
            <a:xfrm rot="5400000">
              <a:off x="6325394" y="4952206"/>
              <a:ext cx="152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Straight Connector 31"/>
            <p:cNvCxnSpPr>
              <a:cxnSpLocks noChangeShapeType="1"/>
            </p:cNvCxnSpPr>
            <p:nvPr/>
          </p:nvCxnSpPr>
          <p:spPr bwMode="auto">
            <a:xfrm rot="5400000">
              <a:off x="5877719" y="4952206"/>
              <a:ext cx="152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Straight Connector 32"/>
            <p:cNvCxnSpPr>
              <a:cxnSpLocks noChangeShapeType="1"/>
            </p:cNvCxnSpPr>
            <p:nvPr/>
          </p:nvCxnSpPr>
          <p:spPr bwMode="auto">
            <a:xfrm rot="5400000">
              <a:off x="4982369" y="4952206"/>
              <a:ext cx="152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4E1E-219A-A444-A241-FDE36A2374EE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2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183757" y="5418280"/>
            <a:ext cx="6764584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Freeform 18"/>
          <p:cNvSpPr/>
          <p:nvPr/>
        </p:nvSpPr>
        <p:spPr>
          <a:xfrm>
            <a:off x="2573393" y="1661451"/>
            <a:ext cx="3985312" cy="3696457"/>
          </a:xfrm>
          <a:custGeom>
            <a:avLst/>
            <a:gdLst>
              <a:gd name="connsiteX0" fmla="*/ 3931800 w 3931800"/>
              <a:gd name="connsiteY0" fmla="*/ 1577907 h 1581834"/>
              <a:gd name="connsiteX1" fmla="*/ 2950453 w 3931800"/>
              <a:gd name="connsiteY1" fmla="*/ 1375859 h 1581834"/>
              <a:gd name="connsiteX2" fmla="*/ 2456573 w 3931800"/>
              <a:gd name="connsiteY2" fmla="*/ 250164 h 1581834"/>
              <a:gd name="connsiteX3" fmla="*/ 1965900 w 3931800"/>
              <a:gd name="connsiteY3" fmla="*/ 10 h 1581834"/>
              <a:gd name="connsiteX4" fmla="*/ 1475227 w 3931800"/>
              <a:gd name="connsiteY4" fmla="*/ 246957 h 1581834"/>
              <a:gd name="connsiteX5" fmla="*/ 981346 w 3931800"/>
              <a:gd name="connsiteY5" fmla="*/ 1375859 h 1581834"/>
              <a:gd name="connsiteX6" fmla="*/ 0 w 3931800"/>
              <a:gd name="connsiteY6" fmla="*/ 1581114 h 1581834"/>
              <a:gd name="connsiteX0" fmla="*/ 3931800 w 3931800"/>
              <a:gd name="connsiteY0" fmla="*/ 1648456 h 1652383"/>
              <a:gd name="connsiteX1" fmla="*/ 2950453 w 3931800"/>
              <a:gd name="connsiteY1" fmla="*/ 1446408 h 1652383"/>
              <a:gd name="connsiteX2" fmla="*/ 2456573 w 3931800"/>
              <a:gd name="connsiteY2" fmla="*/ 320713 h 1652383"/>
              <a:gd name="connsiteX3" fmla="*/ 1969107 w 3931800"/>
              <a:gd name="connsiteY3" fmla="*/ 2 h 1652383"/>
              <a:gd name="connsiteX4" fmla="*/ 1475227 w 3931800"/>
              <a:gd name="connsiteY4" fmla="*/ 317506 h 1652383"/>
              <a:gd name="connsiteX5" fmla="*/ 981346 w 3931800"/>
              <a:gd name="connsiteY5" fmla="*/ 1446408 h 1652383"/>
              <a:gd name="connsiteX6" fmla="*/ 0 w 3931800"/>
              <a:gd name="connsiteY6" fmla="*/ 1651663 h 1652383"/>
              <a:gd name="connsiteX0" fmla="*/ 4443305 w 4443305"/>
              <a:gd name="connsiteY0" fmla="*/ 1648456 h 1652383"/>
              <a:gd name="connsiteX1" fmla="*/ 3461958 w 4443305"/>
              <a:gd name="connsiteY1" fmla="*/ 1446408 h 1652383"/>
              <a:gd name="connsiteX2" fmla="*/ 2968078 w 4443305"/>
              <a:gd name="connsiteY2" fmla="*/ 320713 h 1652383"/>
              <a:gd name="connsiteX3" fmla="*/ 2480612 w 4443305"/>
              <a:gd name="connsiteY3" fmla="*/ 2 h 1652383"/>
              <a:gd name="connsiteX4" fmla="*/ 1986732 w 4443305"/>
              <a:gd name="connsiteY4" fmla="*/ 317506 h 1652383"/>
              <a:gd name="connsiteX5" fmla="*/ 1492851 w 4443305"/>
              <a:gd name="connsiteY5" fmla="*/ 1446408 h 1652383"/>
              <a:gd name="connsiteX6" fmla="*/ 0 w 4443305"/>
              <a:gd name="connsiteY6" fmla="*/ 1648456 h 1652383"/>
              <a:gd name="connsiteX0" fmla="*/ 4974333 w 4974333"/>
              <a:gd name="connsiteY0" fmla="*/ 1645249 h 1649482"/>
              <a:gd name="connsiteX1" fmla="*/ 3461958 w 4974333"/>
              <a:gd name="connsiteY1" fmla="*/ 1446408 h 1649482"/>
              <a:gd name="connsiteX2" fmla="*/ 2968078 w 4974333"/>
              <a:gd name="connsiteY2" fmla="*/ 320713 h 1649482"/>
              <a:gd name="connsiteX3" fmla="*/ 2480612 w 4974333"/>
              <a:gd name="connsiteY3" fmla="*/ 2 h 1649482"/>
              <a:gd name="connsiteX4" fmla="*/ 1986732 w 4974333"/>
              <a:gd name="connsiteY4" fmla="*/ 317506 h 1649482"/>
              <a:gd name="connsiteX5" fmla="*/ 1492851 w 4974333"/>
              <a:gd name="connsiteY5" fmla="*/ 1446408 h 1649482"/>
              <a:gd name="connsiteX6" fmla="*/ 0 w 4974333"/>
              <a:gd name="connsiteY6" fmla="*/ 1648456 h 1649482"/>
              <a:gd name="connsiteX0" fmla="*/ 4974333 w 4974333"/>
              <a:gd name="connsiteY0" fmla="*/ 1654472 h 1659869"/>
              <a:gd name="connsiteX1" fmla="*/ 3461958 w 4974333"/>
              <a:gd name="connsiteY1" fmla="*/ 1455631 h 1659869"/>
              <a:gd name="connsiteX2" fmla="*/ 2968078 w 4974333"/>
              <a:gd name="connsiteY2" fmla="*/ 329936 h 1659869"/>
              <a:gd name="connsiteX3" fmla="*/ 2480612 w 4974333"/>
              <a:gd name="connsiteY3" fmla="*/ 9225 h 1659869"/>
              <a:gd name="connsiteX4" fmla="*/ 1990637 w 4974333"/>
              <a:gd name="connsiteY4" fmla="*/ 217687 h 1659869"/>
              <a:gd name="connsiteX5" fmla="*/ 1492851 w 4974333"/>
              <a:gd name="connsiteY5" fmla="*/ 1455631 h 1659869"/>
              <a:gd name="connsiteX6" fmla="*/ 0 w 4974333"/>
              <a:gd name="connsiteY6" fmla="*/ 1657679 h 1659869"/>
              <a:gd name="connsiteX0" fmla="*/ 4974333 w 4974333"/>
              <a:gd name="connsiteY0" fmla="*/ 1647345 h 1654155"/>
              <a:gd name="connsiteX1" fmla="*/ 3461958 w 4974333"/>
              <a:gd name="connsiteY1" fmla="*/ 1448504 h 1654155"/>
              <a:gd name="connsiteX2" fmla="*/ 2964174 w 4974333"/>
              <a:gd name="connsiteY2" fmla="*/ 207353 h 1654155"/>
              <a:gd name="connsiteX3" fmla="*/ 2480612 w 4974333"/>
              <a:gd name="connsiteY3" fmla="*/ 2098 h 1654155"/>
              <a:gd name="connsiteX4" fmla="*/ 1990637 w 4974333"/>
              <a:gd name="connsiteY4" fmla="*/ 210560 h 1654155"/>
              <a:gd name="connsiteX5" fmla="*/ 1492851 w 4974333"/>
              <a:gd name="connsiteY5" fmla="*/ 1448504 h 1654155"/>
              <a:gd name="connsiteX6" fmla="*/ 0 w 4974333"/>
              <a:gd name="connsiteY6" fmla="*/ 1650552 h 1654155"/>
              <a:gd name="connsiteX0" fmla="*/ 4974333 w 4974333"/>
              <a:gd name="connsiteY0" fmla="*/ 1763913 h 1770723"/>
              <a:gd name="connsiteX1" fmla="*/ 3461958 w 4974333"/>
              <a:gd name="connsiteY1" fmla="*/ 1565072 h 1770723"/>
              <a:gd name="connsiteX2" fmla="*/ 2964174 w 4974333"/>
              <a:gd name="connsiteY2" fmla="*/ 323921 h 1770723"/>
              <a:gd name="connsiteX3" fmla="*/ 2480613 w 4974333"/>
              <a:gd name="connsiteY3" fmla="*/ 3 h 1770723"/>
              <a:gd name="connsiteX4" fmla="*/ 1990637 w 4974333"/>
              <a:gd name="connsiteY4" fmla="*/ 327128 h 1770723"/>
              <a:gd name="connsiteX5" fmla="*/ 1492851 w 4974333"/>
              <a:gd name="connsiteY5" fmla="*/ 1565072 h 1770723"/>
              <a:gd name="connsiteX6" fmla="*/ 0 w 4974333"/>
              <a:gd name="connsiteY6" fmla="*/ 1767120 h 1770723"/>
              <a:gd name="connsiteX0" fmla="*/ 4974333 w 4974333"/>
              <a:gd name="connsiteY0" fmla="*/ 1722225 h 1729035"/>
              <a:gd name="connsiteX1" fmla="*/ 3461958 w 4974333"/>
              <a:gd name="connsiteY1" fmla="*/ 1523384 h 1729035"/>
              <a:gd name="connsiteX2" fmla="*/ 2964174 w 4974333"/>
              <a:gd name="connsiteY2" fmla="*/ 282233 h 1729035"/>
              <a:gd name="connsiteX3" fmla="*/ 2472803 w 4974333"/>
              <a:gd name="connsiteY3" fmla="*/ 8 h 1729035"/>
              <a:gd name="connsiteX4" fmla="*/ 1990637 w 4974333"/>
              <a:gd name="connsiteY4" fmla="*/ 285440 h 1729035"/>
              <a:gd name="connsiteX5" fmla="*/ 1492851 w 4974333"/>
              <a:gd name="connsiteY5" fmla="*/ 1523384 h 1729035"/>
              <a:gd name="connsiteX6" fmla="*/ 0 w 4974333"/>
              <a:gd name="connsiteY6" fmla="*/ 1725432 h 1729035"/>
              <a:gd name="connsiteX0" fmla="*/ 4974333 w 4974333"/>
              <a:gd name="connsiteY0" fmla="*/ 1760705 h 1767515"/>
              <a:gd name="connsiteX1" fmla="*/ 3461958 w 4974333"/>
              <a:gd name="connsiteY1" fmla="*/ 1561864 h 1767515"/>
              <a:gd name="connsiteX2" fmla="*/ 2964174 w 4974333"/>
              <a:gd name="connsiteY2" fmla="*/ 320713 h 1767515"/>
              <a:gd name="connsiteX3" fmla="*/ 2472803 w 4974333"/>
              <a:gd name="connsiteY3" fmla="*/ 3 h 1767515"/>
              <a:gd name="connsiteX4" fmla="*/ 1990637 w 4974333"/>
              <a:gd name="connsiteY4" fmla="*/ 323920 h 1767515"/>
              <a:gd name="connsiteX5" fmla="*/ 1492851 w 4974333"/>
              <a:gd name="connsiteY5" fmla="*/ 1561864 h 1767515"/>
              <a:gd name="connsiteX6" fmla="*/ 0 w 4974333"/>
              <a:gd name="connsiteY6" fmla="*/ 1763912 h 1767515"/>
              <a:gd name="connsiteX0" fmla="*/ 4974333 w 4974333"/>
              <a:gd name="connsiteY0" fmla="*/ 1765751 h 1772561"/>
              <a:gd name="connsiteX1" fmla="*/ 3461958 w 4974333"/>
              <a:gd name="connsiteY1" fmla="*/ 1566910 h 1772561"/>
              <a:gd name="connsiteX2" fmla="*/ 2964174 w 4974333"/>
              <a:gd name="connsiteY2" fmla="*/ 325759 h 1772561"/>
              <a:gd name="connsiteX3" fmla="*/ 2472803 w 4974333"/>
              <a:gd name="connsiteY3" fmla="*/ 5049 h 1772561"/>
              <a:gd name="connsiteX4" fmla="*/ 1986733 w 4974333"/>
              <a:gd name="connsiteY4" fmla="*/ 495736 h 1772561"/>
              <a:gd name="connsiteX5" fmla="*/ 1492851 w 4974333"/>
              <a:gd name="connsiteY5" fmla="*/ 1566910 h 1772561"/>
              <a:gd name="connsiteX6" fmla="*/ 0 w 4974333"/>
              <a:gd name="connsiteY6" fmla="*/ 1768958 h 1772561"/>
              <a:gd name="connsiteX0" fmla="*/ 4974333 w 4974333"/>
              <a:gd name="connsiteY0" fmla="*/ 1760703 h 1764110"/>
              <a:gd name="connsiteX1" fmla="*/ 3461958 w 4974333"/>
              <a:gd name="connsiteY1" fmla="*/ 1561862 h 1764110"/>
              <a:gd name="connsiteX2" fmla="*/ 2960269 w 4974333"/>
              <a:gd name="connsiteY2" fmla="*/ 487481 h 1764110"/>
              <a:gd name="connsiteX3" fmla="*/ 2472803 w 4974333"/>
              <a:gd name="connsiteY3" fmla="*/ 1 h 1764110"/>
              <a:gd name="connsiteX4" fmla="*/ 1986733 w 4974333"/>
              <a:gd name="connsiteY4" fmla="*/ 490688 h 1764110"/>
              <a:gd name="connsiteX5" fmla="*/ 1492851 w 4974333"/>
              <a:gd name="connsiteY5" fmla="*/ 1561862 h 1764110"/>
              <a:gd name="connsiteX6" fmla="*/ 0 w 4974333"/>
              <a:gd name="connsiteY6" fmla="*/ 1763910 h 1764110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4333" h="1764111">
                <a:moveTo>
                  <a:pt x="4974333" y="1760704"/>
                </a:moveTo>
                <a:cubicBezTo>
                  <a:pt x="4606595" y="1770325"/>
                  <a:pt x="3797635" y="1774067"/>
                  <a:pt x="3461958" y="1561863"/>
                </a:cubicBezTo>
                <a:cubicBezTo>
                  <a:pt x="3126281" y="1349659"/>
                  <a:pt x="3070463" y="853626"/>
                  <a:pt x="2960269" y="487482"/>
                </a:cubicBezTo>
                <a:cubicBezTo>
                  <a:pt x="2850075" y="121338"/>
                  <a:pt x="2635059" y="-532"/>
                  <a:pt x="2472803" y="2"/>
                </a:cubicBezTo>
                <a:cubicBezTo>
                  <a:pt x="2310547" y="536"/>
                  <a:pt x="2103203" y="118131"/>
                  <a:pt x="1986733" y="490689"/>
                </a:cubicBezTo>
                <a:cubicBezTo>
                  <a:pt x="1870263" y="863247"/>
                  <a:pt x="1823973" y="1349659"/>
                  <a:pt x="1492851" y="1561863"/>
                </a:cubicBezTo>
                <a:cubicBezTo>
                  <a:pt x="1161729" y="1774067"/>
                  <a:pt x="0" y="1763911"/>
                  <a:pt x="0" y="1763911"/>
                </a:cubicBezTo>
              </a:path>
            </a:pathLst>
          </a:custGeom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234167" y="1128060"/>
            <a:ext cx="2663764" cy="4225358"/>
          </a:xfrm>
          <a:custGeom>
            <a:avLst/>
            <a:gdLst>
              <a:gd name="connsiteX0" fmla="*/ 3931800 w 3931800"/>
              <a:gd name="connsiteY0" fmla="*/ 1577907 h 1581834"/>
              <a:gd name="connsiteX1" fmla="*/ 2950453 w 3931800"/>
              <a:gd name="connsiteY1" fmla="*/ 1375859 h 1581834"/>
              <a:gd name="connsiteX2" fmla="*/ 2456573 w 3931800"/>
              <a:gd name="connsiteY2" fmla="*/ 250164 h 1581834"/>
              <a:gd name="connsiteX3" fmla="*/ 1965900 w 3931800"/>
              <a:gd name="connsiteY3" fmla="*/ 10 h 1581834"/>
              <a:gd name="connsiteX4" fmla="*/ 1475227 w 3931800"/>
              <a:gd name="connsiteY4" fmla="*/ 246957 h 1581834"/>
              <a:gd name="connsiteX5" fmla="*/ 981346 w 3931800"/>
              <a:gd name="connsiteY5" fmla="*/ 1375859 h 1581834"/>
              <a:gd name="connsiteX6" fmla="*/ 0 w 3931800"/>
              <a:gd name="connsiteY6" fmla="*/ 1581114 h 1581834"/>
              <a:gd name="connsiteX0" fmla="*/ 3931800 w 3931800"/>
              <a:gd name="connsiteY0" fmla="*/ 1648456 h 1652383"/>
              <a:gd name="connsiteX1" fmla="*/ 2950453 w 3931800"/>
              <a:gd name="connsiteY1" fmla="*/ 1446408 h 1652383"/>
              <a:gd name="connsiteX2" fmla="*/ 2456573 w 3931800"/>
              <a:gd name="connsiteY2" fmla="*/ 320713 h 1652383"/>
              <a:gd name="connsiteX3" fmla="*/ 1969107 w 3931800"/>
              <a:gd name="connsiteY3" fmla="*/ 2 h 1652383"/>
              <a:gd name="connsiteX4" fmla="*/ 1475227 w 3931800"/>
              <a:gd name="connsiteY4" fmla="*/ 317506 h 1652383"/>
              <a:gd name="connsiteX5" fmla="*/ 981346 w 3931800"/>
              <a:gd name="connsiteY5" fmla="*/ 1446408 h 1652383"/>
              <a:gd name="connsiteX6" fmla="*/ 0 w 3931800"/>
              <a:gd name="connsiteY6" fmla="*/ 1651663 h 1652383"/>
              <a:gd name="connsiteX0" fmla="*/ 4443305 w 4443305"/>
              <a:gd name="connsiteY0" fmla="*/ 1648456 h 1652383"/>
              <a:gd name="connsiteX1" fmla="*/ 3461958 w 4443305"/>
              <a:gd name="connsiteY1" fmla="*/ 1446408 h 1652383"/>
              <a:gd name="connsiteX2" fmla="*/ 2968078 w 4443305"/>
              <a:gd name="connsiteY2" fmla="*/ 320713 h 1652383"/>
              <a:gd name="connsiteX3" fmla="*/ 2480612 w 4443305"/>
              <a:gd name="connsiteY3" fmla="*/ 2 h 1652383"/>
              <a:gd name="connsiteX4" fmla="*/ 1986732 w 4443305"/>
              <a:gd name="connsiteY4" fmla="*/ 317506 h 1652383"/>
              <a:gd name="connsiteX5" fmla="*/ 1492851 w 4443305"/>
              <a:gd name="connsiteY5" fmla="*/ 1446408 h 1652383"/>
              <a:gd name="connsiteX6" fmla="*/ 0 w 4443305"/>
              <a:gd name="connsiteY6" fmla="*/ 1648456 h 1652383"/>
              <a:gd name="connsiteX0" fmla="*/ 4974333 w 4974333"/>
              <a:gd name="connsiteY0" fmla="*/ 1645249 h 1649482"/>
              <a:gd name="connsiteX1" fmla="*/ 3461958 w 4974333"/>
              <a:gd name="connsiteY1" fmla="*/ 1446408 h 1649482"/>
              <a:gd name="connsiteX2" fmla="*/ 2968078 w 4974333"/>
              <a:gd name="connsiteY2" fmla="*/ 320713 h 1649482"/>
              <a:gd name="connsiteX3" fmla="*/ 2480612 w 4974333"/>
              <a:gd name="connsiteY3" fmla="*/ 2 h 1649482"/>
              <a:gd name="connsiteX4" fmla="*/ 1986732 w 4974333"/>
              <a:gd name="connsiteY4" fmla="*/ 317506 h 1649482"/>
              <a:gd name="connsiteX5" fmla="*/ 1492851 w 4974333"/>
              <a:gd name="connsiteY5" fmla="*/ 1446408 h 1649482"/>
              <a:gd name="connsiteX6" fmla="*/ 0 w 4974333"/>
              <a:gd name="connsiteY6" fmla="*/ 1648456 h 1649482"/>
              <a:gd name="connsiteX0" fmla="*/ 4974333 w 4974333"/>
              <a:gd name="connsiteY0" fmla="*/ 1654472 h 1659869"/>
              <a:gd name="connsiteX1" fmla="*/ 3461958 w 4974333"/>
              <a:gd name="connsiteY1" fmla="*/ 1455631 h 1659869"/>
              <a:gd name="connsiteX2" fmla="*/ 2968078 w 4974333"/>
              <a:gd name="connsiteY2" fmla="*/ 329936 h 1659869"/>
              <a:gd name="connsiteX3" fmla="*/ 2480612 w 4974333"/>
              <a:gd name="connsiteY3" fmla="*/ 9225 h 1659869"/>
              <a:gd name="connsiteX4" fmla="*/ 1990637 w 4974333"/>
              <a:gd name="connsiteY4" fmla="*/ 217687 h 1659869"/>
              <a:gd name="connsiteX5" fmla="*/ 1492851 w 4974333"/>
              <a:gd name="connsiteY5" fmla="*/ 1455631 h 1659869"/>
              <a:gd name="connsiteX6" fmla="*/ 0 w 4974333"/>
              <a:gd name="connsiteY6" fmla="*/ 1657679 h 1659869"/>
              <a:gd name="connsiteX0" fmla="*/ 4974333 w 4974333"/>
              <a:gd name="connsiteY0" fmla="*/ 1647345 h 1654155"/>
              <a:gd name="connsiteX1" fmla="*/ 3461958 w 4974333"/>
              <a:gd name="connsiteY1" fmla="*/ 1448504 h 1654155"/>
              <a:gd name="connsiteX2" fmla="*/ 2964174 w 4974333"/>
              <a:gd name="connsiteY2" fmla="*/ 207353 h 1654155"/>
              <a:gd name="connsiteX3" fmla="*/ 2480612 w 4974333"/>
              <a:gd name="connsiteY3" fmla="*/ 2098 h 1654155"/>
              <a:gd name="connsiteX4" fmla="*/ 1990637 w 4974333"/>
              <a:gd name="connsiteY4" fmla="*/ 210560 h 1654155"/>
              <a:gd name="connsiteX5" fmla="*/ 1492851 w 4974333"/>
              <a:gd name="connsiteY5" fmla="*/ 1448504 h 1654155"/>
              <a:gd name="connsiteX6" fmla="*/ 0 w 4974333"/>
              <a:gd name="connsiteY6" fmla="*/ 1650552 h 1654155"/>
              <a:gd name="connsiteX0" fmla="*/ 4974333 w 4974333"/>
              <a:gd name="connsiteY0" fmla="*/ 1763913 h 1770723"/>
              <a:gd name="connsiteX1" fmla="*/ 3461958 w 4974333"/>
              <a:gd name="connsiteY1" fmla="*/ 1565072 h 1770723"/>
              <a:gd name="connsiteX2" fmla="*/ 2964174 w 4974333"/>
              <a:gd name="connsiteY2" fmla="*/ 323921 h 1770723"/>
              <a:gd name="connsiteX3" fmla="*/ 2480613 w 4974333"/>
              <a:gd name="connsiteY3" fmla="*/ 3 h 1770723"/>
              <a:gd name="connsiteX4" fmla="*/ 1990637 w 4974333"/>
              <a:gd name="connsiteY4" fmla="*/ 327128 h 1770723"/>
              <a:gd name="connsiteX5" fmla="*/ 1492851 w 4974333"/>
              <a:gd name="connsiteY5" fmla="*/ 1565072 h 1770723"/>
              <a:gd name="connsiteX6" fmla="*/ 0 w 4974333"/>
              <a:gd name="connsiteY6" fmla="*/ 1767120 h 1770723"/>
              <a:gd name="connsiteX0" fmla="*/ 4974333 w 4974333"/>
              <a:gd name="connsiteY0" fmla="*/ 1722225 h 1729035"/>
              <a:gd name="connsiteX1" fmla="*/ 3461958 w 4974333"/>
              <a:gd name="connsiteY1" fmla="*/ 1523384 h 1729035"/>
              <a:gd name="connsiteX2" fmla="*/ 2964174 w 4974333"/>
              <a:gd name="connsiteY2" fmla="*/ 282233 h 1729035"/>
              <a:gd name="connsiteX3" fmla="*/ 2472803 w 4974333"/>
              <a:gd name="connsiteY3" fmla="*/ 8 h 1729035"/>
              <a:gd name="connsiteX4" fmla="*/ 1990637 w 4974333"/>
              <a:gd name="connsiteY4" fmla="*/ 285440 h 1729035"/>
              <a:gd name="connsiteX5" fmla="*/ 1492851 w 4974333"/>
              <a:gd name="connsiteY5" fmla="*/ 1523384 h 1729035"/>
              <a:gd name="connsiteX6" fmla="*/ 0 w 4974333"/>
              <a:gd name="connsiteY6" fmla="*/ 1725432 h 1729035"/>
              <a:gd name="connsiteX0" fmla="*/ 4974333 w 4974333"/>
              <a:gd name="connsiteY0" fmla="*/ 1760705 h 1767515"/>
              <a:gd name="connsiteX1" fmla="*/ 3461958 w 4974333"/>
              <a:gd name="connsiteY1" fmla="*/ 1561864 h 1767515"/>
              <a:gd name="connsiteX2" fmla="*/ 2964174 w 4974333"/>
              <a:gd name="connsiteY2" fmla="*/ 320713 h 1767515"/>
              <a:gd name="connsiteX3" fmla="*/ 2472803 w 4974333"/>
              <a:gd name="connsiteY3" fmla="*/ 3 h 1767515"/>
              <a:gd name="connsiteX4" fmla="*/ 1990637 w 4974333"/>
              <a:gd name="connsiteY4" fmla="*/ 323920 h 1767515"/>
              <a:gd name="connsiteX5" fmla="*/ 1492851 w 4974333"/>
              <a:gd name="connsiteY5" fmla="*/ 1561864 h 1767515"/>
              <a:gd name="connsiteX6" fmla="*/ 0 w 4974333"/>
              <a:gd name="connsiteY6" fmla="*/ 1763912 h 1767515"/>
              <a:gd name="connsiteX0" fmla="*/ 4974333 w 4974333"/>
              <a:gd name="connsiteY0" fmla="*/ 1765751 h 1772561"/>
              <a:gd name="connsiteX1" fmla="*/ 3461958 w 4974333"/>
              <a:gd name="connsiteY1" fmla="*/ 1566910 h 1772561"/>
              <a:gd name="connsiteX2" fmla="*/ 2964174 w 4974333"/>
              <a:gd name="connsiteY2" fmla="*/ 325759 h 1772561"/>
              <a:gd name="connsiteX3" fmla="*/ 2472803 w 4974333"/>
              <a:gd name="connsiteY3" fmla="*/ 5049 h 1772561"/>
              <a:gd name="connsiteX4" fmla="*/ 1986733 w 4974333"/>
              <a:gd name="connsiteY4" fmla="*/ 495736 h 1772561"/>
              <a:gd name="connsiteX5" fmla="*/ 1492851 w 4974333"/>
              <a:gd name="connsiteY5" fmla="*/ 1566910 h 1772561"/>
              <a:gd name="connsiteX6" fmla="*/ 0 w 4974333"/>
              <a:gd name="connsiteY6" fmla="*/ 1768958 h 1772561"/>
              <a:gd name="connsiteX0" fmla="*/ 4974333 w 4974333"/>
              <a:gd name="connsiteY0" fmla="*/ 1760703 h 1764110"/>
              <a:gd name="connsiteX1" fmla="*/ 3461958 w 4974333"/>
              <a:gd name="connsiteY1" fmla="*/ 1561862 h 1764110"/>
              <a:gd name="connsiteX2" fmla="*/ 2960269 w 4974333"/>
              <a:gd name="connsiteY2" fmla="*/ 487481 h 1764110"/>
              <a:gd name="connsiteX3" fmla="*/ 2472803 w 4974333"/>
              <a:gd name="connsiteY3" fmla="*/ 1 h 1764110"/>
              <a:gd name="connsiteX4" fmla="*/ 1986733 w 4974333"/>
              <a:gd name="connsiteY4" fmla="*/ 490688 h 1764110"/>
              <a:gd name="connsiteX5" fmla="*/ 1492851 w 4974333"/>
              <a:gd name="connsiteY5" fmla="*/ 1561862 h 1764110"/>
              <a:gd name="connsiteX6" fmla="*/ 0 w 4974333"/>
              <a:gd name="connsiteY6" fmla="*/ 1763910 h 1764110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4333" h="1764111">
                <a:moveTo>
                  <a:pt x="4974333" y="1760704"/>
                </a:moveTo>
                <a:cubicBezTo>
                  <a:pt x="4606595" y="1770325"/>
                  <a:pt x="3797635" y="1774067"/>
                  <a:pt x="3461958" y="1561863"/>
                </a:cubicBezTo>
                <a:cubicBezTo>
                  <a:pt x="3126281" y="1349659"/>
                  <a:pt x="3070463" y="853626"/>
                  <a:pt x="2960269" y="487482"/>
                </a:cubicBezTo>
                <a:cubicBezTo>
                  <a:pt x="2850075" y="121338"/>
                  <a:pt x="2635059" y="-532"/>
                  <a:pt x="2472803" y="2"/>
                </a:cubicBezTo>
                <a:cubicBezTo>
                  <a:pt x="2310547" y="536"/>
                  <a:pt x="2103203" y="118131"/>
                  <a:pt x="1986733" y="490689"/>
                </a:cubicBezTo>
                <a:cubicBezTo>
                  <a:pt x="1870263" y="863247"/>
                  <a:pt x="1823973" y="1349659"/>
                  <a:pt x="1492851" y="1561863"/>
                </a:cubicBezTo>
                <a:cubicBezTo>
                  <a:pt x="1161729" y="1774067"/>
                  <a:pt x="0" y="1763911"/>
                  <a:pt x="0" y="1763911"/>
                </a:cubicBezTo>
              </a:path>
            </a:pathLst>
          </a:custGeom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"/>
            </a:endParaRP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533400" y="3124200"/>
            <a:ext cx="3054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/>
              <a:t>Population Distribution</a:t>
            </a:r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3110748" y="37338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6098045" y="2474794"/>
            <a:ext cx="81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n=30</a:t>
            </a:r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5856011" y="1911984"/>
            <a:ext cx="96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n=100</a:t>
            </a: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5653362" y="1134304"/>
            <a:ext cx="111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n=1000</a:t>
            </a:r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 flipH="1">
            <a:off x="5074590" y="2778104"/>
            <a:ext cx="935038" cy="0"/>
          </a:xfrm>
          <a:prstGeom prst="line">
            <a:avLst/>
          </a:pr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29" name="Line 15"/>
          <p:cNvSpPr>
            <a:spLocks noChangeShapeType="1"/>
          </p:cNvSpPr>
          <p:nvPr/>
        </p:nvSpPr>
        <p:spPr bwMode="auto">
          <a:xfrm flipH="1">
            <a:off x="4926298" y="2215294"/>
            <a:ext cx="901700" cy="0"/>
          </a:xfrm>
          <a:prstGeom prst="line">
            <a:avLst/>
          </a:pr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30" name="Line 16"/>
          <p:cNvSpPr>
            <a:spLocks noChangeShapeType="1"/>
          </p:cNvSpPr>
          <p:nvPr/>
        </p:nvSpPr>
        <p:spPr bwMode="auto">
          <a:xfrm flipH="1">
            <a:off x="4763064" y="1435455"/>
            <a:ext cx="868363" cy="0"/>
          </a:xfrm>
          <a:prstGeom prst="line">
            <a:avLst/>
          </a:pr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33" name="Rectangle 2"/>
          <p:cNvSpPr txBox="1">
            <a:spLocks noChangeArrowheads="1"/>
          </p:cNvSpPr>
          <p:nvPr/>
        </p:nvSpPr>
        <p:spPr>
          <a:xfrm>
            <a:off x="381000" y="233070"/>
            <a:ext cx="84582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Standard Error of the Mean</a:t>
            </a:r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21" name="Group 33"/>
          <p:cNvGrpSpPr>
            <a:grpSpLocks/>
          </p:cNvGrpSpPr>
          <p:nvPr/>
        </p:nvGrpSpPr>
        <p:grpSpPr bwMode="auto">
          <a:xfrm>
            <a:off x="1092870" y="5503500"/>
            <a:ext cx="6781800" cy="152400"/>
            <a:chOff x="1143000" y="4876800"/>
            <a:chExt cx="6781800" cy="152400"/>
          </a:xfrm>
        </p:grpSpPr>
        <p:cxnSp>
          <p:nvCxnSpPr>
            <p:cNvPr id="22" name="Straight Connector 21"/>
            <p:cNvCxnSpPr/>
            <p:nvPr/>
          </p:nvCxnSpPr>
          <p:spPr bwMode="auto">
            <a:xfrm>
              <a:off x="1143000" y="4953000"/>
              <a:ext cx="6781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0080">
                  <a:alpha val="38000"/>
                </a:srgbClr>
              </a:glow>
            </a:effectLst>
          </p:spPr>
        </p:cxnSp>
        <p:cxnSp>
          <p:nvCxnSpPr>
            <p:cNvPr id="31" name="Straight Connector 21"/>
            <p:cNvCxnSpPr>
              <a:cxnSpLocks noChangeShapeType="1"/>
            </p:cNvCxnSpPr>
            <p:nvPr/>
          </p:nvCxnSpPr>
          <p:spPr bwMode="auto">
            <a:xfrm rot="5400000">
              <a:off x="2743994" y="4952206"/>
              <a:ext cx="152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Straight Connector 22"/>
            <p:cNvCxnSpPr>
              <a:cxnSpLocks noChangeShapeType="1"/>
            </p:cNvCxnSpPr>
            <p:nvPr/>
          </p:nvCxnSpPr>
          <p:spPr bwMode="auto">
            <a:xfrm rot="5400000">
              <a:off x="3191669" y="4952206"/>
              <a:ext cx="152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Straight Connector 25"/>
            <p:cNvCxnSpPr>
              <a:cxnSpLocks noChangeShapeType="1"/>
            </p:cNvCxnSpPr>
            <p:nvPr/>
          </p:nvCxnSpPr>
          <p:spPr bwMode="auto">
            <a:xfrm rot="5400000">
              <a:off x="3639344" y="4952206"/>
              <a:ext cx="152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Straight Connector 26"/>
            <p:cNvCxnSpPr>
              <a:cxnSpLocks noChangeShapeType="1"/>
            </p:cNvCxnSpPr>
            <p:nvPr/>
          </p:nvCxnSpPr>
          <p:spPr bwMode="auto">
            <a:xfrm rot="5400000">
              <a:off x="4087019" y="4952206"/>
              <a:ext cx="152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Straight Connector 27"/>
            <p:cNvCxnSpPr>
              <a:cxnSpLocks noChangeShapeType="1"/>
            </p:cNvCxnSpPr>
            <p:nvPr/>
          </p:nvCxnSpPr>
          <p:spPr bwMode="auto">
            <a:xfrm rot="5400000">
              <a:off x="4534694" y="4952206"/>
              <a:ext cx="152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Straight Connector 28"/>
            <p:cNvCxnSpPr>
              <a:cxnSpLocks noChangeShapeType="1"/>
            </p:cNvCxnSpPr>
            <p:nvPr/>
          </p:nvCxnSpPr>
          <p:spPr bwMode="auto">
            <a:xfrm rot="5400000">
              <a:off x="5430044" y="4952206"/>
              <a:ext cx="152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" name="Straight Connector 29"/>
            <p:cNvCxnSpPr>
              <a:cxnSpLocks noChangeShapeType="1"/>
            </p:cNvCxnSpPr>
            <p:nvPr/>
          </p:nvCxnSpPr>
          <p:spPr bwMode="auto">
            <a:xfrm rot="5400000">
              <a:off x="6325394" y="4952206"/>
              <a:ext cx="152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Straight Connector 31"/>
            <p:cNvCxnSpPr>
              <a:cxnSpLocks noChangeShapeType="1"/>
            </p:cNvCxnSpPr>
            <p:nvPr/>
          </p:nvCxnSpPr>
          <p:spPr bwMode="auto">
            <a:xfrm rot="5400000">
              <a:off x="5877719" y="4952206"/>
              <a:ext cx="152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Straight Connector 32"/>
            <p:cNvCxnSpPr>
              <a:cxnSpLocks noChangeShapeType="1"/>
            </p:cNvCxnSpPr>
            <p:nvPr/>
          </p:nvCxnSpPr>
          <p:spPr bwMode="auto">
            <a:xfrm rot="5400000">
              <a:off x="4982369" y="4952206"/>
              <a:ext cx="152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4E1E-219A-A444-A241-FDE36A2374EE}" type="slidenum">
              <a:rPr lang="en-US" smtClean="0"/>
              <a:t>33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217663" y="6065244"/>
            <a:ext cx="2761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standard deviation</a:t>
            </a:r>
            <a:endParaRPr lang="en-US" dirty="0"/>
          </a:p>
        </p:txBody>
      </p:sp>
      <p:sp>
        <p:nvSpPr>
          <p:cNvPr id="168" name="Freeform 167"/>
          <p:cNvSpPr/>
          <p:nvPr/>
        </p:nvSpPr>
        <p:spPr>
          <a:xfrm>
            <a:off x="1970239" y="2105025"/>
            <a:ext cx="5191621" cy="3249903"/>
          </a:xfrm>
          <a:custGeom>
            <a:avLst/>
            <a:gdLst>
              <a:gd name="connsiteX0" fmla="*/ 3931800 w 3931800"/>
              <a:gd name="connsiteY0" fmla="*/ 1577907 h 1581834"/>
              <a:gd name="connsiteX1" fmla="*/ 2950453 w 3931800"/>
              <a:gd name="connsiteY1" fmla="*/ 1375859 h 1581834"/>
              <a:gd name="connsiteX2" fmla="*/ 2456573 w 3931800"/>
              <a:gd name="connsiteY2" fmla="*/ 250164 h 1581834"/>
              <a:gd name="connsiteX3" fmla="*/ 1965900 w 3931800"/>
              <a:gd name="connsiteY3" fmla="*/ 10 h 1581834"/>
              <a:gd name="connsiteX4" fmla="*/ 1475227 w 3931800"/>
              <a:gd name="connsiteY4" fmla="*/ 246957 h 1581834"/>
              <a:gd name="connsiteX5" fmla="*/ 981346 w 3931800"/>
              <a:gd name="connsiteY5" fmla="*/ 1375859 h 1581834"/>
              <a:gd name="connsiteX6" fmla="*/ 0 w 3931800"/>
              <a:gd name="connsiteY6" fmla="*/ 1581114 h 1581834"/>
              <a:gd name="connsiteX0" fmla="*/ 3931800 w 3931800"/>
              <a:gd name="connsiteY0" fmla="*/ 1648456 h 1652383"/>
              <a:gd name="connsiteX1" fmla="*/ 2950453 w 3931800"/>
              <a:gd name="connsiteY1" fmla="*/ 1446408 h 1652383"/>
              <a:gd name="connsiteX2" fmla="*/ 2456573 w 3931800"/>
              <a:gd name="connsiteY2" fmla="*/ 320713 h 1652383"/>
              <a:gd name="connsiteX3" fmla="*/ 1969107 w 3931800"/>
              <a:gd name="connsiteY3" fmla="*/ 2 h 1652383"/>
              <a:gd name="connsiteX4" fmla="*/ 1475227 w 3931800"/>
              <a:gd name="connsiteY4" fmla="*/ 317506 h 1652383"/>
              <a:gd name="connsiteX5" fmla="*/ 981346 w 3931800"/>
              <a:gd name="connsiteY5" fmla="*/ 1446408 h 1652383"/>
              <a:gd name="connsiteX6" fmla="*/ 0 w 3931800"/>
              <a:gd name="connsiteY6" fmla="*/ 1651663 h 1652383"/>
              <a:gd name="connsiteX0" fmla="*/ 4443305 w 4443305"/>
              <a:gd name="connsiteY0" fmla="*/ 1648456 h 1652383"/>
              <a:gd name="connsiteX1" fmla="*/ 3461958 w 4443305"/>
              <a:gd name="connsiteY1" fmla="*/ 1446408 h 1652383"/>
              <a:gd name="connsiteX2" fmla="*/ 2968078 w 4443305"/>
              <a:gd name="connsiteY2" fmla="*/ 320713 h 1652383"/>
              <a:gd name="connsiteX3" fmla="*/ 2480612 w 4443305"/>
              <a:gd name="connsiteY3" fmla="*/ 2 h 1652383"/>
              <a:gd name="connsiteX4" fmla="*/ 1986732 w 4443305"/>
              <a:gd name="connsiteY4" fmla="*/ 317506 h 1652383"/>
              <a:gd name="connsiteX5" fmla="*/ 1492851 w 4443305"/>
              <a:gd name="connsiteY5" fmla="*/ 1446408 h 1652383"/>
              <a:gd name="connsiteX6" fmla="*/ 0 w 4443305"/>
              <a:gd name="connsiteY6" fmla="*/ 1648456 h 1652383"/>
              <a:gd name="connsiteX0" fmla="*/ 4974333 w 4974333"/>
              <a:gd name="connsiteY0" fmla="*/ 1645249 h 1649482"/>
              <a:gd name="connsiteX1" fmla="*/ 3461958 w 4974333"/>
              <a:gd name="connsiteY1" fmla="*/ 1446408 h 1649482"/>
              <a:gd name="connsiteX2" fmla="*/ 2968078 w 4974333"/>
              <a:gd name="connsiteY2" fmla="*/ 320713 h 1649482"/>
              <a:gd name="connsiteX3" fmla="*/ 2480612 w 4974333"/>
              <a:gd name="connsiteY3" fmla="*/ 2 h 1649482"/>
              <a:gd name="connsiteX4" fmla="*/ 1986732 w 4974333"/>
              <a:gd name="connsiteY4" fmla="*/ 317506 h 1649482"/>
              <a:gd name="connsiteX5" fmla="*/ 1492851 w 4974333"/>
              <a:gd name="connsiteY5" fmla="*/ 1446408 h 1649482"/>
              <a:gd name="connsiteX6" fmla="*/ 0 w 4974333"/>
              <a:gd name="connsiteY6" fmla="*/ 1648456 h 1649482"/>
              <a:gd name="connsiteX0" fmla="*/ 4974333 w 4974333"/>
              <a:gd name="connsiteY0" fmla="*/ 1654472 h 1659869"/>
              <a:gd name="connsiteX1" fmla="*/ 3461958 w 4974333"/>
              <a:gd name="connsiteY1" fmla="*/ 1455631 h 1659869"/>
              <a:gd name="connsiteX2" fmla="*/ 2968078 w 4974333"/>
              <a:gd name="connsiteY2" fmla="*/ 329936 h 1659869"/>
              <a:gd name="connsiteX3" fmla="*/ 2480612 w 4974333"/>
              <a:gd name="connsiteY3" fmla="*/ 9225 h 1659869"/>
              <a:gd name="connsiteX4" fmla="*/ 1990637 w 4974333"/>
              <a:gd name="connsiteY4" fmla="*/ 217687 h 1659869"/>
              <a:gd name="connsiteX5" fmla="*/ 1492851 w 4974333"/>
              <a:gd name="connsiteY5" fmla="*/ 1455631 h 1659869"/>
              <a:gd name="connsiteX6" fmla="*/ 0 w 4974333"/>
              <a:gd name="connsiteY6" fmla="*/ 1657679 h 1659869"/>
              <a:gd name="connsiteX0" fmla="*/ 4974333 w 4974333"/>
              <a:gd name="connsiteY0" fmla="*/ 1647345 h 1654155"/>
              <a:gd name="connsiteX1" fmla="*/ 3461958 w 4974333"/>
              <a:gd name="connsiteY1" fmla="*/ 1448504 h 1654155"/>
              <a:gd name="connsiteX2" fmla="*/ 2964174 w 4974333"/>
              <a:gd name="connsiteY2" fmla="*/ 207353 h 1654155"/>
              <a:gd name="connsiteX3" fmla="*/ 2480612 w 4974333"/>
              <a:gd name="connsiteY3" fmla="*/ 2098 h 1654155"/>
              <a:gd name="connsiteX4" fmla="*/ 1990637 w 4974333"/>
              <a:gd name="connsiteY4" fmla="*/ 210560 h 1654155"/>
              <a:gd name="connsiteX5" fmla="*/ 1492851 w 4974333"/>
              <a:gd name="connsiteY5" fmla="*/ 1448504 h 1654155"/>
              <a:gd name="connsiteX6" fmla="*/ 0 w 4974333"/>
              <a:gd name="connsiteY6" fmla="*/ 1650552 h 1654155"/>
              <a:gd name="connsiteX0" fmla="*/ 4974333 w 4974333"/>
              <a:gd name="connsiteY0" fmla="*/ 1763913 h 1770723"/>
              <a:gd name="connsiteX1" fmla="*/ 3461958 w 4974333"/>
              <a:gd name="connsiteY1" fmla="*/ 1565072 h 1770723"/>
              <a:gd name="connsiteX2" fmla="*/ 2964174 w 4974333"/>
              <a:gd name="connsiteY2" fmla="*/ 323921 h 1770723"/>
              <a:gd name="connsiteX3" fmla="*/ 2480613 w 4974333"/>
              <a:gd name="connsiteY3" fmla="*/ 3 h 1770723"/>
              <a:gd name="connsiteX4" fmla="*/ 1990637 w 4974333"/>
              <a:gd name="connsiteY4" fmla="*/ 327128 h 1770723"/>
              <a:gd name="connsiteX5" fmla="*/ 1492851 w 4974333"/>
              <a:gd name="connsiteY5" fmla="*/ 1565072 h 1770723"/>
              <a:gd name="connsiteX6" fmla="*/ 0 w 4974333"/>
              <a:gd name="connsiteY6" fmla="*/ 1767120 h 1770723"/>
              <a:gd name="connsiteX0" fmla="*/ 4974333 w 4974333"/>
              <a:gd name="connsiteY0" fmla="*/ 1722225 h 1729035"/>
              <a:gd name="connsiteX1" fmla="*/ 3461958 w 4974333"/>
              <a:gd name="connsiteY1" fmla="*/ 1523384 h 1729035"/>
              <a:gd name="connsiteX2" fmla="*/ 2964174 w 4974333"/>
              <a:gd name="connsiteY2" fmla="*/ 282233 h 1729035"/>
              <a:gd name="connsiteX3" fmla="*/ 2472803 w 4974333"/>
              <a:gd name="connsiteY3" fmla="*/ 8 h 1729035"/>
              <a:gd name="connsiteX4" fmla="*/ 1990637 w 4974333"/>
              <a:gd name="connsiteY4" fmla="*/ 285440 h 1729035"/>
              <a:gd name="connsiteX5" fmla="*/ 1492851 w 4974333"/>
              <a:gd name="connsiteY5" fmla="*/ 1523384 h 1729035"/>
              <a:gd name="connsiteX6" fmla="*/ 0 w 4974333"/>
              <a:gd name="connsiteY6" fmla="*/ 1725432 h 1729035"/>
              <a:gd name="connsiteX0" fmla="*/ 4974333 w 4974333"/>
              <a:gd name="connsiteY0" fmla="*/ 1760705 h 1767515"/>
              <a:gd name="connsiteX1" fmla="*/ 3461958 w 4974333"/>
              <a:gd name="connsiteY1" fmla="*/ 1561864 h 1767515"/>
              <a:gd name="connsiteX2" fmla="*/ 2964174 w 4974333"/>
              <a:gd name="connsiteY2" fmla="*/ 320713 h 1767515"/>
              <a:gd name="connsiteX3" fmla="*/ 2472803 w 4974333"/>
              <a:gd name="connsiteY3" fmla="*/ 3 h 1767515"/>
              <a:gd name="connsiteX4" fmla="*/ 1990637 w 4974333"/>
              <a:gd name="connsiteY4" fmla="*/ 323920 h 1767515"/>
              <a:gd name="connsiteX5" fmla="*/ 1492851 w 4974333"/>
              <a:gd name="connsiteY5" fmla="*/ 1561864 h 1767515"/>
              <a:gd name="connsiteX6" fmla="*/ 0 w 4974333"/>
              <a:gd name="connsiteY6" fmla="*/ 1763912 h 1767515"/>
              <a:gd name="connsiteX0" fmla="*/ 4974333 w 4974333"/>
              <a:gd name="connsiteY0" fmla="*/ 1765751 h 1772561"/>
              <a:gd name="connsiteX1" fmla="*/ 3461958 w 4974333"/>
              <a:gd name="connsiteY1" fmla="*/ 1566910 h 1772561"/>
              <a:gd name="connsiteX2" fmla="*/ 2964174 w 4974333"/>
              <a:gd name="connsiteY2" fmla="*/ 325759 h 1772561"/>
              <a:gd name="connsiteX3" fmla="*/ 2472803 w 4974333"/>
              <a:gd name="connsiteY3" fmla="*/ 5049 h 1772561"/>
              <a:gd name="connsiteX4" fmla="*/ 1986733 w 4974333"/>
              <a:gd name="connsiteY4" fmla="*/ 495736 h 1772561"/>
              <a:gd name="connsiteX5" fmla="*/ 1492851 w 4974333"/>
              <a:gd name="connsiteY5" fmla="*/ 1566910 h 1772561"/>
              <a:gd name="connsiteX6" fmla="*/ 0 w 4974333"/>
              <a:gd name="connsiteY6" fmla="*/ 1768958 h 1772561"/>
              <a:gd name="connsiteX0" fmla="*/ 4974333 w 4974333"/>
              <a:gd name="connsiteY0" fmla="*/ 1760703 h 1764110"/>
              <a:gd name="connsiteX1" fmla="*/ 3461958 w 4974333"/>
              <a:gd name="connsiteY1" fmla="*/ 1561862 h 1764110"/>
              <a:gd name="connsiteX2" fmla="*/ 2960269 w 4974333"/>
              <a:gd name="connsiteY2" fmla="*/ 487481 h 1764110"/>
              <a:gd name="connsiteX3" fmla="*/ 2472803 w 4974333"/>
              <a:gd name="connsiteY3" fmla="*/ 1 h 1764110"/>
              <a:gd name="connsiteX4" fmla="*/ 1986733 w 4974333"/>
              <a:gd name="connsiteY4" fmla="*/ 490688 h 1764110"/>
              <a:gd name="connsiteX5" fmla="*/ 1492851 w 4974333"/>
              <a:gd name="connsiteY5" fmla="*/ 1561862 h 1764110"/>
              <a:gd name="connsiteX6" fmla="*/ 0 w 4974333"/>
              <a:gd name="connsiteY6" fmla="*/ 1763910 h 1764110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4333" h="1764111">
                <a:moveTo>
                  <a:pt x="4974333" y="1760704"/>
                </a:moveTo>
                <a:cubicBezTo>
                  <a:pt x="4606595" y="1770325"/>
                  <a:pt x="3797635" y="1774067"/>
                  <a:pt x="3461958" y="1561863"/>
                </a:cubicBezTo>
                <a:cubicBezTo>
                  <a:pt x="3126281" y="1349659"/>
                  <a:pt x="3070463" y="853626"/>
                  <a:pt x="2960269" y="487482"/>
                </a:cubicBezTo>
                <a:cubicBezTo>
                  <a:pt x="2850075" y="121338"/>
                  <a:pt x="2635059" y="-532"/>
                  <a:pt x="2472803" y="2"/>
                </a:cubicBezTo>
                <a:cubicBezTo>
                  <a:pt x="2310547" y="536"/>
                  <a:pt x="2103203" y="118131"/>
                  <a:pt x="1986733" y="490689"/>
                </a:cubicBezTo>
                <a:cubicBezTo>
                  <a:pt x="1870263" y="863247"/>
                  <a:pt x="1823973" y="1349659"/>
                  <a:pt x="1492851" y="1561863"/>
                </a:cubicBezTo>
                <a:cubicBezTo>
                  <a:pt x="1161729" y="1774067"/>
                  <a:pt x="0" y="1763911"/>
                  <a:pt x="0" y="1763911"/>
                </a:cubicBezTo>
              </a:path>
            </a:pathLst>
          </a:custGeom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4564146" y="2563715"/>
            <a:ext cx="713720" cy="2857500"/>
          </a:xfrm>
          <a:custGeom>
            <a:avLst/>
            <a:gdLst>
              <a:gd name="connsiteX0" fmla="*/ 0 w 365125"/>
              <a:gd name="connsiteY0" fmla="*/ 0 h 3757083"/>
              <a:gd name="connsiteX1" fmla="*/ 84667 w 365125"/>
              <a:gd name="connsiteY1" fmla="*/ 42333 h 3757083"/>
              <a:gd name="connsiteX2" fmla="*/ 164042 w 365125"/>
              <a:gd name="connsiteY2" fmla="*/ 132291 h 3757083"/>
              <a:gd name="connsiteX3" fmla="*/ 206375 w 365125"/>
              <a:gd name="connsiteY3" fmla="*/ 238125 h 3757083"/>
              <a:gd name="connsiteX4" fmla="*/ 275167 w 365125"/>
              <a:gd name="connsiteY4" fmla="*/ 386291 h 3757083"/>
              <a:gd name="connsiteX5" fmla="*/ 317500 w 365125"/>
              <a:gd name="connsiteY5" fmla="*/ 560916 h 3757083"/>
              <a:gd name="connsiteX6" fmla="*/ 338667 w 365125"/>
              <a:gd name="connsiteY6" fmla="*/ 672041 h 3757083"/>
              <a:gd name="connsiteX7" fmla="*/ 359834 w 365125"/>
              <a:gd name="connsiteY7" fmla="*/ 804333 h 3757083"/>
              <a:gd name="connsiteX8" fmla="*/ 365125 w 365125"/>
              <a:gd name="connsiteY8" fmla="*/ 3751791 h 3757083"/>
              <a:gd name="connsiteX9" fmla="*/ 5292 w 365125"/>
              <a:gd name="connsiteY9" fmla="*/ 3757083 h 3757083"/>
              <a:gd name="connsiteX10" fmla="*/ 0 w 365125"/>
              <a:gd name="connsiteY10" fmla="*/ 0 h 3757083"/>
              <a:gd name="connsiteX0" fmla="*/ 0 w 550334"/>
              <a:gd name="connsiteY0" fmla="*/ 0 h 3757083"/>
              <a:gd name="connsiteX1" fmla="*/ 84667 w 550334"/>
              <a:gd name="connsiteY1" fmla="*/ 42333 h 3757083"/>
              <a:gd name="connsiteX2" fmla="*/ 164042 w 550334"/>
              <a:gd name="connsiteY2" fmla="*/ 132291 h 3757083"/>
              <a:gd name="connsiteX3" fmla="*/ 206375 w 550334"/>
              <a:gd name="connsiteY3" fmla="*/ 238125 h 3757083"/>
              <a:gd name="connsiteX4" fmla="*/ 275167 w 550334"/>
              <a:gd name="connsiteY4" fmla="*/ 386291 h 3757083"/>
              <a:gd name="connsiteX5" fmla="*/ 317500 w 550334"/>
              <a:gd name="connsiteY5" fmla="*/ 560916 h 3757083"/>
              <a:gd name="connsiteX6" fmla="*/ 338667 w 550334"/>
              <a:gd name="connsiteY6" fmla="*/ 672041 h 3757083"/>
              <a:gd name="connsiteX7" fmla="*/ 359834 w 550334"/>
              <a:gd name="connsiteY7" fmla="*/ 804333 h 3757083"/>
              <a:gd name="connsiteX8" fmla="*/ 550334 w 550334"/>
              <a:gd name="connsiteY8" fmla="*/ 3333749 h 3757083"/>
              <a:gd name="connsiteX9" fmla="*/ 5292 w 550334"/>
              <a:gd name="connsiteY9" fmla="*/ 3757083 h 3757083"/>
              <a:gd name="connsiteX10" fmla="*/ 0 w 550334"/>
              <a:gd name="connsiteY10" fmla="*/ 0 h 3757083"/>
              <a:gd name="connsiteX0" fmla="*/ 0 w 550334"/>
              <a:gd name="connsiteY0" fmla="*/ 0 h 3333750"/>
              <a:gd name="connsiteX1" fmla="*/ 84667 w 550334"/>
              <a:gd name="connsiteY1" fmla="*/ 42333 h 3333750"/>
              <a:gd name="connsiteX2" fmla="*/ 164042 w 550334"/>
              <a:gd name="connsiteY2" fmla="*/ 132291 h 3333750"/>
              <a:gd name="connsiteX3" fmla="*/ 206375 w 550334"/>
              <a:gd name="connsiteY3" fmla="*/ 238125 h 3333750"/>
              <a:gd name="connsiteX4" fmla="*/ 275167 w 550334"/>
              <a:gd name="connsiteY4" fmla="*/ 386291 h 3333750"/>
              <a:gd name="connsiteX5" fmla="*/ 317500 w 550334"/>
              <a:gd name="connsiteY5" fmla="*/ 560916 h 3333750"/>
              <a:gd name="connsiteX6" fmla="*/ 338667 w 550334"/>
              <a:gd name="connsiteY6" fmla="*/ 672041 h 3333750"/>
              <a:gd name="connsiteX7" fmla="*/ 359834 w 550334"/>
              <a:gd name="connsiteY7" fmla="*/ 804333 h 3333750"/>
              <a:gd name="connsiteX8" fmla="*/ 550334 w 550334"/>
              <a:gd name="connsiteY8" fmla="*/ 3333749 h 3333750"/>
              <a:gd name="connsiteX9" fmla="*/ 10584 w 550334"/>
              <a:gd name="connsiteY9" fmla="*/ 3333750 h 3333750"/>
              <a:gd name="connsiteX10" fmla="*/ 0 w 550334"/>
              <a:gd name="connsiteY10" fmla="*/ 0 h 3333750"/>
              <a:gd name="connsiteX0" fmla="*/ 0 w 550843"/>
              <a:gd name="connsiteY0" fmla="*/ 0 h 3333750"/>
              <a:gd name="connsiteX1" fmla="*/ 84667 w 550843"/>
              <a:gd name="connsiteY1" fmla="*/ 42333 h 3333750"/>
              <a:gd name="connsiteX2" fmla="*/ 164042 w 550843"/>
              <a:gd name="connsiteY2" fmla="*/ 132291 h 3333750"/>
              <a:gd name="connsiteX3" fmla="*/ 206375 w 550843"/>
              <a:gd name="connsiteY3" fmla="*/ 238125 h 3333750"/>
              <a:gd name="connsiteX4" fmla="*/ 275167 w 550843"/>
              <a:gd name="connsiteY4" fmla="*/ 386291 h 3333750"/>
              <a:gd name="connsiteX5" fmla="*/ 317500 w 550843"/>
              <a:gd name="connsiteY5" fmla="*/ 560916 h 3333750"/>
              <a:gd name="connsiteX6" fmla="*/ 338667 w 550843"/>
              <a:gd name="connsiteY6" fmla="*/ 672041 h 3333750"/>
              <a:gd name="connsiteX7" fmla="*/ 550334 w 550843"/>
              <a:gd name="connsiteY7" fmla="*/ 1100666 h 3333750"/>
              <a:gd name="connsiteX8" fmla="*/ 550334 w 550843"/>
              <a:gd name="connsiteY8" fmla="*/ 3333749 h 3333750"/>
              <a:gd name="connsiteX9" fmla="*/ 10584 w 550843"/>
              <a:gd name="connsiteY9" fmla="*/ 3333750 h 3333750"/>
              <a:gd name="connsiteX10" fmla="*/ 0 w 550843"/>
              <a:gd name="connsiteY10" fmla="*/ 0 h 3333750"/>
              <a:gd name="connsiteX0" fmla="*/ 0 w 550843"/>
              <a:gd name="connsiteY0" fmla="*/ 0 h 3333750"/>
              <a:gd name="connsiteX1" fmla="*/ 84667 w 550843"/>
              <a:gd name="connsiteY1" fmla="*/ 42333 h 3333750"/>
              <a:gd name="connsiteX2" fmla="*/ 164042 w 550843"/>
              <a:gd name="connsiteY2" fmla="*/ 132291 h 3333750"/>
              <a:gd name="connsiteX3" fmla="*/ 206375 w 550843"/>
              <a:gd name="connsiteY3" fmla="*/ 238125 h 3333750"/>
              <a:gd name="connsiteX4" fmla="*/ 275167 w 550843"/>
              <a:gd name="connsiteY4" fmla="*/ 386291 h 3333750"/>
              <a:gd name="connsiteX5" fmla="*/ 317500 w 550843"/>
              <a:gd name="connsiteY5" fmla="*/ 560916 h 3333750"/>
              <a:gd name="connsiteX6" fmla="*/ 338667 w 550843"/>
              <a:gd name="connsiteY6" fmla="*/ 672041 h 3333750"/>
              <a:gd name="connsiteX7" fmla="*/ 550334 w 550843"/>
              <a:gd name="connsiteY7" fmla="*/ 1100666 h 3333750"/>
              <a:gd name="connsiteX8" fmla="*/ 550334 w 550843"/>
              <a:gd name="connsiteY8" fmla="*/ 3333749 h 3333750"/>
              <a:gd name="connsiteX9" fmla="*/ 10584 w 550843"/>
              <a:gd name="connsiteY9" fmla="*/ 3333750 h 3333750"/>
              <a:gd name="connsiteX10" fmla="*/ 0 w 550843"/>
              <a:gd name="connsiteY10" fmla="*/ 0 h 3333750"/>
              <a:gd name="connsiteX0" fmla="*/ 0 w 550843"/>
              <a:gd name="connsiteY0" fmla="*/ 0 h 3333750"/>
              <a:gd name="connsiteX1" fmla="*/ 84667 w 550843"/>
              <a:gd name="connsiteY1" fmla="*/ 42333 h 3333750"/>
              <a:gd name="connsiteX2" fmla="*/ 164042 w 550843"/>
              <a:gd name="connsiteY2" fmla="*/ 132291 h 3333750"/>
              <a:gd name="connsiteX3" fmla="*/ 206375 w 550843"/>
              <a:gd name="connsiteY3" fmla="*/ 238125 h 3333750"/>
              <a:gd name="connsiteX4" fmla="*/ 275167 w 550843"/>
              <a:gd name="connsiteY4" fmla="*/ 386291 h 3333750"/>
              <a:gd name="connsiteX5" fmla="*/ 317500 w 550843"/>
              <a:gd name="connsiteY5" fmla="*/ 560916 h 3333750"/>
              <a:gd name="connsiteX6" fmla="*/ 449792 w 550843"/>
              <a:gd name="connsiteY6" fmla="*/ 582083 h 3333750"/>
              <a:gd name="connsiteX7" fmla="*/ 550334 w 550843"/>
              <a:gd name="connsiteY7" fmla="*/ 1100666 h 3333750"/>
              <a:gd name="connsiteX8" fmla="*/ 550334 w 550843"/>
              <a:gd name="connsiteY8" fmla="*/ 3333749 h 3333750"/>
              <a:gd name="connsiteX9" fmla="*/ 10584 w 550843"/>
              <a:gd name="connsiteY9" fmla="*/ 3333750 h 3333750"/>
              <a:gd name="connsiteX10" fmla="*/ 0 w 550843"/>
              <a:gd name="connsiteY10" fmla="*/ 0 h 3333750"/>
              <a:gd name="connsiteX0" fmla="*/ 0 w 550843"/>
              <a:gd name="connsiteY0" fmla="*/ 0 h 3333750"/>
              <a:gd name="connsiteX1" fmla="*/ 84667 w 550843"/>
              <a:gd name="connsiteY1" fmla="*/ 42333 h 3333750"/>
              <a:gd name="connsiteX2" fmla="*/ 164042 w 550843"/>
              <a:gd name="connsiteY2" fmla="*/ 132291 h 3333750"/>
              <a:gd name="connsiteX3" fmla="*/ 206375 w 550843"/>
              <a:gd name="connsiteY3" fmla="*/ 238125 h 3333750"/>
              <a:gd name="connsiteX4" fmla="*/ 275167 w 550843"/>
              <a:gd name="connsiteY4" fmla="*/ 386291 h 3333750"/>
              <a:gd name="connsiteX5" fmla="*/ 365125 w 550843"/>
              <a:gd name="connsiteY5" fmla="*/ 386291 h 3333750"/>
              <a:gd name="connsiteX6" fmla="*/ 449792 w 550843"/>
              <a:gd name="connsiteY6" fmla="*/ 582083 h 3333750"/>
              <a:gd name="connsiteX7" fmla="*/ 550334 w 550843"/>
              <a:gd name="connsiteY7" fmla="*/ 1100666 h 3333750"/>
              <a:gd name="connsiteX8" fmla="*/ 550334 w 550843"/>
              <a:gd name="connsiteY8" fmla="*/ 3333749 h 3333750"/>
              <a:gd name="connsiteX9" fmla="*/ 10584 w 550843"/>
              <a:gd name="connsiteY9" fmla="*/ 3333750 h 3333750"/>
              <a:gd name="connsiteX10" fmla="*/ 0 w 550843"/>
              <a:gd name="connsiteY10" fmla="*/ 0 h 3333750"/>
              <a:gd name="connsiteX0" fmla="*/ 0 w 550843"/>
              <a:gd name="connsiteY0" fmla="*/ 0 h 3333750"/>
              <a:gd name="connsiteX1" fmla="*/ 84667 w 550843"/>
              <a:gd name="connsiteY1" fmla="*/ 42333 h 3333750"/>
              <a:gd name="connsiteX2" fmla="*/ 164042 w 550843"/>
              <a:gd name="connsiteY2" fmla="*/ 132291 h 3333750"/>
              <a:gd name="connsiteX3" fmla="*/ 206375 w 550843"/>
              <a:gd name="connsiteY3" fmla="*/ 238125 h 3333750"/>
              <a:gd name="connsiteX4" fmla="*/ 312208 w 550843"/>
              <a:gd name="connsiteY4" fmla="*/ 280457 h 3333750"/>
              <a:gd name="connsiteX5" fmla="*/ 365125 w 550843"/>
              <a:gd name="connsiteY5" fmla="*/ 386291 h 3333750"/>
              <a:gd name="connsiteX6" fmla="*/ 449792 w 550843"/>
              <a:gd name="connsiteY6" fmla="*/ 582083 h 3333750"/>
              <a:gd name="connsiteX7" fmla="*/ 550334 w 550843"/>
              <a:gd name="connsiteY7" fmla="*/ 1100666 h 3333750"/>
              <a:gd name="connsiteX8" fmla="*/ 550334 w 550843"/>
              <a:gd name="connsiteY8" fmla="*/ 3333749 h 3333750"/>
              <a:gd name="connsiteX9" fmla="*/ 10584 w 550843"/>
              <a:gd name="connsiteY9" fmla="*/ 3333750 h 3333750"/>
              <a:gd name="connsiteX10" fmla="*/ 0 w 550843"/>
              <a:gd name="connsiteY10" fmla="*/ 0 h 3333750"/>
              <a:gd name="connsiteX0" fmla="*/ 0 w 550843"/>
              <a:gd name="connsiteY0" fmla="*/ 0 h 3333750"/>
              <a:gd name="connsiteX1" fmla="*/ 84667 w 550843"/>
              <a:gd name="connsiteY1" fmla="*/ 42333 h 3333750"/>
              <a:gd name="connsiteX2" fmla="*/ 164042 w 550843"/>
              <a:gd name="connsiteY2" fmla="*/ 132291 h 3333750"/>
              <a:gd name="connsiteX3" fmla="*/ 254000 w 550843"/>
              <a:gd name="connsiteY3" fmla="*/ 179916 h 3333750"/>
              <a:gd name="connsiteX4" fmla="*/ 312208 w 550843"/>
              <a:gd name="connsiteY4" fmla="*/ 280457 h 3333750"/>
              <a:gd name="connsiteX5" fmla="*/ 365125 w 550843"/>
              <a:gd name="connsiteY5" fmla="*/ 386291 h 3333750"/>
              <a:gd name="connsiteX6" fmla="*/ 449792 w 550843"/>
              <a:gd name="connsiteY6" fmla="*/ 582083 h 3333750"/>
              <a:gd name="connsiteX7" fmla="*/ 550334 w 550843"/>
              <a:gd name="connsiteY7" fmla="*/ 1100666 h 3333750"/>
              <a:gd name="connsiteX8" fmla="*/ 550334 w 550843"/>
              <a:gd name="connsiteY8" fmla="*/ 3333749 h 3333750"/>
              <a:gd name="connsiteX9" fmla="*/ 10584 w 550843"/>
              <a:gd name="connsiteY9" fmla="*/ 3333750 h 3333750"/>
              <a:gd name="connsiteX10" fmla="*/ 0 w 550843"/>
              <a:gd name="connsiteY10" fmla="*/ 0 h 3333750"/>
              <a:gd name="connsiteX0" fmla="*/ 0 w 550843"/>
              <a:gd name="connsiteY0" fmla="*/ 0 h 3333750"/>
              <a:gd name="connsiteX1" fmla="*/ 84667 w 550843"/>
              <a:gd name="connsiteY1" fmla="*/ 42333 h 3333750"/>
              <a:gd name="connsiteX2" fmla="*/ 185209 w 550843"/>
              <a:gd name="connsiteY2" fmla="*/ 105833 h 3333750"/>
              <a:gd name="connsiteX3" fmla="*/ 254000 w 550843"/>
              <a:gd name="connsiteY3" fmla="*/ 179916 h 3333750"/>
              <a:gd name="connsiteX4" fmla="*/ 312208 w 550843"/>
              <a:gd name="connsiteY4" fmla="*/ 280457 h 3333750"/>
              <a:gd name="connsiteX5" fmla="*/ 365125 w 550843"/>
              <a:gd name="connsiteY5" fmla="*/ 386291 h 3333750"/>
              <a:gd name="connsiteX6" fmla="*/ 449792 w 550843"/>
              <a:gd name="connsiteY6" fmla="*/ 582083 h 3333750"/>
              <a:gd name="connsiteX7" fmla="*/ 550334 w 550843"/>
              <a:gd name="connsiteY7" fmla="*/ 1100666 h 3333750"/>
              <a:gd name="connsiteX8" fmla="*/ 550334 w 550843"/>
              <a:gd name="connsiteY8" fmla="*/ 3333749 h 3333750"/>
              <a:gd name="connsiteX9" fmla="*/ 10584 w 550843"/>
              <a:gd name="connsiteY9" fmla="*/ 3333750 h 3333750"/>
              <a:gd name="connsiteX10" fmla="*/ 0 w 550843"/>
              <a:gd name="connsiteY10" fmla="*/ 0 h 3333750"/>
              <a:gd name="connsiteX0" fmla="*/ 0 w 550843"/>
              <a:gd name="connsiteY0" fmla="*/ 0 h 3333749"/>
              <a:gd name="connsiteX1" fmla="*/ 84667 w 550843"/>
              <a:gd name="connsiteY1" fmla="*/ 42333 h 3333749"/>
              <a:gd name="connsiteX2" fmla="*/ 185209 w 550843"/>
              <a:gd name="connsiteY2" fmla="*/ 105833 h 3333749"/>
              <a:gd name="connsiteX3" fmla="*/ 254000 w 550843"/>
              <a:gd name="connsiteY3" fmla="*/ 179916 h 3333749"/>
              <a:gd name="connsiteX4" fmla="*/ 312208 w 550843"/>
              <a:gd name="connsiteY4" fmla="*/ 280457 h 3333749"/>
              <a:gd name="connsiteX5" fmla="*/ 365125 w 550843"/>
              <a:gd name="connsiteY5" fmla="*/ 386291 h 3333749"/>
              <a:gd name="connsiteX6" fmla="*/ 449792 w 550843"/>
              <a:gd name="connsiteY6" fmla="*/ 582083 h 3333749"/>
              <a:gd name="connsiteX7" fmla="*/ 550334 w 550843"/>
              <a:gd name="connsiteY7" fmla="*/ 1100666 h 3333749"/>
              <a:gd name="connsiteX8" fmla="*/ 550334 w 550843"/>
              <a:gd name="connsiteY8" fmla="*/ 3333749 h 3333749"/>
              <a:gd name="connsiteX9" fmla="*/ 10584 w 550843"/>
              <a:gd name="connsiteY9" fmla="*/ 2857500 h 3333749"/>
              <a:gd name="connsiteX10" fmla="*/ 0 w 550843"/>
              <a:gd name="connsiteY10" fmla="*/ 0 h 3333749"/>
              <a:gd name="connsiteX0" fmla="*/ 0 w 554445"/>
              <a:gd name="connsiteY0" fmla="*/ 0 h 2857500"/>
              <a:gd name="connsiteX1" fmla="*/ 84667 w 554445"/>
              <a:gd name="connsiteY1" fmla="*/ 42333 h 2857500"/>
              <a:gd name="connsiteX2" fmla="*/ 185209 w 554445"/>
              <a:gd name="connsiteY2" fmla="*/ 105833 h 2857500"/>
              <a:gd name="connsiteX3" fmla="*/ 254000 w 554445"/>
              <a:gd name="connsiteY3" fmla="*/ 179916 h 2857500"/>
              <a:gd name="connsiteX4" fmla="*/ 312208 w 554445"/>
              <a:gd name="connsiteY4" fmla="*/ 280457 h 2857500"/>
              <a:gd name="connsiteX5" fmla="*/ 365125 w 554445"/>
              <a:gd name="connsiteY5" fmla="*/ 386291 h 2857500"/>
              <a:gd name="connsiteX6" fmla="*/ 449792 w 554445"/>
              <a:gd name="connsiteY6" fmla="*/ 582083 h 2857500"/>
              <a:gd name="connsiteX7" fmla="*/ 550334 w 554445"/>
              <a:gd name="connsiteY7" fmla="*/ 1100666 h 2857500"/>
              <a:gd name="connsiteX8" fmla="*/ 554445 w 554445"/>
              <a:gd name="connsiteY8" fmla="*/ 2857499 h 2857500"/>
              <a:gd name="connsiteX9" fmla="*/ 10584 w 554445"/>
              <a:gd name="connsiteY9" fmla="*/ 2857500 h 2857500"/>
              <a:gd name="connsiteX10" fmla="*/ 0 w 554445"/>
              <a:gd name="connsiteY10" fmla="*/ 0 h 2857500"/>
              <a:gd name="connsiteX0" fmla="*/ 0 w 554445"/>
              <a:gd name="connsiteY0" fmla="*/ 0 h 2857500"/>
              <a:gd name="connsiteX1" fmla="*/ 84667 w 554445"/>
              <a:gd name="connsiteY1" fmla="*/ 42333 h 2857500"/>
              <a:gd name="connsiteX2" fmla="*/ 185209 w 554445"/>
              <a:gd name="connsiteY2" fmla="*/ 105833 h 2857500"/>
              <a:gd name="connsiteX3" fmla="*/ 254000 w 554445"/>
              <a:gd name="connsiteY3" fmla="*/ 179916 h 2857500"/>
              <a:gd name="connsiteX4" fmla="*/ 312208 w 554445"/>
              <a:gd name="connsiteY4" fmla="*/ 280457 h 2857500"/>
              <a:gd name="connsiteX5" fmla="*/ 365125 w 554445"/>
              <a:gd name="connsiteY5" fmla="*/ 386291 h 2857500"/>
              <a:gd name="connsiteX6" fmla="*/ 470345 w 554445"/>
              <a:gd name="connsiteY6" fmla="*/ 682625 h 2857500"/>
              <a:gd name="connsiteX7" fmla="*/ 550334 w 554445"/>
              <a:gd name="connsiteY7" fmla="*/ 1100666 h 2857500"/>
              <a:gd name="connsiteX8" fmla="*/ 554445 w 554445"/>
              <a:gd name="connsiteY8" fmla="*/ 2857499 h 2857500"/>
              <a:gd name="connsiteX9" fmla="*/ 10584 w 554445"/>
              <a:gd name="connsiteY9" fmla="*/ 2857500 h 2857500"/>
              <a:gd name="connsiteX10" fmla="*/ 0 w 554445"/>
              <a:gd name="connsiteY10" fmla="*/ 0 h 2857500"/>
              <a:gd name="connsiteX0" fmla="*/ 0 w 554445"/>
              <a:gd name="connsiteY0" fmla="*/ 0 h 2857500"/>
              <a:gd name="connsiteX1" fmla="*/ 84667 w 554445"/>
              <a:gd name="connsiteY1" fmla="*/ 42333 h 2857500"/>
              <a:gd name="connsiteX2" fmla="*/ 185209 w 554445"/>
              <a:gd name="connsiteY2" fmla="*/ 105833 h 2857500"/>
              <a:gd name="connsiteX3" fmla="*/ 254000 w 554445"/>
              <a:gd name="connsiteY3" fmla="*/ 179916 h 2857500"/>
              <a:gd name="connsiteX4" fmla="*/ 312208 w 554445"/>
              <a:gd name="connsiteY4" fmla="*/ 280457 h 2857500"/>
              <a:gd name="connsiteX5" fmla="*/ 365125 w 554445"/>
              <a:gd name="connsiteY5" fmla="*/ 386291 h 2857500"/>
              <a:gd name="connsiteX6" fmla="*/ 470345 w 554445"/>
              <a:gd name="connsiteY6" fmla="*/ 682625 h 2857500"/>
              <a:gd name="connsiteX7" fmla="*/ 550334 w 554445"/>
              <a:gd name="connsiteY7" fmla="*/ 1100666 h 2857500"/>
              <a:gd name="connsiteX8" fmla="*/ 554445 w 554445"/>
              <a:gd name="connsiteY8" fmla="*/ 2857499 h 2857500"/>
              <a:gd name="connsiteX9" fmla="*/ 10584 w 554445"/>
              <a:gd name="connsiteY9" fmla="*/ 2857500 h 2857500"/>
              <a:gd name="connsiteX10" fmla="*/ 0 w 554445"/>
              <a:gd name="connsiteY10" fmla="*/ 0 h 2857500"/>
              <a:gd name="connsiteX0" fmla="*/ 0 w 554445"/>
              <a:gd name="connsiteY0" fmla="*/ 0 h 2857500"/>
              <a:gd name="connsiteX1" fmla="*/ 84667 w 554445"/>
              <a:gd name="connsiteY1" fmla="*/ 42333 h 2857500"/>
              <a:gd name="connsiteX2" fmla="*/ 185209 w 554445"/>
              <a:gd name="connsiteY2" fmla="*/ 105833 h 2857500"/>
              <a:gd name="connsiteX3" fmla="*/ 254000 w 554445"/>
              <a:gd name="connsiteY3" fmla="*/ 179916 h 2857500"/>
              <a:gd name="connsiteX4" fmla="*/ 312208 w 554445"/>
              <a:gd name="connsiteY4" fmla="*/ 280457 h 2857500"/>
              <a:gd name="connsiteX5" fmla="*/ 413067 w 554445"/>
              <a:gd name="connsiteY5" fmla="*/ 496984 h 2857500"/>
              <a:gd name="connsiteX6" fmla="*/ 365125 w 554445"/>
              <a:gd name="connsiteY6" fmla="*/ 386291 h 2857500"/>
              <a:gd name="connsiteX7" fmla="*/ 470345 w 554445"/>
              <a:gd name="connsiteY7" fmla="*/ 682625 h 2857500"/>
              <a:gd name="connsiteX8" fmla="*/ 550334 w 554445"/>
              <a:gd name="connsiteY8" fmla="*/ 1100666 h 2857500"/>
              <a:gd name="connsiteX9" fmla="*/ 554445 w 554445"/>
              <a:gd name="connsiteY9" fmla="*/ 2857499 h 2857500"/>
              <a:gd name="connsiteX10" fmla="*/ 10584 w 554445"/>
              <a:gd name="connsiteY10" fmla="*/ 2857500 h 2857500"/>
              <a:gd name="connsiteX11" fmla="*/ 0 w 554445"/>
              <a:gd name="connsiteY11" fmla="*/ 0 h 2857500"/>
              <a:gd name="connsiteX0" fmla="*/ 0 w 554445"/>
              <a:gd name="connsiteY0" fmla="*/ 0 h 2857500"/>
              <a:gd name="connsiteX1" fmla="*/ 84667 w 554445"/>
              <a:gd name="connsiteY1" fmla="*/ 42333 h 2857500"/>
              <a:gd name="connsiteX2" fmla="*/ 185209 w 554445"/>
              <a:gd name="connsiteY2" fmla="*/ 105833 h 2857500"/>
              <a:gd name="connsiteX3" fmla="*/ 254000 w 554445"/>
              <a:gd name="connsiteY3" fmla="*/ 179916 h 2857500"/>
              <a:gd name="connsiteX4" fmla="*/ 312208 w 554445"/>
              <a:gd name="connsiteY4" fmla="*/ 280457 h 2857500"/>
              <a:gd name="connsiteX5" fmla="*/ 413067 w 554445"/>
              <a:gd name="connsiteY5" fmla="*/ 496984 h 2857500"/>
              <a:gd name="connsiteX6" fmla="*/ 365125 w 554445"/>
              <a:gd name="connsiteY6" fmla="*/ 386291 h 2857500"/>
              <a:gd name="connsiteX7" fmla="*/ 470345 w 554445"/>
              <a:gd name="connsiteY7" fmla="*/ 682625 h 2857500"/>
              <a:gd name="connsiteX8" fmla="*/ 550334 w 554445"/>
              <a:gd name="connsiteY8" fmla="*/ 1100666 h 2857500"/>
              <a:gd name="connsiteX9" fmla="*/ 554445 w 554445"/>
              <a:gd name="connsiteY9" fmla="*/ 2857499 h 2857500"/>
              <a:gd name="connsiteX10" fmla="*/ 10584 w 554445"/>
              <a:gd name="connsiteY10" fmla="*/ 2857500 h 2857500"/>
              <a:gd name="connsiteX11" fmla="*/ 0 w 554445"/>
              <a:gd name="connsiteY11" fmla="*/ 0 h 2857500"/>
              <a:gd name="connsiteX0" fmla="*/ 0 w 554445"/>
              <a:gd name="connsiteY0" fmla="*/ 0 h 2857500"/>
              <a:gd name="connsiteX1" fmla="*/ 84667 w 554445"/>
              <a:gd name="connsiteY1" fmla="*/ 42333 h 2857500"/>
              <a:gd name="connsiteX2" fmla="*/ 185209 w 554445"/>
              <a:gd name="connsiteY2" fmla="*/ 105833 h 2857500"/>
              <a:gd name="connsiteX3" fmla="*/ 254000 w 554445"/>
              <a:gd name="connsiteY3" fmla="*/ 179916 h 2857500"/>
              <a:gd name="connsiteX4" fmla="*/ 312208 w 554445"/>
              <a:gd name="connsiteY4" fmla="*/ 280457 h 2857500"/>
              <a:gd name="connsiteX5" fmla="*/ 413067 w 554445"/>
              <a:gd name="connsiteY5" fmla="*/ 496984 h 2857500"/>
              <a:gd name="connsiteX6" fmla="*/ 365125 w 554445"/>
              <a:gd name="connsiteY6" fmla="*/ 386291 h 2857500"/>
              <a:gd name="connsiteX7" fmla="*/ 470345 w 554445"/>
              <a:gd name="connsiteY7" fmla="*/ 682625 h 2857500"/>
              <a:gd name="connsiteX8" fmla="*/ 550334 w 554445"/>
              <a:gd name="connsiteY8" fmla="*/ 1100666 h 2857500"/>
              <a:gd name="connsiteX9" fmla="*/ 554445 w 554445"/>
              <a:gd name="connsiteY9" fmla="*/ 2857499 h 2857500"/>
              <a:gd name="connsiteX10" fmla="*/ 10584 w 554445"/>
              <a:gd name="connsiteY10" fmla="*/ 2857500 h 2857500"/>
              <a:gd name="connsiteX11" fmla="*/ 0 w 554445"/>
              <a:gd name="connsiteY11" fmla="*/ 0 h 2857500"/>
              <a:gd name="connsiteX0" fmla="*/ 0 w 554445"/>
              <a:gd name="connsiteY0" fmla="*/ 0 h 2857500"/>
              <a:gd name="connsiteX1" fmla="*/ 84667 w 554445"/>
              <a:gd name="connsiteY1" fmla="*/ 42333 h 2857500"/>
              <a:gd name="connsiteX2" fmla="*/ 185209 w 554445"/>
              <a:gd name="connsiteY2" fmla="*/ 105833 h 2857500"/>
              <a:gd name="connsiteX3" fmla="*/ 254000 w 554445"/>
              <a:gd name="connsiteY3" fmla="*/ 179916 h 2857500"/>
              <a:gd name="connsiteX4" fmla="*/ 312208 w 554445"/>
              <a:gd name="connsiteY4" fmla="*/ 280457 h 2857500"/>
              <a:gd name="connsiteX5" fmla="*/ 413067 w 554445"/>
              <a:gd name="connsiteY5" fmla="*/ 496984 h 2857500"/>
              <a:gd name="connsiteX6" fmla="*/ 365125 w 554445"/>
              <a:gd name="connsiteY6" fmla="*/ 386291 h 2857500"/>
              <a:gd name="connsiteX7" fmla="*/ 470345 w 554445"/>
              <a:gd name="connsiteY7" fmla="*/ 682625 h 2857500"/>
              <a:gd name="connsiteX8" fmla="*/ 550334 w 554445"/>
              <a:gd name="connsiteY8" fmla="*/ 1100666 h 2857500"/>
              <a:gd name="connsiteX9" fmla="*/ 554445 w 554445"/>
              <a:gd name="connsiteY9" fmla="*/ 2857499 h 2857500"/>
              <a:gd name="connsiteX10" fmla="*/ 10584 w 554445"/>
              <a:gd name="connsiteY10" fmla="*/ 2857500 h 2857500"/>
              <a:gd name="connsiteX11" fmla="*/ 0 w 554445"/>
              <a:gd name="connsiteY11" fmla="*/ 0 h 2857500"/>
              <a:gd name="connsiteX0" fmla="*/ 0 w 554445"/>
              <a:gd name="connsiteY0" fmla="*/ 0 h 2857500"/>
              <a:gd name="connsiteX1" fmla="*/ 84667 w 554445"/>
              <a:gd name="connsiteY1" fmla="*/ 42333 h 2857500"/>
              <a:gd name="connsiteX2" fmla="*/ 185209 w 554445"/>
              <a:gd name="connsiteY2" fmla="*/ 105833 h 2857500"/>
              <a:gd name="connsiteX3" fmla="*/ 254000 w 554445"/>
              <a:gd name="connsiteY3" fmla="*/ 179916 h 2857500"/>
              <a:gd name="connsiteX4" fmla="*/ 312208 w 554445"/>
              <a:gd name="connsiteY4" fmla="*/ 280457 h 2857500"/>
              <a:gd name="connsiteX5" fmla="*/ 413067 w 554445"/>
              <a:gd name="connsiteY5" fmla="*/ 496984 h 2857500"/>
              <a:gd name="connsiteX6" fmla="*/ 365125 w 554445"/>
              <a:gd name="connsiteY6" fmla="*/ 386291 h 2857500"/>
              <a:gd name="connsiteX7" fmla="*/ 472812 w 554445"/>
              <a:gd name="connsiteY7" fmla="*/ 711200 h 2857500"/>
              <a:gd name="connsiteX8" fmla="*/ 550334 w 554445"/>
              <a:gd name="connsiteY8" fmla="*/ 1100666 h 2857500"/>
              <a:gd name="connsiteX9" fmla="*/ 554445 w 554445"/>
              <a:gd name="connsiteY9" fmla="*/ 2857499 h 2857500"/>
              <a:gd name="connsiteX10" fmla="*/ 10584 w 554445"/>
              <a:gd name="connsiteY10" fmla="*/ 2857500 h 2857500"/>
              <a:gd name="connsiteX11" fmla="*/ 0 w 554445"/>
              <a:gd name="connsiteY11" fmla="*/ 0 h 2857500"/>
              <a:gd name="connsiteX0" fmla="*/ 0 w 554445"/>
              <a:gd name="connsiteY0" fmla="*/ 0 h 2857500"/>
              <a:gd name="connsiteX1" fmla="*/ 84667 w 554445"/>
              <a:gd name="connsiteY1" fmla="*/ 42333 h 2857500"/>
              <a:gd name="connsiteX2" fmla="*/ 185209 w 554445"/>
              <a:gd name="connsiteY2" fmla="*/ 105833 h 2857500"/>
              <a:gd name="connsiteX3" fmla="*/ 254000 w 554445"/>
              <a:gd name="connsiteY3" fmla="*/ 179916 h 2857500"/>
              <a:gd name="connsiteX4" fmla="*/ 312208 w 554445"/>
              <a:gd name="connsiteY4" fmla="*/ 280457 h 2857500"/>
              <a:gd name="connsiteX5" fmla="*/ 413067 w 554445"/>
              <a:gd name="connsiteY5" fmla="*/ 496984 h 2857500"/>
              <a:gd name="connsiteX6" fmla="*/ 365125 w 554445"/>
              <a:gd name="connsiteY6" fmla="*/ 386291 h 2857500"/>
              <a:gd name="connsiteX7" fmla="*/ 472812 w 554445"/>
              <a:gd name="connsiteY7" fmla="*/ 711200 h 2857500"/>
              <a:gd name="connsiteX8" fmla="*/ 550334 w 554445"/>
              <a:gd name="connsiteY8" fmla="*/ 1100666 h 2857500"/>
              <a:gd name="connsiteX9" fmla="*/ 554445 w 554445"/>
              <a:gd name="connsiteY9" fmla="*/ 2857499 h 2857500"/>
              <a:gd name="connsiteX10" fmla="*/ 10584 w 554445"/>
              <a:gd name="connsiteY10" fmla="*/ 2857500 h 2857500"/>
              <a:gd name="connsiteX11" fmla="*/ 0 w 554445"/>
              <a:gd name="connsiteY11" fmla="*/ 0 h 2857500"/>
              <a:gd name="connsiteX0" fmla="*/ 0 w 554445"/>
              <a:gd name="connsiteY0" fmla="*/ 0 h 2857500"/>
              <a:gd name="connsiteX1" fmla="*/ 84667 w 554445"/>
              <a:gd name="connsiteY1" fmla="*/ 42333 h 2857500"/>
              <a:gd name="connsiteX2" fmla="*/ 185209 w 554445"/>
              <a:gd name="connsiteY2" fmla="*/ 105833 h 2857500"/>
              <a:gd name="connsiteX3" fmla="*/ 254000 w 554445"/>
              <a:gd name="connsiteY3" fmla="*/ 179916 h 2857500"/>
              <a:gd name="connsiteX4" fmla="*/ 312208 w 554445"/>
              <a:gd name="connsiteY4" fmla="*/ 280457 h 2857500"/>
              <a:gd name="connsiteX5" fmla="*/ 413067 w 554445"/>
              <a:gd name="connsiteY5" fmla="*/ 496984 h 2857500"/>
              <a:gd name="connsiteX6" fmla="*/ 365125 w 554445"/>
              <a:gd name="connsiteY6" fmla="*/ 386291 h 2857500"/>
              <a:gd name="connsiteX7" fmla="*/ 472812 w 554445"/>
              <a:gd name="connsiteY7" fmla="*/ 711200 h 2857500"/>
              <a:gd name="connsiteX8" fmla="*/ 547868 w 554445"/>
              <a:gd name="connsiteY8" fmla="*/ 1202266 h 2857500"/>
              <a:gd name="connsiteX9" fmla="*/ 554445 w 554445"/>
              <a:gd name="connsiteY9" fmla="*/ 2857499 h 2857500"/>
              <a:gd name="connsiteX10" fmla="*/ 10584 w 554445"/>
              <a:gd name="connsiteY10" fmla="*/ 2857500 h 2857500"/>
              <a:gd name="connsiteX11" fmla="*/ 0 w 554445"/>
              <a:gd name="connsiteY11" fmla="*/ 0 h 285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4445" h="2857500">
                <a:moveTo>
                  <a:pt x="0" y="0"/>
                </a:moveTo>
                <a:lnTo>
                  <a:pt x="84667" y="42333"/>
                </a:lnTo>
                <a:lnTo>
                  <a:pt x="185209" y="105833"/>
                </a:lnTo>
                <a:lnTo>
                  <a:pt x="254000" y="179916"/>
                </a:lnTo>
                <a:lnTo>
                  <a:pt x="312208" y="280457"/>
                </a:lnTo>
                <a:cubicBezTo>
                  <a:pt x="326644" y="306772"/>
                  <a:pt x="398631" y="470669"/>
                  <a:pt x="413067" y="496984"/>
                </a:cubicBezTo>
                <a:lnTo>
                  <a:pt x="365125" y="386291"/>
                </a:lnTo>
                <a:lnTo>
                  <a:pt x="472812" y="711200"/>
                </a:lnTo>
                <a:cubicBezTo>
                  <a:pt x="535968" y="982134"/>
                  <a:pt x="487073" y="864657"/>
                  <a:pt x="547868" y="1202266"/>
                </a:cubicBezTo>
                <a:cubicBezTo>
                  <a:pt x="549632" y="2184752"/>
                  <a:pt x="552681" y="1875013"/>
                  <a:pt x="554445" y="2857499"/>
                </a:cubicBezTo>
                <a:lnTo>
                  <a:pt x="10584" y="28575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5268910" y="5418280"/>
            <a:ext cx="0" cy="10865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Freeform 62"/>
          <p:cNvSpPr/>
          <p:nvPr/>
        </p:nvSpPr>
        <p:spPr>
          <a:xfrm>
            <a:off x="1363137" y="2578533"/>
            <a:ext cx="6405825" cy="2765944"/>
          </a:xfrm>
          <a:custGeom>
            <a:avLst/>
            <a:gdLst>
              <a:gd name="connsiteX0" fmla="*/ 3931800 w 3931800"/>
              <a:gd name="connsiteY0" fmla="*/ 1577907 h 1581834"/>
              <a:gd name="connsiteX1" fmla="*/ 2950453 w 3931800"/>
              <a:gd name="connsiteY1" fmla="*/ 1375859 h 1581834"/>
              <a:gd name="connsiteX2" fmla="*/ 2456573 w 3931800"/>
              <a:gd name="connsiteY2" fmla="*/ 250164 h 1581834"/>
              <a:gd name="connsiteX3" fmla="*/ 1965900 w 3931800"/>
              <a:gd name="connsiteY3" fmla="*/ 10 h 1581834"/>
              <a:gd name="connsiteX4" fmla="*/ 1475227 w 3931800"/>
              <a:gd name="connsiteY4" fmla="*/ 246957 h 1581834"/>
              <a:gd name="connsiteX5" fmla="*/ 981346 w 3931800"/>
              <a:gd name="connsiteY5" fmla="*/ 1375859 h 1581834"/>
              <a:gd name="connsiteX6" fmla="*/ 0 w 3931800"/>
              <a:gd name="connsiteY6" fmla="*/ 1581114 h 1581834"/>
              <a:gd name="connsiteX0" fmla="*/ 3931800 w 3931800"/>
              <a:gd name="connsiteY0" fmla="*/ 1648456 h 1652383"/>
              <a:gd name="connsiteX1" fmla="*/ 2950453 w 3931800"/>
              <a:gd name="connsiteY1" fmla="*/ 1446408 h 1652383"/>
              <a:gd name="connsiteX2" fmla="*/ 2456573 w 3931800"/>
              <a:gd name="connsiteY2" fmla="*/ 320713 h 1652383"/>
              <a:gd name="connsiteX3" fmla="*/ 1969107 w 3931800"/>
              <a:gd name="connsiteY3" fmla="*/ 2 h 1652383"/>
              <a:gd name="connsiteX4" fmla="*/ 1475227 w 3931800"/>
              <a:gd name="connsiteY4" fmla="*/ 317506 h 1652383"/>
              <a:gd name="connsiteX5" fmla="*/ 981346 w 3931800"/>
              <a:gd name="connsiteY5" fmla="*/ 1446408 h 1652383"/>
              <a:gd name="connsiteX6" fmla="*/ 0 w 3931800"/>
              <a:gd name="connsiteY6" fmla="*/ 1651663 h 1652383"/>
              <a:gd name="connsiteX0" fmla="*/ 4443305 w 4443305"/>
              <a:gd name="connsiteY0" fmla="*/ 1648456 h 1652383"/>
              <a:gd name="connsiteX1" fmla="*/ 3461958 w 4443305"/>
              <a:gd name="connsiteY1" fmla="*/ 1446408 h 1652383"/>
              <a:gd name="connsiteX2" fmla="*/ 2968078 w 4443305"/>
              <a:gd name="connsiteY2" fmla="*/ 320713 h 1652383"/>
              <a:gd name="connsiteX3" fmla="*/ 2480612 w 4443305"/>
              <a:gd name="connsiteY3" fmla="*/ 2 h 1652383"/>
              <a:gd name="connsiteX4" fmla="*/ 1986732 w 4443305"/>
              <a:gd name="connsiteY4" fmla="*/ 317506 h 1652383"/>
              <a:gd name="connsiteX5" fmla="*/ 1492851 w 4443305"/>
              <a:gd name="connsiteY5" fmla="*/ 1446408 h 1652383"/>
              <a:gd name="connsiteX6" fmla="*/ 0 w 4443305"/>
              <a:gd name="connsiteY6" fmla="*/ 1648456 h 1652383"/>
              <a:gd name="connsiteX0" fmla="*/ 4974333 w 4974333"/>
              <a:gd name="connsiteY0" fmla="*/ 1645249 h 1649482"/>
              <a:gd name="connsiteX1" fmla="*/ 3461958 w 4974333"/>
              <a:gd name="connsiteY1" fmla="*/ 1446408 h 1649482"/>
              <a:gd name="connsiteX2" fmla="*/ 2968078 w 4974333"/>
              <a:gd name="connsiteY2" fmla="*/ 320713 h 1649482"/>
              <a:gd name="connsiteX3" fmla="*/ 2480612 w 4974333"/>
              <a:gd name="connsiteY3" fmla="*/ 2 h 1649482"/>
              <a:gd name="connsiteX4" fmla="*/ 1986732 w 4974333"/>
              <a:gd name="connsiteY4" fmla="*/ 317506 h 1649482"/>
              <a:gd name="connsiteX5" fmla="*/ 1492851 w 4974333"/>
              <a:gd name="connsiteY5" fmla="*/ 1446408 h 1649482"/>
              <a:gd name="connsiteX6" fmla="*/ 0 w 4974333"/>
              <a:gd name="connsiteY6" fmla="*/ 1648456 h 1649482"/>
              <a:gd name="connsiteX0" fmla="*/ 4974333 w 4974333"/>
              <a:gd name="connsiteY0" fmla="*/ 1654472 h 1659869"/>
              <a:gd name="connsiteX1" fmla="*/ 3461958 w 4974333"/>
              <a:gd name="connsiteY1" fmla="*/ 1455631 h 1659869"/>
              <a:gd name="connsiteX2" fmla="*/ 2968078 w 4974333"/>
              <a:gd name="connsiteY2" fmla="*/ 329936 h 1659869"/>
              <a:gd name="connsiteX3" fmla="*/ 2480612 w 4974333"/>
              <a:gd name="connsiteY3" fmla="*/ 9225 h 1659869"/>
              <a:gd name="connsiteX4" fmla="*/ 1990637 w 4974333"/>
              <a:gd name="connsiteY4" fmla="*/ 217687 h 1659869"/>
              <a:gd name="connsiteX5" fmla="*/ 1492851 w 4974333"/>
              <a:gd name="connsiteY5" fmla="*/ 1455631 h 1659869"/>
              <a:gd name="connsiteX6" fmla="*/ 0 w 4974333"/>
              <a:gd name="connsiteY6" fmla="*/ 1657679 h 1659869"/>
              <a:gd name="connsiteX0" fmla="*/ 4974333 w 4974333"/>
              <a:gd name="connsiteY0" fmla="*/ 1647345 h 1654155"/>
              <a:gd name="connsiteX1" fmla="*/ 3461958 w 4974333"/>
              <a:gd name="connsiteY1" fmla="*/ 1448504 h 1654155"/>
              <a:gd name="connsiteX2" fmla="*/ 2964174 w 4974333"/>
              <a:gd name="connsiteY2" fmla="*/ 207353 h 1654155"/>
              <a:gd name="connsiteX3" fmla="*/ 2480612 w 4974333"/>
              <a:gd name="connsiteY3" fmla="*/ 2098 h 1654155"/>
              <a:gd name="connsiteX4" fmla="*/ 1990637 w 4974333"/>
              <a:gd name="connsiteY4" fmla="*/ 210560 h 1654155"/>
              <a:gd name="connsiteX5" fmla="*/ 1492851 w 4974333"/>
              <a:gd name="connsiteY5" fmla="*/ 1448504 h 1654155"/>
              <a:gd name="connsiteX6" fmla="*/ 0 w 4974333"/>
              <a:gd name="connsiteY6" fmla="*/ 1650552 h 1654155"/>
              <a:gd name="connsiteX0" fmla="*/ 4974333 w 4974333"/>
              <a:gd name="connsiteY0" fmla="*/ 1763913 h 1770723"/>
              <a:gd name="connsiteX1" fmla="*/ 3461958 w 4974333"/>
              <a:gd name="connsiteY1" fmla="*/ 1565072 h 1770723"/>
              <a:gd name="connsiteX2" fmla="*/ 2964174 w 4974333"/>
              <a:gd name="connsiteY2" fmla="*/ 323921 h 1770723"/>
              <a:gd name="connsiteX3" fmla="*/ 2480613 w 4974333"/>
              <a:gd name="connsiteY3" fmla="*/ 3 h 1770723"/>
              <a:gd name="connsiteX4" fmla="*/ 1990637 w 4974333"/>
              <a:gd name="connsiteY4" fmla="*/ 327128 h 1770723"/>
              <a:gd name="connsiteX5" fmla="*/ 1492851 w 4974333"/>
              <a:gd name="connsiteY5" fmla="*/ 1565072 h 1770723"/>
              <a:gd name="connsiteX6" fmla="*/ 0 w 4974333"/>
              <a:gd name="connsiteY6" fmla="*/ 1767120 h 1770723"/>
              <a:gd name="connsiteX0" fmla="*/ 4974333 w 4974333"/>
              <a:gd name="connsiteY0" fmla="*/ 1722225 h 1729035"/>
              <a:gd name="connsiteX1" fmla="*/ 3461958 w 4974333"/>
              <a:gd name="connsiteY1" fmla="*/ 1523384 h 1729035"/>
              <a:gd name="connsiteX2" fmla="*/ 2964174 w 4974333"/>
              <a:gd name="connsiteY2" fmla="*/ 282233 h 1729035"/>
              <a:gd name="connsiteX3" fmla="*/ 2472803 w 4974333"/>
              <a:gd name="connsiteY3" fmla="*/ 8 h 1729035"/>
              <a:gd name="connsiteX4" fmla="*/ 1990637 w 4974333"/>
              <a:gd name="connsiteY4" fmla="*/ 285440 h 1729035"/>
              <a:gd name="connsiteX5" fmla="*/ 1492851 w 4974333"/>
              <a:gd name="connsiteY5" fmla="*/ 1523384 h 1729035"/>
              <a:gd name="connsiteX6" fmla="*/ 0 w 4974333"/>
              <a:gd name="connsiteY6" fmla="*/ 1725432 h 1729035"/>
              <a:gd name="connsiteX0" fmla="*/ 4974333 w 4974333"/>
              <a:gd name="connsiteY0" fmla="*/ 1760705 h 1767515"/>
              <a:gd name="connsiteX1" fmla="*/ 3461958 w 4974333"/>
              <a:gd name="connsiteY1" fmla="*/ 1561864 h 1767515"/>
              <a:gd name="connsiteX2" fmla="*/ 2964174 w 4974333"/>
              <a:gd name="connsiteY2" fmla="*/ 320713 h 1767515"/>
              <a:gd name="connsiteX3" fmla="*/ 2472803 w 4974333"/>
              <a:gd name="connsiteY3" fmla="*/ 3 h 1767515"/>
              <a:gd name="connsiteX4" fmla="*/ 1990637 w 4974333"/>
              <a:gd name="connsiteY4" fmla="*/ 323920 h 1767515"/>
              <a:gd name="connsiteX5" fmla="*/ 1492851 w 4974333"/>
              <a:gd name="connsiteY5" fmla="*/ 1561864 h 1767515"/>
              <a:gd name="connsiteX6" fmla="*/ 0 w 4974333"/>
              <a:gd name="connsiteY6" fmla="*/ 1763912 h 1767515"/>
              <a:gd name="connsiteX0" fmla="*/ 4974333 w 4974333"/>
              <a:gd name="connsiteY0" fmla="*/ 1765751 h 1772561"/>
              <a:gd name="connsiteX1" fmla="*/ 3461958 w 4974333"/>
              <a:gd name="connsiteY1" fmla="*/ 1566910 h 1772561"/>
              <a:gd name="connsiteX2" fmla="*/ 2964174 w 4974333"/>
              <a:gd name="connsiteY2" fmla="*/ 325759 h 1772561"/>
              <a:gd name="connsiteX3" fmla="*/ 2472803 w 4974333"/>
              <a:gd name="connsiteY3" fmla="*/ 5049 h 1772561"/>
              <a:gd name="connsiteX4" fmla="*/ 1986733 w 4974333"/>
              <a:gd name="connsiteY4" fmla="*/ 495736 h 1772561"/>
              <a:gd name="connsiteX5" fmla="*/ 1492851 w 4974333"/>
              <a:gd name="connsiteY5" fmla="*/ 1566910 h 1772561"/>
              <a:gd name="connsiteX6" fmla="*/ 0 w 4974333"/>
              <a:gd name="connsiteY6" fmla="*/ 1768958 h 1772561"/>
              <a:gd name="connsiteX0" fmla="*/ 4974333 w 4974333"/>
              <a:gd name="connsiteY0" fmla="*/ 1760703 h 1764110"/>
              <a:gd name="connsiteX1" fmla="*/ 3461958 w 4974333"/>
              <a:gd name="connsiteY1" fmla="*/ 1561862 h 1764110"/>
              <a:gd name="connsiteX2" fmla="*/ 2960269 w 4974333"/>
              <a:gd name="connsiteY2" fmla="*/ 487481 h 1764110"/>
              <a:gd name="connsiteX3" fmla="*/ 2472803 w 4974333"/>
              <a:gd name="connsiteY3" fmla="*/ 1 h 1764110"/>
              <a:gd name="connsiteX4" fmla="*/ 1986733 w 4974333"/>
              <a:gd name="connsiteY4" fmla="*/ 490688 h 1764110"/>
              <a:gd name="connsiteX5" fmla="*/ 1492851 w 4974333"/>
              <a:gd name="connsiteY5" fmla="*/ 1561862 h 1764110"/>
              <a:gd name="connsiteX6" fmla="*/ 0 w 4974333"/>
              <a:gd name="connsiteY6" fmla="*/ 1763910 h 1764110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4333" h="1764111">
                <a:moveTo>
                  <a:pt x="4974333" y="1760704"/>
                </a:moveTo>
                <a:cubicBezTo>
                  <a:pt x="4606595" y="1770325"/>
                  <a:pt x="3797635" y="1774067"/>
                  <a:pt x="3461958" y="1561863"/>
                </a:cubicBezTo>
                <a:cubicBezTo>
                  <a:pt x="3126281" y="1349659"/>
                  <a:pt x="3070463" y="853626"/>
                  <a:pt x="2960269" y="487482"/>
                </a:cubicBezTo>
                <a:cubicBezTo>
                  <a:pt x="2850075" y="121338"/>
                  <a:pt x="2635059" y="-532"/>
                  <a:pt x="2472803" y="2"/>
                </a:cubicBezTo>
                <a:cubicBezTo>
                  <a:pt x="2310547" y="536"/>
                  <a:pt x="2103203" y="118131"/>
                  <a:pt x="1986733" y="490689"/>
                </a:cubicBezTo>
                <a:cubicBezTo>
                  <a:pt x="1870263" y="863247"/>
                  <a:pt x="1823973" y="1349659"/>
                  <a:pt x="1492851" y="1561863"/>
                </a:cubicBezTo>
                <a:cubicBezTo>
                  <a:pt x="1161729" y="1774067"/>
                  <a:pt x="0" y="1763911"/>
                  <a:pt x="0" y="1763911"/>
                </a:cubicBezTo>
              </a:path>
            </a:pathLst>
          </a:cu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49693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183757" y="5418280"/>
            <a:ext cx="6764584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Freeform 62"/>
          <p:cNvSpPr/>
          <p:nvPr/>
        </p:nvSpPr>
        <p:spPr>
          <a:xfrm>
            <a:off x="1363137" y="2578533"/>
            <a:ext cx="6405825" cy="2765944"/>
          </a:xfrm>
          <a:custGeom>
            <a:avLst/>
            <a:gdLst>
              <a:gd name="connsiteX0" fmla="*/ 3931800 w 3931800"/>
              <a:gd name="connsiteY0" fmla="*/ 1577907 h 1581834"/>
              <a:gd name="connsiteX1" fmla="*/ 2950453 w 3931800"/>
              <a:gd name="connsiteY1" fmla="*/ 1375859 h 1581834"/>
              <a:gd name="connsiteX2" fmla="*/ 2456573 w 3931800"/>
              <a:gd name="connsiteY2" fmla="*/ 250164 h 1581834"/>
              <a:gd name="connsiteX3" fmla="*/ 1965900 w 3931800"/>
              <a:gd name="connsiteY3" fmla="*/ 10 h 1581834"/>
              <a:gd name="connsiteX4" fmla="*/ 1475227 w 3931800"/>
              <a:gd name="connsiteY4" fmla="*/ 246957 h 1581834"/>
              <a:gd name="connsiteX5" fmla="*/ 981346 w 3931800"/>
              <a:gd name="connsiteY5" fmla="*/ 1375859 h 1581834"/>
              <a:gd name="connsiteX6" fmla="*/ 0 w 3931800"/>
              <a:gd name="connsiteY6" fmla="*/ 1581114 h 1581834"/>
              <a:gd name="connsiteX0" fmla="*/ 3931800 w 3931800"/>
              <a:gd name="connsiteY0" fmla="*/ 1648456 h 1652383"/>
              <a:gd name="connsiteX1" fmla="*/ 2950453 w 3931800"/>
              <a:gd name="connsiteY1" fmla="*/ 1446408 h 1652383"/>
              <a:gd name="connsiteX2" fmla="*/ 2456573 w 3931800"/>
              <a:gd name="connsiteY2" fmla="*/ 320713 h 1652383"/>
              <a:gd name="connsiteX3" fmla="*/ 1969107 w 3931800"/>
              <a:gd name="connsiteY3" fmla="*/ 2 h 1652383"/>
              <a:gd name="connsiteX4" fmla="*/ 1475227 w 3931800"/>
              <a:gd name="connsiteY4" fmla="*/ 317506 h 1652383"/>
              <a:gd name="connsiteX5" fmla="*/ 981346 w 3931800"/>
              <a:gd name="connsiteY5" fmla="*/ 1446408 h 1652383"/>
              <a:gd name="connsiteX6" fmla="*/ 0 w 3931800"/>
              <a:gd name="connsiteY6" fmla="*/ 1651663 h 1652383"/>
              <a:gd name="connsiteX0" fmla="*/ 4443305 w 4443305"/>
              <a:gd name="connsiteY0" fmla="*/ 1648456 h 1652383"/>
              <a:gd name="connsiteX1" fmla="*/ 3461958 w 4443305"/>
              <a:gd name="connsiteY1" fmla="*/ 1446408 h 1652383"/>
              <a:gd name="connsiteX2" fmla="*/ 2968078 w 4443305"/>
              <a:gd name="connsiteY2" fmla="*/ 320713 h 1652383"/>
              <a:gd name="connsiteX3" fmla="*/ 2480612 w 4443305"/>
              <a:gd name="connsiteY3" fmla="*/ 2 h 1652383"/>
              <a:gd name="connsiteX4" fmla="*/ 1986732 w 4443305"/>
              <a:gd name="connsiteY4" fmla="*/ 317506 h 1652383"/>
              <a:gd name="connsiteX5" fmla="*/ 1492851 w 4443305"/>
              <a:gd name="connsiteY5" fmla="*/ 1446408 h 1652383"/>
              <a:gd name="connsiteX6" fmla="*/ 0 w 4443305"/>
              <a:gd name="connsiteY6" fmla="*/ 1648456 h 1652383"/>
              <a:gd name="connsiteX0" fmla="*/ 4974333 w 4974333"/>
              <a:gd name="connsiteY0" fmla="*/ 1645249 h 1649482"/>
              <a:gd name="connsiteX1" fmla="*/ 3461958 w 4974333"/>
              <a:gd name="connsiteY1" fmla="*/ 1446408 h 1649482"/>
              <a:gd name="connsiteX2" fmla="*/ 2968078 w 4974333"/>
              <a:gd name="connsiteY2" fmla="*/ 320713 h 1649482"/>
              <a:gd name="connsiteX3" fmla="*/ 2480612 w 4974333"/>
              <a:gd name="connsiteY3" fmla="*/ 2 h 1649482"/>
              <a:gd name="connsiteX4" fmla="*/ 1986732 w 4974333"/>
              <a:gd name="connsiteY4" fmla="*/ 317506 h 1649482"/>
              <a:gd name="connsiteX5" fmla="*/ 1492851 w 4974333"/>
              <a:gd name="connsiteY5" fmla="*/ 1446408 h 1649482"/>
              <a:gd name="connsiteX6" fmla="*/ 0 w 4974333"/>
              <a:gd name="connsiteY6" fmla="*/ 1648456 h 1649482"/>
              <a:gd name="connsiteX0" fmla="*/ 4974333 w 4974333"/>
              <a:gd name="connsiteY0" fmla="*/ 1654472 h 1659869"/>
              <a:gd name="connsiteX1" fmla="*/ 3461958 w 4974333"/>
              <a:gd name="connsiteY1" fmla="*/ 1455631 h 1659869"/>
              <a:gd name="connsiteX2" fmla="*/ 2968078 w 4974333"/>
              <a:gd name="connsiteY2" fmla="*/ 329936 h 1659869"/>
              <a:gd name="connsiteX3" fmla="*/ 2480612 w 4974333"/>
              <a:gd name="connsiteY3" fmla="*/ 9225 h 1659869"/>
              <a:gd name="connsiteX4" fmla="*/ 1990637 w 4974333"/>
              <a:gd name="connsiteY4" fmla="*/ 217687 h 1659869"/>
              <a:gd name="connsiteX5" fmla="*/ 1492851 w 4974333"/>
              <a:gd name="connsiteY5" fmla="*/ 1455631 h 1659869"/>
              <a:gd name="connsiteX6" fmla="*/ 0 w 4974333"/>
              <a:gd name="connsiteY6" fmla="*/ 1657679 h 1659869"/>
              <a:gd name="connsiteX0" fmla="*/ 4974333 w 4974333"/>
              <a:gd name="connsiteY0" fmla="*/ 1647345 h 1654155"/>
              <a:gd name="connsiteX1" fmla="*/ 3461958 w 4974333"/>
              <a:gd name="connsiteY1" fmla="*/ 1448504 h 1654155"/>
              <a:gd name="connsiteX2" fmla="*/ 2964174 w 4974333"/>
              <a:gd name="connsiteY2" fmla="*/ 207353 h 1654155"/>
              <a:gd name="connsiteX3" fmla="*/ 2480612 w 4974333"/>
              <a:gd name="connsiteY3" fmla="*/ 2098 h 1654155"/>
              <a:gd name="connsiteX4" fmla="*/ 1990637 w 4974333"/>
              <a:gd name="connsiteY4" fmla="*/ 210560 h 1654155"/>
              <a:gd name="connsiteX5" fmla="*/ 1492851 w 4974333"/>
              <a:gd name="connsiteY5" fmla="*/ 1448504 h 1654155"/>
              <a:gd name="connsiteX6" fmla="*/ 0 w 4974333"/>
              <a:gd name="connsiteY6" fmla="*/ 1650552 h 1654155"/>
              <a:gd name="connsiteX0" fmla="*/ 4974333 w 4974333"/>
              <a:gd name="connsiteY0" fmla="*/ 1763913 h 1770723"/>
              <a:gd name="connsiteX1" fmla="*/ 3461958 w 4974333"/>
              <a:gd name="connsiteY1" fmla="*/ 1565072 h 1770723"/>
              <a:gd name="connsiteX2" fmla="*/ 2964174 w 4974333"/>
              <a:gd name="connsiteY2" fmla="*/ 323921 h 1770723"/>
              <a:gd name="connsiteX3" fmla="*/ 2480613 w 4974333"/>
              <a:gd name="connsiteY3" fmla="*/ 3 h 1770723"/>
              <a:gd name="connsiteX4" fmla="*/ 1990637 w 4974333"/>
              <a:gd name="connsiteY4" fmla="*/ 327128 h 1770723"/>
              <a:gd name="connsiteX5" fmla="*/ 1492851 w 4974333"/>
              <a:gd name="connsiteY5" fmla="*/ 1565072 h 1770723"/>
              <a:gd name="connsiteX6" fmla="*/ 0 w 4974333"/>
              <a:gd name="connsiteY6" fmla="*/ 1767120 h 1770723"/>
              <a:gd name="connsiteX0" fmla="*/ 4974333 w 4974333"/>
              <a:gd name="connsiteY0" fmla="*/ 1722225 h 1729035"/>
              <a:gd name="connsiteX1" fmla="*/ 3461958 w 4974333"/>
              <a:gd name="connsiteY1" fmla="*/ 1523384 h 1729035"/>
              <a:gd name="connsiteX2" fmla="*/ 2964174 w 4974333"/>
              <a:gd name="connsiteY2" fmla="*/ 282233 h 1729035"/>
              <a:gd name="connsiteX3" fmla="*/ 2472803 w 4974333"/>
              <a:gd name="connsiteY3" fmla="*/ 8 h 1729035"/>
              <a:gd name="connsiteX4" fmla="*/ 1990637 w 4974333"/>
              <a:gd name="connsiteY4" fmla="*/ 285440 h 1729035"/>
              <a:gd name="connsiteX5" fmla="*/ 1492851 w 4974333"/>
              <a:gd name="connsiteY5" fmla="*/ 1523384 h 1729035"/>
              <a:gd name="connsiteX6" fmla="*/ 0 w 4974333"/>
              <a:gd name="connsiteY6" fmla="*/ 1725432 h 1729035"/>
              <a:gd name="connsiteX0" fmla="*/ 4974333 w 4974333"/>
              <a:gd name="connsiteY0" fmla="*/ 1760705 h 1767515"/>
              <a:gd name="connsiteX1" fmla="*/ 3461958 w 4974333"/>
              <a:gd name="connsiteY1" fmla="*/ 1561864 h 1767515"/>
              <a:gd name="connsiteX2" fmla="*/ 2964174 w 4974333"/>
              <a:gd name="connsiteY2" fmla="*/ 320713 h 1767515"/>
              <a:gd name="connsiteX3" fmla="*/ 2472803 w 4974333"/>
              <a:gd name="connsiteY3" fmla="*/ 3 h 1767515"/>
              <a:gd name="connsiteX4" fmla="*/ 1990637 w 4974333"/>
              <a:gd name="connsiteY4" fmla="*/ 323920 h 1767515"/>
              <a:gd name="connsiteX5" fmla="*/ 1492851 w 4974333"/>
              <a:gd name="connsiteY5" fmla="*/ 1561864 h 1767515"/>
              <a:gd name="connsiteX6" fmla="*/ 0 w 4974333"/>
              <a:gd name="connsiteY6" fmla="*/ 1763912 h 1767515"/>
              <a:gd name="connsiteX0" fmla="*/ 4974333 w 4974333"/>
              <a:gd name="connsiteY0" fmla="*/ 1765751 h 1772561"/>
              <a:gd name="connsiteX1" fmla="*/ 3461958 w 4974333"/>
              <a:gd name="connsiteY1" fmla="*/ 1566910 h 1772561"/>
              <a:gd name="connsiteX2" fmla="*/ 2964174 w 4974333"/>
              <a:gd name="connsiteY2" fmla="*/ 325759 h 1772561"/>
              <a:gd name="connsiteX3" fmla="*/ 2472803 w 4974333"/>
              <a:gd name="connsiteY3" fmla="*/ 5049 h 1772561"/>
              <a:gd name="connsiteX4" fmla="*/ 1986733 w 4974333"/>
              <a:gd name="connsiteY4" fmla="*/ 495736 h 1772561"/>
              <a:gd name="connsiteX5" fmla="*/ 1492851 w 4974333"/>
              <a:gd name="connsiteY5" fmla="*/ 1566910 h 1772561"/>
              <a:gd name="connsiteX6" fmla="*/ 0 w 4974333"/>
              <a:gd name="connsiteY6" fmla="*/ 1768958 h 1772561"/>
              <a:gd name="connsiteX0" fmla="*/ 4974333 w 4974333"/>
              <a:gd name="connsiteY0" fmla="*/ 1760703 h 1764110"/>
              <a:gd name="connsiteX1" fmla="*/ 3461958 w 4974333"/>
              <a:gd name="connsiteY1" fmla="*/ 1561862 h 1764110"/>
              <a:gd name="connsiteX2" fmla="*/ 2960269 w 4974333"/>
              <a:gd name="connsiteY2" fmla="*/ 487481 h 1764110"/>
              <a:gd name="connsiteX3" fmla="*/ 2472803 w 4974333"/>
              <a:gd name="connsiteY3" fmla="*/ 1 h 1764110"/>
              <a:gd name="connsiteX4" fmla="*/ 1986733 w 4974333"/>
              <a:gd name="connsiteY4" fmla="*/ 490688 h 1764110"/>
              <a:gd name="connsiteX5" fmla="*/ 1492851 w 4974333"/>
              <a:gd name="connsiteY5" fmla="*/ 1561862 h 1764110"/>
              <a:gd name="connsiteX6" fmla="*/ 0 w 4974333"/>
              <a:gd name="connsiteY6" fmla="*/ 1763910 h 1764110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4333" h="1764111">
                <a:moveTo>
                  <a:pt x="4974333" y="1760704"/>
                </a:moveTo>
                <a:cubicBezTo>
                  <a:pt x="4606595" y="1770325"/>
                  <a:pt x="3797635" y="1774067"/>
                  <a:pt x="3461958" y="1561863"/>
                </a:cubicBezTo>
                <a:cubicBezTo>
                  <a:pt x="3126281" y="1349659"/>
                  <a:pt x="3070463" y="853626"/>
                  <a:pt x="2960269" y="487482"/>
                </a:cubicBezTo>
                <a:cubicBezTo>
                  <a:pt x="2850075" y="121338"/>
                  <a:pt x="2635059" y="-532"/>
                  <a:pt x="2472803" y="2"/>
                </a:cubicBezTo>
                <a:cubicBezTo>
                  <a:pt x="2310547" y="536"/>
                  <a:pt x="2103203" y="118131"/>
                  <a:pt x="1986733" y="490689"/>
                </a:cubicBezTo>
                <a:cubicBezTo>
                  <a:pt x="1870263" y="863247"/>
                  <a:pt x="1823973" y="1349659"/>
                  <a:pt x="1492851" y="1561863"/>
                </a:cubicBezTo>
                <a:cubicBezTo>
                  <a:pt x="1161729" y="1774067"/>
                  <a:pt x="0" y="1763911"/>
                  <a:pt x="0" y="1763911"/>
                </a:cubicBezTo>
              </a:path>
            </a:pathLst>
          </a:custGeom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2573393" y="1661451"/>
            <a:ext cx="3985312" cy="3696457"/>
          </a:xfrm>
          <a:custGeom>
            <a:avLst/>
            <a:gdLst>
              <a:gd name="connsiteX0" fmla="*/ 3931800 w 3931800"/>
              <a:gd name="connsiteY0" fmla="*/ 1577907 h 1581834"/>
              <a:gd name="connsiteX1" fmla="*/ 2950453 w 3931800"/>
              <a:gd name="connsiteY1" fmla="*/ 1375859 h 1581834"/>
              <a:gd name="connsiteX2" fmla="*/ 2456573 w 3931800"/>
              <a:gd name="connsiteY2" fmla="*/ 250164 h 1581834"/>
              <a:gd name="connsiteX3" fmla="*/ 1965900 w 3931800"/>
              <a:gd name="connsiteY3" fmla="*/ 10 h 1581834"/>
              <a:gd name="connsiteX4" fmla="*/ 1475227 w 3931800"/>
              <a:gd name="connsiteY4" fmla="*/ 246957 h 1581834"/>
              <a:gd name="connsiteX5" fmla="*/ 981346 w 3931800"/>
              <a:gd name="connsiteY5" fmla="*/ 1375859 h 1581834"/>
              <a:gd name="connsiteX6" fmla="*/ 0 w 3931800"/>
              <a:gd name="connsiteY6" fmla="*/ 1581114 h 1581834"/>
              <a:gd name="connsiteX0" fmla="*/ 3931800 w 3931800"/>
              <a:gd name="connsiteY0" fmla="*/ 1648456 h 1652383"/>
              <a:gd name="connsiteX1" fmla="*/ 2950453 w 3931800"/>
              <a:gd name="connsiteY1" fmla="*/ 1446408 h 1652383"/>
              <a:gd name="connsiteX2" fmla="*/ 2456573 w 3931800"/>
              <a:gd name="connsiteY2" fmla="*/ 320713 h 1652383"/>
              <a:gd name="connsiteX3" fmla="*/ 1969107 w 3931800"/>
              <a:gd name="connsiteY3" fmla="*/ 2 h 1652383"/>
              <a:gd name="connsiteX4" fmla="*/ 1475227 w 3931800"/>
              <a:gd name="connsiteY4" fmla="*/ 317506 h 1652383"/>
              <a:gd name="connsiteX5" fmla="*/ 981346 w 3931800"/>
              <a:gd name="connsiteY5" fmla="*/ 1446408 h 1652383"/>
              <a:gd name="connsiteX6" fmla="*/ 0 w 3931800"/>
              <a:gd name="connsiteY6" fmla="*/ 1651663 h 1652383"/>
              <a:gd name="connsiteX0" fmla="*/ 4443305 w 4443305"/>
              <a:gd name="connsiteY0" fmla="*/ 1648456 h 1652383"/>
              <a:gd name="connsiteX1" fmla="*/ 3461958 w 4443305"/>
              <a:gd name="connsiteY1" fmla="*/ 1446408 h 1652383"/>
              <a:gd name="connsiteX2" fmla="*/ 2968078 w 4443305"/>
              <a:gd name="connsiteY2" fmla="*/ 320713 h 1652383"/>
              <a:gd name="connsiteX3" fmla="*/ 2480612 w 4443305"/>
              <a:gd name="connsiteY3" fmla="*/ 2 h 1652383"/>
              <a:gd name="connsiteX4" fmla="*/ 1986732 w 4443305"/>
              <a:gd name="connsiteY4" fmla="*/ 317506 h 1652383"/>
              <a:gd name="connsiteX5" fmla="*/ 1492851 w 4443305"/>
              <a:gd name="connsiteY5" fmla="*/ 1446408 h 1652383"/>
              <a:gd name="connsiteX6" fmla="*/ 0 w 4443305"/>
              <a:gd name="connsiteY6" fmla="*/ 1648456 h 1652383"/>
              <a:gd name="connsiteX0" fmla="*/ 4974333 w 4974333"/>
              <a:gd name="connsiteY0" fmla="*/ 1645249 h 1649482"/>
              <a:gd name="connsiteX1" fmla="*/ 3461958 w 4974333"/>
              <a:gd name="connsiteY1" fmla="*/ 1446408 h 1649482"/>
              <a:gd name="connsiteX2" fmla="*/ 2968078 w 4974333"/>
              <a:gd name="connsiteY2" fmla="*/ 320713 h 1649482"/>
              <a:gd name="connsiteX3" fmla="*/ 2480612 w 4974333"/>
              <a:gd name="connsiteY3" fmla="*/ 2 h 1649482"/>
              <a:gd name="connsiteX4" fmla="*/ 1986732 w 4974333"/>
              <a:gd name="connsiteY4" fmla="*/ 317506 h 1649482"/>
              <a:gd name="connsiteX5" fmla="*/ 1492851 w 4974333"/>
              <a:gd name="connsiteY5" fmla="*/ 1446408 h 1649482"/>
              <a:gd name="connsiteX6" fmla="*/ 0 w 4974333"/>
              <a:gd name="connsiteY6" fmla="*/ 1648456 h 1649482"/>
              <a:gd name="connsiteX0" fmla="*/ 4974333 w 4974333"/>
              <a:gd name="connsiteY0" fmla="*/ 1654472 h 1659869"/>
              <a:gd name="connsiteX1" fmla="*/ 3461958 w 4974333"/>
              <a:gd name="connsiteY1" fmla="*/ 1455631 h 1659869"/>
              <a:gd name="connsiteX2" fmla="*/ 2968078 w 4974333"/>
              <a:gd name="connsiteY2" fmla="*/ 329936 h 1659869"/>
              <a:gd name="connsiteX3" fmla="*/ 2480612 w 4974333"/>
              <a:gd name="connsiteY3" fmla="*/ 9225 h 1659869"/>
              <a:gd name="connsiteX4" fmla="*/ 1990637 w 4974333"/>
              <a:gd name="connsiteY4" fmla="*/ 217687 h 1659869"/>
              <a:gd name="connsiteX5" fmla="*/ 1492851 w 4974333"/>
              <a:gd name="connsiteY5" fmla="*/ 1455631 h 1659869"/>
              <a:gd name="connsiteX6" fmla="*/ 0 w 4974333"/>
              <a:gd name="connsiteY6" fmla="*/ 1657679 h 1659869"/>
              <a:gd name="connsiteX0" fmla="*/ 4974333 w 4974333"/>
              <a:gd name="connsiteY0" fmla="*/ 1647345 h 1654155"/>
              <a:gd name="connsiteX1" fmla="*/ 3461958 w 4974333"/>
              <a:gd name="connsiteY1" fmla="*/ 1448504 h 1654155"/>
              <a:gd name="connsiteX2" fmla="*/ 2964174 w 4974333"/>
              <a:gd name="connsiteY2" fmla="*/ 207353 h 1654155"/>
              <a:gd name="connsiteX3" fmla="*/ 2480612 w 4974333"/>
              <a:gd name="connsiteY3" fmla="*/ 2098 h 1654155"/>
              <a:gd name="connsiteX4" fmla="*/ 1990637 w 4974333"/>
              <a:gd name="connsiteY4" fmla="*/ 210560 h 1654155"/>
              <a:gd name="connsiteX5" fmla="*/ 1492851 w 4974333"/>
              <a:gd name="connsiteY5" fmla="*/ 1448504 h 1654155"/>
              <a:gd name="connsiteX6" fmla="*/ 0 w 4974333"/>
              <a:gd name="connsiteY6" fmla="*/ 1650552 h 1654155"/>
              <a:gd name="connsiteX0" fmla="*/ 4974333 w 4974333"/>
              <a:gd name="connsiteY0" fmla="*/ 1763913 h 1770723"/>
              <a:gd name="connsiteX1" fmla="*/ 3461958 w 4974333"/>
              <a:gd name="connsiteY1" fmla="*/ 1565072 h 1770723"/>
              <a:gd name="connsiteX2" fmla="*/ 2964174 w 4974333"/>
              <a:gd name="connsiteY2" fmla="*/ 323921 h 1770723"/>
              <a:gd name="connsiteX3" fmla="*/ 2480613 w 4974333"/>
              <a:gd name="connsiteY3" fmla="*/ 3 h 1770723"/>
              <a:gd name="connsiteX4" fmla="*/ 1990637 w 4974333"/>
              <a:gd name="connsiteY4" fmla="*/ 327128 h 1770723"/>
              <a:gd name="connsiteX5" fmla="*/ 1492851 w 4974333"/>
              <a:gd name="connsiteY5" fmla="*/ 1565072 h 1770723"/>
              <a:gd name="connsiteX6" fmla="*/ 0 w 4974333"/>
              <a:gd name="connsiteY6" fmla="*/ 1767120 h 1770723"/>
              <a:gd name="connsiteX0" fmla="*/ 4974333 w 4974333"/>
              <a:gd name="connsiteY0" fmla="*/ 1722225 h 1729035"/>
              <a:gd name="connsiteX1" fmla="*/ 3461958 w 4974333"/>
              <a:gd name="connsiteY1" fmla="*/ 1523384 h 1729035"/>
              <a:gd name="connsiteX2" fmla="*/ 2964174 w 4974333"/>
              <a:gd name="connsiteY2" fmla="*/ 282233 h 1729035"/>
              <a:gd name="connsiteX3" fmla="*/ 2472803 w 4974333"/>
              <a:gd name="connsiteY3" fmla="*/ 8 h 1729035"/>
              <a:gd name="connsiteX4" fmla="*/ 1990637 w 4974333"/>
              <a:gd name="connsiteY4" fmla="*/ 285440 h 1729035"/>
              <a:gd name="connsiteX5" fmla="*/ 1492851 w 4974333"/>
              <a:gd name="connsiteY5" fmla="*/ 1523384 h 1729035"/>
              <a:gd name="connsiteX6" fmla="*/ 0 w 4974333"/>
              <a:gd name="connsiteY6" fmla="*/ 1725432 h 1729035"/>
              <a:gd name="connsiteX0" fmla="*/ 4974333 w 4974333"/>
              <a:gd name="connsiteY0" fmla="*/ 1760705 h 1767515"/>
              <a:gd name="connsiteX1" fmla="*/ 3461958 w 4974333"/>
              <a:gd name="connsiteY1" fmla="*/ 1561864 h 1767515"/>
              <a:gd name="connsiteX2" fmla="*/ 2964174 w 4974333"/>
              <a:gd name="connsiteY2" fmla="*/ 320713 h 1767515"/>
              <a:gd name="connsiteX3" fmla="*/ 2472803 w 4974333"/>
              <a:gd name="connsiteY3" fmla="*/ 3 h 1767515"/>
              <a:gd name="connsiteX4" fmla="*/ 1990637 w 4974333"/>
              <a:gd name="connsiteY4" fmla="*/ 323920 h 1767515"/>
              <a:gd name="connsiteX5" fmla="*/ 1492851 w 4974333"/>
              <a:gd name="connsiteY5" fmla="*/ 1561864 h 1767515"/>
              <a:gd name="connsiteX6" fmla="*/ 0 w 4974333"/>
              <a:gd name="connsiteY6" fmla="*/ 1763912 h 1767515"/>
              <a:gd name="connsiteX0" fmla="*/ 4974333 w 4974333"/>
              <a:gd name="connsiteY0" fmla="*/ 1765751 h 1772561"/>
              <a:gd name="connsiteX1" fmla="*/ 3461958 w 4974333"/>
              <a:gd name="connsiteY1" fmla="*/ 1566910 h 1772561"/>
              <a:gd name="connsiteX2" fmla="*/ 2964174 w 4974333"/>
              <a:gd name="connsiteY2" fmla="*/ 325759 h 1772561"/>
              <a:gd name="connsiteX3" fmla="*/ 2472803 w 4974333"/>
              <a:gd name="connsiteY3" fmla="*/ 5049 h 1772561"/>
              <a:gd name="connsiteX4" fmla="*/ 1986733 w 4974333"/>
              <a:gd name="connsiteY4" fmla="*/ 495736 h 1772561"/>
              <a:gd name="connsiteX5" fmla="*/ 1492851 w 4974333"/>
              <a:gd name="connsiteY5" fmla="*/ 1566910 h 1772561"/>
              <a:gd name="connsiteX6" fmla="*/ 0 w 4974333"/>
              <a:gd name="connsiteY6" fmla="*/ 1768958 h 1772561"/>
              <a:gd name="connsiteX0" fmla="*/ 4974333 w 4974333"/>
              <a:gd name="connsiteY0" fmla="*/ 1760703 h 1764110"/>
              <a:gd name="connsiteX1" fmla="*/ 3461958 w 4974333"/>
              <a:gd name="connsiteY1" fmla="*/ 1561862 h 1764110"/>
              <a:gd name="connsiteX2" fmla="*/ 2960269 w 4974333"/>
              <a:gd name="connsiteY2" fmla="*/ 487481 h 1764110"/>
              <a:gd name="connsiteX3" fmla="*/ 2472803 w 4974333"/>
              <a:gd name="connsiteY3" fmla="*/ 1 h 1764110"/>
              <a:gd name="connsiteX4" fmla="*/ 1986733 w 4974333"/>
              <a:gd name="connsiteY4" fmla="*/ 490688 h 1764110"/>
              <a:gd name="connsiteX5" fmla="*/ 1492851 w 4974333"/>
              <a:gd name="connsiteY5" fmla="*/ 1561862 h 1764110"/>
              <a:gd name="connsiteX6" fmla="*/ 0 w 4974333"/>
              <a:gd name="connsiteY6" fmla="*/ 1763910 h 1764110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4333" h="1764111">
                <a:moveTo>
                  <a:pt x="4974333" y="1760704"/>
                </a:moveTo>
                <a:cubicBezTo>
                  <a:pt x="4606595" y="1770325"/>
                  <a:pt x="3797635" y="1774067"/>
                  <a:pt x="3461958" y="1561863"/>
                </a:cubicBezTo>
                <a:cubicBezTo>
                  <a:pt x="3126281" y="1349659"/>
                  <a:pt x="3070463" y="853626"/>
                  <a:pt x="2960269" y="487482"/>
                </a:cubicBezTo>
                <a:cubicBezTo>
                  <a:pt x="2850075" y="121338"/>
                  <a:pt x="2635059" y="-532"/>
                  <a:pt x="2472803" y="2"/>
                </a:cubicBezTo>
                <a:cubicBezTo>
                  <a:pt x="2310547" y="536"/>
                  <a:pt x="2103203" y="118131"/>
                  <a:pt x="1986733" y="490689"/>
                </a:cubicBezTo>
                <a:cubicBezTo>
                  <a:pt x="1870263" y="863247"/>
                  <a:pt x="1823973" y="1349659"/>
                  <a:pt x="1492851" y="1561863"/>
                </a:cubicBezTo>
                <a:cubicBezTo>
                  <a:pt x="1161729" y="1774067"/>
                  <a:pt x="0" y="1763911"/>
                  <a:pt x="0" y="1763911"/>
                </a:cubicBezTo>
              </a:path>
            </a:pathLst>
          </a:custGeom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234167" y="1128060"/>
            <a:ext cx="2663764" cy="4225358"/>
          </a:xfrm>
          <a:custGeom>
            <a:avLst/>
            <a:gdLst>
              <a:gd name="connsiteX0" fmla="*/ 3931800 w 3931800"/>
              <a:gd name="connsiteY0" fmla="*/ 1577907 h 1581834"/>
              <a:gd name="connsiteX1" fmla="*/ 2950453 w 3931800"/>
              <a:gd name="connsiteY1" fmla="*/ 1375859 h 1581834"/>
              <a:gd name="connsiteX2" fmla="*/ 2456573 w 3931800"/>
              <a:gd name="connsiteY2" fmla="*/ 250164 h 1581834"/>
              <a:gd name="connsiteX3" fmla="*/ 1965900 w 3931800"/>
              <a:gd name="connsiteY3" fmla="*/ 10 h 1581834"/>
              <a:gd name="connsiteX4" fmla="*/ 1475227 w 3931800"/>
              <a:gd name="connsiteY4" fmla="*/ 246957 h 1581834"/>
              <a:gd name="connsiteX5" fmla="*/ 981346 w 3931800"/>
              <a:gd name="connsiteY5" fmla="*/ 1375859 h 1581834"/>
              <a:gd name="connsiteX6" fmla="*/ 0 w 3931800"/>
              <a:gd name="connsiteY6" fmla="*/ 1581114 h 1581834"/>
              <a:gd name="connsiteX0" fmla="*/ 3931800 w 3931800"/>
              <a:gd name="connsiteY0" fmla="*/ 1648456 h 1652383"/>
              <a:gd name="connsiteX1" fmla="*/ 2950453 w 3931800"/>
              <a:gd name="connsiteY1" fmla="*/ 1446408 h 1652383"/>
              <a:gd name="connsiteX2" fmla="*/ 2456573 w 3931800"/>
              <a:gd name="connsiteY2" fmla="*/ 320713 h 1652383"/>
              <a:gd name="connsiteX3" fmla="*/ 1969107 w 3931800"/>
              <a:gd name="connsiteY3" fmla="*/ 2 h 1652383"/>
              <a:gd name="connsiteX4" fmla="*/ 1475227 w 3931800"/>
              <a:gd name="connsiteY4" fmla="*/ 317506 h 1652383"/>
              <a:gd name="connsiteX5" fmla="*/ 981346 w 3931800"/>
              <a:gd name="connsiteY5" fmla="*/ 1446408 h 1652383"/>
              <a:gd name="connsiteX6" fmla="*/ 0 w 3931800"/>
              <a:gd name="connsiteY6" fmla="*/ 1651663 h 1652383"/>
              <a:gd name="connsiteX0" fmla="*/ 4443305 w 4443305"/>
              <a:gd name="connsiteY0" fmla="*/ 1648456 h 1652383"/>
              <a:gd name="connsiteX1" fmla="*/ 3461958 w 4443305"/>
              <a:gd name="connsiteY1" fmla="*/ 1446408 h 1652383"/>
              <a:gd name="connsiteX2" fmla="*/ 2968078 w 4443305"/>
              <a:gd name="connsiteY2" fmla="*/ 320713 h 1652383"/>
              <a:gd name="connsiteX3" fmla="*/ 2480612 w 4443305"/>
              <a:gd name="connsiteY3" fmla="*/ 2 h 1652383"/>
              <a:gd name="connsiteX4" fmla="*/ 1986732 w 4443305"/>
              <a:gd name="connsiteY4" fmla="*/ 317506 h 1652383"/>
              <a:gd name="connsiteX5" fmla="*/ 1492851 w 4443305"/>
              <a:gd name="connsiteY5" fmla="*/ 1446408 h 1652383"/>
              <a:gd name="connsiteX6" fmla="*/ 0 w 4443305"/>
              <a:gd name="connsiteY6" fmla="*/ 1648456 h 1652383"/>
              <a:gd name="connsiteX0" fmla="*/ 4974333 w 4974333"/>
              <a:gd name="connsiteY0" fmla="*/ 1645249 h 1649482"/>
              <a:gd name="connsiteX1" fmla="*/ 3461958 w 4974333"/>
              <a:gd name="connsiteY1" fmla="*/ 1446408 h 1649482"/>
              <a:gd name="connsiteX2" fmla="*/ 2968078 w 4974333"/>
              <a:gd name="connsiteY2" fmla="*/ 320713 h 1649482"/>
              <a:gd name="connsiteX3" fmla="*/ 2480612 w 4974333"/>
              <a:gd name="connsiteY3" fmla="*/ 2 h 1649482"/>
              <a:gd name="connsiteX4" fmla="*/ 1986732 w 4974333"/>
              <a:gd name="connsiteY4" fmla="*/ 317506 h 1649482"/>
              <a:gd name="connsiteX5" fmla="*/ 1492851 w 4974333"/>
              <a:gd name="connsiteY5" fmla="*/ 1446408 h 1649482"/>
              <a:gd name="connsiteX6" fmla="*/ 0 w 4974333"/>
              <a:gd name="connsiteY6" fmla="*/ 1648456 h 1649482"/>
              <a:gd name="connsiteX0" fmla="*/ 4974333 w 4974333"/>
              <a:gd name="connsiteY0" fmla="*/ 1654472 h 1659869"/>
              <a:gd name="connsiteX1" fmla="*/ 3461958 w 4974333"/>
              <a:gd name="connsiteY1" fmla="*/ 1455631 h 1659869"/>
              <a:gd name="connsiteX2" fmla="*/ 2968078 w 4974333"/>
              <a:gd name="connsiteY2" fmla="*/ 329936 h 1659869"/>
              <a:gd name="connsiteX3" fmla="*/ 2480612 w 4974333"/>
              <a:gd name="connsiteY3" fmla="*/ 9225 h 1659869"/>
              <a:gd name="connsiteX4" fmla="*/ 1990637 w 4974333"/>
              <a:gd name="connsiteY4" fmla="*/ 217687 h 1659869"/>
              <a:gd name="connsiteX5" fmla="*/ 1492851 w 4974333"/>
              <a:gd name="connsiteY5" fmla="*/ 1455631 h 1659869"/>
              <a:gd name="connsiteX6" fmla="*/ 0 w 4974333"/>
              <a:gd name="connsiteY6" fmla="*/ 1657679 h 1659869"/>
              <a:gd name="connsiteX0" fmla="*/ 4974333 w 4974333"/>
              <a:gd name="connsiteY0" fmla="*/ 1647345 h 1654155"/>
              <a:gd name="connsiteX1" fmla="*/ 3461958 w 4974333"/>
              <a:gd name="connsiteY1" fmla="*/ 1448504 h 1654155"/>
              <a:gd name="connsiteX2" fmla="*/ 2964174 w 4974333"/>
              <a:gd name="connsiteY2" fmla="*/ 207353 h 1654155"/>
              <a:gd name="connsiteX3" fmla="*/ 2480612 w 4974333"/>
              <a:gd name="connsiteY3" fmla="*/ 2098 h 1654155"/>
              <a:gd name="connsiteX4" fmla="*/ 1990637 w 4974333"/>
              <a:gd name="connsiteY4" fmla="*/ 210560 h 1654155"/>
              <a:gd name="connsiteX5" fmla="*/ 1492851 w 4974333"/>
              <a:gd name="connsiteY5" fmla="*/ 1448504 h 1654155"/>
              <a:gd name="connsiteX6" fmla="*/ 0 w 4974333"/>
              <a:gd name="connsiteY6" fmla="*/ 1650552 h 1654155"/>
              <a:gd name="connsiteX0" fmla="*/ 4974333 w 4974333"/>
              <a:gd name="connsiteY0" fmla="*/ 1763913 h 1770723"/>
              <a:gd name="connsiteX1" fmla="*/ 3461958 w 4974333"/>
              <a:gd name="connsiteY1" fmla="*/ 1565072 h 1770723"/>
              <a:gd name="connsiteX2" fmla="*/ 2964174 w 4974333"/>
              <a:gd name="connsiteY2" fmla="*/ 323921 h 1770723"/>
              <a:gd name="connsiteX3" fmla="*/ 2480613 w 4974333"/>
              <a:gd name="connsiteY3" fmla="*/ 3 h 1770723"/>
              <a:gd name="connsiteX4" fmla="*/ 1990637 w 4974333"/>
              <a:gd name="connsiteY4" fmla="*/ 327128 h 1770723"/>
              <a:gd name="connsiteX5" fmla="*/ 1492851 w 4974333"/>
              <a:gd name="connsiteY5" fmla="*/ 1565072 h 1770723"/>
              <a:gd name="connsiteX6" fmla="*/ 0 w 4974333"/>
              <a:gd name="connsiteY6" fmla="*/ 1767120 h 1770723"/>
              <a:gd name="connsiteX0" fmla="*/ 4974333 w 4974333"/>
              <a:gd name="connsiteY0" fmla="*/ 1722225 h 1729035"/>
              <a:gd name="connsiteX1" fmla="*/ 3461958 w 4974333"/>
              <a:gd name="connsiteY1" fmla="*/ 1523384 h 1729035"/>
              <a:gd name="connsiteX2" fmla="*/ 2964174 w 4974333"/>
              <a:gd name="connsiteY2" fmla="*/ 282233 h 1729035"/>
              <a:gd name="connsiteX3" fmla="*/ 2472803 w 4974333"/>
              <a:gd name="connsiteY3" fmla="*/ 8 h 1729035"/>
              <a:gd name="connsiteX4" fmla="*/ 1990637 w 4974333"/>
              <a:gd name="connsiteY4" fmla="*/ 285440 h 1729035"/>
              <a:gd name="connsiteX5" fmla="*/ 1492851 w 4974333"/>
              <a:gd name="connsiteY5" fmla="*/ 1523384 h 1729035"/>
              <a:gd name="connsiteX6" fmla="*/ 0 w 4974333"/>
              <a:gd name="connsiteY6" fmla="*/ 1725432 h 1729035"/>
              <a:gd name="connsiteX0" fmla="*/ 4974333 w 4974333"/>
              <a:gd name="connsiteY0" fmla="*/ 1760705 h 1767515"/>
              <a:gd name="connsiteX1" fmla="*/ 3461958 w 4974333"/>
              <a:gd name="connsiteY1" fmla="*/ 1561864 h 1767515"/>
              <a:gd name="connsiteX2" fmla="*/ 2964174 w 4974333"/>
              <a:gd name="connsiteY2" fmla="*/ 320713 h 1767515"/>
              <a:gd name="connsiteX3" fmla="*/ 2472803 w 4974333"/>
              <a:gd name="connsiteY3" fmla="*/ 3 h 1767515"/>
              <a:gd name="connsiteX4" fmla="*/ 1990637 w 4974333"/>
              <a:gd name="connsiteY4" fmla="*/ 323920 h 1767515"/>
              <a:gd name="connsiteX5" fmla="*/ 1492851 w 4974333"/>
              <a:gd name="connsiteY5" fmla="*/ 1561864 h 1767515"/>
              <a:gd name="connsiteX6" fmla="*/ 0 w 4974333"/>
              <a:gd name="connsiteY6" fmla="*/ 1763912 h 1767515"/>
              <a:gd name="connsiteX0" fmla="*/ 4974333 w 4974333"/>
              <a:gd name="connsiteY0" fmla="*/ 1765751 h 1772561"/>
              <a:gd name="connsiteX1" fmla="*/ 3461958 w 4974333"/>
              <a:gd name="connsiteY1" fmla="*/ 1566910 h 1772561"/>
              <a:gd name="connsiteX2" fmla="*/ 2964174 w 4974333"/>
              <a:gd name="connsiteY2" fmla="*/ 325759 h 1772561"/>
              <a:gd name="connsiteX3" fmla="*/ 2472803 w 4974333"/>
              <a:gd name="connsiteY3" fmla="*/ 5049 h 1772561"/>
              <a:gd name="connsiteX4" fmla="*/ 1986733 w 4974333"/>
              <a:gd name="connsiteY4" fmla="*/ 495736 h 1772561"/>
              <a:gd name="connsiteX5" fmla="*/ 1492851 w 4974333"/>
              <a:gd name="connsiteY5" fmla="*/ 1566910 h 1772561"/>
              <a:gd name="connsiteX6" fmla="*/ 0 w 4974333"/>
              <a:gd name="connsiteY6" fmla="*/ 1768958 h 1772561"/>
              <a:gd name="connsiteX0" fmla="*/ 4974333 w 4974333"/>
              <a:gd name="connsiteY0" fmla="*/ 1760703 h 1764110"/>
              <a:gd name="connsiteX1" fmla="*/ 3461958 w 4974333"/>
              <a:gd name="connsiteY1" fmla="*/ 1561862 h 1764110"/>
              <a:gd name="connsiteX2" fmla="*/ 2960269 w 4974333"/>
              <a:gd name="connsiteY2" fmla="*/ 487481 h 1764110"/>
              <a:gd name="connsiteX3" fmla="*/ 2472803 w 4974333"/>
              <a:gd name="connsiteY3" fmla="*/ 1 h 1764110"/>
              <a:gd name="connsiteX4" fmla="*/ 1986733 w 4974333"/>
              <a:gd name="connsiteY4" fmla="*/ 490688 h 1764110"/>
              <a:gd name="connsiteX5" fmla="*/ 1492851 w 4974333"/>
              <a:gd name="connsiteY5" fmla="*/ 1561862 h 1764110"/>
              <a:gd name="connsiteX6" fmla="*/ 0 w 4974333"/>
              <a:gd name="connsiteY6" fmla="*/ 1763910 h 1764110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4333" h="1764111">
                <a:moveTo>
                  <a:pt x="4974333" y="1760704"/>
                </a:moveTo>
                <a:cubicBezTo>
                  <a:pt x="4606595" y="1770325"/>
                  <a:pt x="3797635" y="1774067"/>
                  <a:pt x="3461958" y="1561863"/>
                </a:cubicBezTo>
                <a:cubicBezTo>
                  <a:pt x="3126281" y="1349659"/>
                  <a:pt x="3070463" y="853626"/>
                  <a:pt x="2960269" y="487482"/>
                </a:cubicBezTo>
                <a:cubicBezTo>
                  <a:pt x="2850075" y="121338"/>
                  <a:pt x="2635059" y="-532"/>
                  <a:pt x="2472803" y="2"/>
                </a:cubicBezTo>
                <a:cubicBezTo>
                  <a:pt x="2310547" y="536"/>
                  <a:pt x="2103203" y="118131"/>
                  <a:pt x="1986733" y="490689"/>
                </a:cubicBezTo>
                <a:cubicBezTo>
                  <a:pt x="1870263" y="863247"/>
                  <a:pt x="1823973" y="1349659"/>
                  <a:pt x="1492851" y="1561863"/>
                </a:cubicBezTo>
                <a:cubicBezTo>
                  <a:pt x="1161729" y="1774067"/>
                  <a:pt x="0" y="1763911"/>
                  <a:pt x="0" y="1763911"/>
                </a:cubicBezTo>
              </a:path>
            </a:pathLst>
          </a:custGeom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"/>
            </a:endParaRP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533400" y="3124200"/>
            <a:ext cx="3054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Population Distribution</a:t>
            </a:r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3110748" y="3733800"/>
            <a:ext cx="609600" cy="228600"/>
          </a:xfrm>
          <a:prstGeom prst="line">
            <a:avLst/>
          </a:pr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6098045" y="2474794"/>
            <a:ext cx="81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dirty="0"/>
              <a:t>n=30</a:t>
            </a:r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5856011" y="1911984"/>
            <a:ext cx="96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n=100</a:t>
            </a: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5653362" y="1134304"/>
            <a:ext cx="111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n=1000</a:t>
            </a:r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 flipH="1">
            <a:off x="5074590" y="2778104"/>
            <a:ext cx="935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29" name="Line 15"/>
          <p:cNvSpPr>
            <a:spLocks noChangeShapeType="1"/>
          </p:cNvSpPr>
          <p:nvPr/>
        </p:nvSpPr>
        <p:spPr bwMode="auto">
          <a:xfrm flipH="1">
            <a:off x="4926298" y="2215294"/>
            <a:ext cx="901700" cy="0"/>
          </a:xfrm>
          <a:prstGeom prst="line">
            <a:avLst/>
          </a:pr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30" name="Line 16"/>
          <p:cNvSpPr>
            <a:spLocks noChangeShapeType="1"/>
          </p:cNvSpPr>
          <p:nvPr/>
        </p:nvSpPr>
        <p:spPr bwMode="auto">
          <a:xfrm flipH="1">
            <a:off x="4763064" y="1435455"/>
            <a:ext cx="868363" cy="0"/>
          </a:xfrm>
          <a:prstGeom prst="line">
            <a:avLst/>
          </a:pr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33" name="Rectangle 2"/>
          <p:cNvSpPr txBox="1">
            <a:spLocks noChangeArrowheads="1"/>
          </p:cNvSpPr>
          <p:nvPr/>
        </p:nvSpPr>
        <p:spPr>
          <a:xfrm>
            <a:off x="381000" y="233070"/>
            <a:ext cx="84582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Standard Error of the Mean</a:t>
            </a:r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21" name="Group 33"/>
          <p:cNvGrpSpPr>
            <a:grpSpLocks/>
          </p:cNvGrpSpPr>
          <p:nvPr/>
        </p:nvGrpSpPr>
        <p:grpSpPr bwMode="auto">
          <a:xfrm>
            <a:off x="1092870" y="5503500"/>
            <a:ext cx="6781800" cy="152400"/>
            <a:chOff x="1143000" y="4876800"/>
            <a:chExt cx="6781800" cy="152400"/>
          </a:xfrm>
        </p:grpSpPr>
        <p:cxnSp>
          <p:nvCxnSpPr>
            <p:cNvPr id="22" name="Straight Connector 21"/>
            <p:cNvCxnSpPr/>
            <p:nvPr/>
          </p:nvCxnSpPr>
          <p:spPr bwMode="auto">
            <a:xfrm>
              <a:off x="1143000" y="4953000"/>
              <a:ext cx="6781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0080">
                  <a:alpha val="38000"/>
                </a:srgbClr>
              </a:glow>
            </a:effectLst>
          </p:spPr>
        </p:cxnSp>
        <p:cxnSp>
          <p:nvCxnSpPr>
            <p:cNvPr id="31" name="Straight Connector 21"/>
            <p:cNvCxnSpPr>
              <a:cxnSpLocks noChangeShapeType="1"/>
            </p:cNvCxnSpPr>
            <p:nvPr/>
          </p:nvCxnSpPr>
          <p:spPr bwMode="auto">
            <a:xfrm rot="5400000">
              <a:off x="2743994" y="4952206"/>
              <a:ext cx="152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Straight Connector 22"/>
            <p:cNvCxnSpPr>
              <a:cxnSpLocks noChangeShapeType="1"/>
            </p:cNvCxnSpPr>
            <p:nvPr/>
          </p:nvCxnSpPr>
          <p:spPr bwMode="auto">
            <a:xfrm rot="5400000">
              <a:off x="3191669" y="4952206"/>
              <a:ext cx="152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Straight Connector 25"/>
            <p:cNvCxnSpPr>
              <a:cxnSpLocks noChangeShapeType="1"/>
            </p:cNvCxnSpPr>
            <p:nvPr/>
          </p:nvCxnSpPr>
          <p:spPr bwMode="auto">
            <a:xfrm rot="5400000">
              <a:off x="3639344" y="4952206"/>
              <a:ext cx="152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Straight Connector 26"/>
            <p:cNvCxnSpPr>
              <a:cxnSpLocks noChangeShapeType="1"/>
            </p:cNvCxnSpPr>
            <p:nvPr/>
          </p:nvCxnSpPr>
          <p:spPr bwMode="auto">
            <a:xfrm rot="5400000">
              <a:off x="4087019" y="4952206"/>
              <a:ext cx="152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Straight Connector 27"/>
            <p:cNvCxnSpPr>
              <a:cxnSpLocks noChangeShapeType="1"/>
            </p:cNvCxnSpPr>
            <p:nvPr/>
          </p:nvCxnSpPr>
          <p:spPr bwMode="auto">
            <a:xfrm rot="5400000">
              <a:off x="4534694" y="4952206"/>
              <a:ext cx="152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Straight Connector 28"/>
            <p:cNvCxnSpPr>
              <a:cxnSpLocks noChangeShapeType="1"/>
            </p:cNvCxnSpPr>
            <p:nvPr/>
          </p:nvCxnSpPr>
          <p:spPr bwMode="auto">
            <a:xfrm rot="5400000">
              <a:off x="5430044" y="4952206"/>
              <a:ext cx="152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" name="Straight Connector 29"/>
            <p:cNvCxnSpPr>
              <a:cxnSpLocks noChangeShapeType="1"/>
            </p:cNvCxnSpPr>
            <p:nvPr/>
          </p:nvCxnSpPr>
          <p:spPr bwMode="auto">
            <a:xfrm rot="5400000">
              <a:off x="6325394" y="4952206"/>
              <a:ext cx="152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Straight Connector 31"/>
            <p:cNvCxnSpPr>
              <a:cxnSpLocks noChangeShapeType="1"/>
            </p:cNvCxnSpPr>
            <p:nvPr/>
          </p:nvCxnSpPr>
          <p:spPr bwMode="auto">
            <a:xfrm rot="5400000">
              <a:off x="5877719" y="4952206"/>
              <a:ext cx="152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Straight Connector 32"/>
            <p:cNvCxnSpPr>
              <a:cxnSpLocks noChangeShapeType="1"/>
            </p:cNvCxnSpPr>
            <p:nvPr/>
          </p:nvCxnSpPr>
          <p:spPr bwMode="auto">
            <a:xfrm rot="5400000">
              <a:off x="4982369" y="4952206"/>
              <a:ext cx="152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4E1E-219A-A444-A241-FDE36A2374EE}" type="slidenum">
              <a:rPr lang="en-US" smtClean="0"/>
              <a:t>34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217663" y="6065244"/>
            <a:ext cx="2761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standard deviation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4550834" y="2083858"/>
            <a:ext cx="550843" cy="3333750"/>
          </a:xfrm>
          <a:custGeom>
            <a:avLst/>
            <a:gdLst>
              <a:gd name="connsiteX0" fmla="*/ 0 w 365125"/>
              <a:gd name="connsiteY0" fmla="*/ 0 h 3757083"/>
              <a:gd name="connsiteX1" fmla="*/ 84667 w 365125"/>
              <a:gd name="connsiteY1" fmla="*/ 42333 h 3757083"/>
              <a:gd name="connsiteX2" fmla="*/ 164042 w 365125"/>
              <a:gd name="connsiteY2" fmla="*/ 132291 h 3757083"/>
              <a:gd name="connsiteX3" fmla="*/ 206375 w 365125"/>
              <a:gd name="connsiteY3" fmla="*/ 238125 h 3757083"/>
              <a:gd name="connsiteX4" fmla="*/ 275167 w 365125"/>
              <a:gd name="connsiteY4" fmla="*/ 386291 h 3757083"/>
              <a:gd name="connsiteX5" fmla="*/ 317500 w 365125"/>
              <a:gd name="connsiteY5" fmla="*/ 560916 h 3757083"/>
              <a:gd name="connsiteX6" fmla="*/ 338667 w 365125"/>
              <a:gd name="connsiteY6" fmla="*/ 672041 h 3757083"/>
              <a:gd name="connsiteX7" fmla="*/ 359834 w 365125"/>
              <a:gd name="connsiteY7" fmla="*/ 804333 h 3757083"/>
              <a:gd name="connsiteX8" fmla="*/ 365125 w 365125"/>
              <a:gd name="connsiteY8" fmla="*/ 3751791 h 3757083"/>
              <a:gd name="connsiteX9" fmla="*/ 5292 w 365125"/>
              <a:gd name="connsiteY9" fmla="*/ 3757083 h 3757083"/>
              <a:gd name="connsiteX10" fmla="*/ 0 w 365125"/>
              <a:gd name="connsiteY10" fmla="*/ 0 h 3757083"/>
              <a:gd name="connsiteX0" fmla="*/ 0 w 550334"/>
              <a:gd name="connsiteY0" fmla="*/ 0 h 3757083"/>
              <a:gd name="connsiteX1" fmla="*/ 84667 w 550334"/>
              <a:gd name="connsiteY1" fmla="*/ 42333 h 3757083"/>
              <a:gd name="connsiteX2" fmla="*/ 164042 w 550334"/>
              <a:gd name="connsiteY2" fmla="*/ 132291 h 3757083"/>
              <a:gd name="connsiteX3" fmla="*/ 206375 w 550334"/>
              <a:gd name="connsiteY3" fmla="*/ 238125 h 3757083"/>
              <a:gd name="connsiteX4" fmla="*/ 275167 w 550334"/>
              <a:gd name="connsiteY4" fmla="*/ 386291 h 3757083"/>
              <a:gd name="connsiteX5" fmla="*/ 317500 w 550334"/>
              <a:gd name="connsiteY5" fmla="*/ 560916 h 3757083"/>
              <a:gd name="connsiteX6" fmla="*/ 338667 w 550334"/>
              <a:gd name="connsiteY6" fmla="*/ 672041 h 3757083"/>
              <a:gd name="connsiteX7" fmla="*/ 359834 w 550334"/>
              <a:gd name="connsiteY7" fmla="*/ 804333 h 3757083"/>
              <a:gd name="connsiteX8" fmla="*/ 550334 w 550334"/>
              <a:gd name="connsiteY8" fmla="*/ 3333749 h 3757083"/>
              <a:gd name="connsiteX9" fmla="*/ 5292 w 550334"/>
              <a:gd name="connsiteY9" fmla="*/ 3757083 h 3757083"/>
              <a:gd name="connsiteX10" fmla="*/ 0 w 550334"/>
              <a:gd name="connsiteY10" fmla="*/ 0 h 3757083"/>
              <a:gd name="connsiteX0" fmla="*/ 0 w 550334"/>
              <a:gd name="connsiteY0" fmla="*/ 0 h 3333750"/>
              <a:gd name="connsiteX1" fmla="*/ 84667 w 550334"/>
              <a:gd name="connsiteY1" fmla="*/ 42333 h 3333750"/>
              <a:gd name="connsiteX2" fmla="*/ 164042 w 550334"/>
              <a:gd name="connsiteY2" fmla="*/ 132291 h 3333750"/>
              <a:gd name="connsiteX3" fmla="*/ 206375 w 550334"/>
              <a:gd name="connsiteY3" fmla="*/ 238125 h 3333750"/>
              <a:gd name="connsiteX4" fmla="*/ 275167 w 550334"/>
              <a:gd name="connsiteY4" fmla="*/ 386291 h 3333750"/>
              <a:gd name="connsiteX5" fmla="*/ 317500 w 550334"/>
              <a:gd name="connsiteY5" fmla="*/ 560916 h 3333750"/>
              <a:gd name="connsiteX6" fmla="*/ 338667 w 550334"/>
              <a:gd name="connsiteY6" fmla="*/ 672041 h 3333750"/>
              <a:gd name="connsiteX7" fmla="*/ 359834 w 550334"/>
              <a:gd name="connsiteY7" fmla="*/ 804333 h 3333750"/>
              <a:gd name="connsiteX8" fmla="*/ 550334 w 550334"/>
              <a:gd name="connsiteY8" fmla="*/ 3333749 h 3333750"/>
              <a:gd name="connsiteX9" fmla="*/ 10584 w 550334"/>
              <a:gd name="connsiteY9" fmla="*/ 3333750 h 3333750"/>
              <a:gd name="connsiteX10" fmla="*/ 0 w 550334"/>
              <a:gd name="connsiteY10" fmla="*/ 0 h 3333750"/>
              <a:gd name="connsiteX0" fmla="*/ 0 w 550843"/>
              <a:gd name="connsiteY0" fmla="*/ 0 h 3333750"/>
              <a:gd name="connsiteX1" fmla="*/ 84667 w 550843"/>
              <a:gd name="connsiteY1" fmla="*/ 42333 h 3333750"/>
              <a:gd name="connsiteX2" fmla="*/ 164042 w 550843"/>
              <a:gd name="connsiteY2" fmla="*/ 132291 h 3333750"/>
              <a:gd name="connsiteX3" fmla="*/ 206375 w 550843"/>
              <a:gd name="connsiteY3" fmla="*/ 238125 h 3333750"/>
              <a:gd name="connsiteX4" fmla="*/ 275167 w 550843"/>
              <a:gd name="connsiteY4" fmla="*/ 386291 h 3333750"/>
              <a:gd name="connsiteX5" fmla="*/ 317500 w 550843"/>
              <a:gd name="connsiteY5" fmla="*/ 560916 h 3333750"/>
              <a:gd name="connsiteX6" fmla="*/ 338667 w 550843"/>
              <a:gd name="connsiteY6" fmla="*/ 672041 h 3333750"/>
              <a:gd name="connsiteX7" fmla="*/ 550334 w 550843"/>
              <a:gd name="connsiteY7" fmla="*/ 1100666 h 3333750"/>
              <a:gd name="connsiteX8" fmla="*/ 550334 w 550843"/>
              <a:gd name="connsiteY8" fmla="*/ 3333749 h 3333750"/>
              <a:gd name="connsiteX9" fmla="*/ 10584 w 550843"/>
              <a:gd name="connsiteY9" fmla="*/ 3333750 h 3333750"/>
              <a:gd name="connsiteX10" fmla="*/ 0 w 550843"/>
              <a:gd name="connsiteY10" fmla="*/ 0 h 3333750"/>
              <a:gd name="connsiteX0" fmla="*/ 0 w 550843"/>
              <a:gd name="connsiteY0" fmla="*/ 0 h 3333750"/>
              <a:gd name="connsiteX1" fmla="*/ 84667 w 550843"/>
              <a:gd name="connsiteY1" fmla="*/ 42333 h 3333750"/>
              <a:gd name="connsiteX2" fmla="*/ 164042 w 550843"/>
              <a:gd name="connsiteY2" fmla="*/ 132291 h 3333750"/>
              <a:gd name="connsiteX3" fmla="*/ 206375 w 550843"/>
              <a:gd name="connsiteY3" fmla="*/ 238125 h 3333750"/>
              <a:gd name="connsiteX4" fmla="*/ 275167 w 550843"/>
              <a:gd name="connsiteY4" fmla="*/ 386291 h 3333750"/>
              <a:gd name="connsiteX5" fmla="*/ 317500 w 550843"/>
              <a:gd name="connsiteY5" fmla="*/ 560916 h 3333750"/>
              <a:gd name="connsiteX6" fmla="*/ 338667 w 550843"/>
              <a:gd name="connsiteY6" fmla="*/ 672041 h 3333750"/>
              <a:gd name="connsiteX7" fmla="*/ 550334 w 550843"/>
              <a:gd name="connsiteY7" fmla="*/ 1100666 h 3333750"/>
              <a:gd name="connsiteX8" fmla="*/ 550334 w 550843"/>
              <a:gd name="connsiteY8" fmla="*/ 3333749 h 3333750"/>
              <a:gd name="connsiteX9" fmla="*/ 10584 w 550843"/>
              <a:gd name="connsiteY9" fmla="*/ 3333750 h 3333750"/>
              <a:gd name="connsiteX10" fmla="*/ 0 w 550843"/>
              <a:gd name="connsiteY10" fmla="*/ 0 h 3333750"/>
              <a:gd name="connsiteX0" fmla="*/ 0 w 550843"/>
              <a:gd name="connsiteY0" fmla="*/ 0 h 3333750"/>
              <a:gd name="connsiteX1" fmla="*/ 84667 w 550843"/>
              <a:gd name="connsiteY1" fmla="*/ 42333 h 3333750"/>
              <a:gd name="connsiteX2" fmla="*/ 164042 w 550843"/>
              <a:gd name="connsiteY2" fmla="*/ 132291 h 3333750"/>
              <a:gd name="connsiteX3" fmla="*/ 206375 w 550843"/>
              <a:gd name="connsiteY3" fmla="*/ 238125 h 3333750"/>
              <a:gd name="connsiteX4" fmla="*/ 275167 w 550843"/>
              <a:gd name="connsiteY4" fmla="*/ 386291 h 3333750"/>
              <a:gd name="connsiteX5" fmla="*/ 317500 w 550843"/>
              <a:gd name="connsiteY5" fmla="*/ 560916 h 3333750"/>
              <a:gd name="connsiteX6" fmla="*/ 449792 w 550843"/>
              <a:gd name="connsiteY6" fmla="*/ 582083 h 3333750"/>
              <a:gd name="connsiteX7" fmla="*/ 550334 w 550843"/>
              <a:gd name="connsiteY7" fmla="*/ 1100666 h 3333750"/>
              <a:gd name="connsiteX8" fmla="*/ 550334 w 550843"/>
              <a:gd name="connsiteY8" fmla="*/ 3333749 h 3333750"/>
              <a:gd name="connsiteX9" fmla="*/ 10584 w 550843"/>
              <a:gd name="connsiteY9" fmla="*/ 3333750 h 3333750"/>
              <a:gd name="connsiteX10" fmla="*/ 0 w 550843"/>
              <a:gd name="connsiteY10" fmla="*/ 0 h 3333750"/>
              <a:gd name="connsiteX0" fmla="*/ 0 w 550843"/>
              <a:gd name="connsiteY0" fmla="*/ 0 h 3333750"/>
              <a:gd name="connsiteX1" fmla="*/ 84667 w 550843"/>
              <a:gd name="connsiteY1" fmla="*/ 42333 h 3333750"/>
              <a:gd name="connsiteX2" fmla="*/ 164042 w 550843"/>
              <a:gd name="connsiteY2" fmla="*/ 132291 h 3333750"/>
              <a:gd name="connsiteX3" fmla="*/ 206375 w 550843"/>
              <a:gd name="connsiteY3" fmla="*/ 238125 h 3333750"/>
              <a:gd name="connsiteX4" fmla="*/ 275167 w 550843"/>
              <a:gd name="connsiteY4" fmla="*/ 386291 h 3333750"/>
              <a:gd name="connsiteX5" fmla="*/ 365125 w 550843"/>
              <a:gd name="connsiteY5" fmla="*/ 386291 h 3333750"/>
              <a:gd name="connsiteX6" fmla="*/ 449792 w 550843"/>
              <a:gd name="connsiteY6" fmla="*/ 582083 h 3333750"/>
              <a:gd name="connsiteX7" fmla="*/ 550334 w 550843"/>
              <a:gd name="connsiteY7" fmla="*/ 1100666 h 3333750"/>
              <a:gd name="connsiteX8" fmla="*/ 550334 w 550843"/>
              <a:gd name="connsiteY8" fmla="*/ 3333749 h 3333750"/>
              <a:gd name="connsiteX9" fmla="*/ 10584 w 550843"/>
              <a:gd name="connsiteY9" fmla="*/ 3333750 h 3333750"/>
              <a:gd name="connsiteX10" fmla="*/ 0 w 550843"/>
              <a:gd name="connsiteY10" fmla="*/ 0 h 3333750"/>
              <a:gd name="connsiteX0" fmla="*/ 0 w 550843"/>
              <a:gd name="connsiteY0" fmla="*/ 0 h 3333750"/>
              <a:gd name="connsiteX1" fmla="*/ 84667 w 550843"/>
              <a:gd name="connsiteY1" fmla="*/ 42333 h 3333750"/>
              <a:gd name="connsiteX2" fmla="*/ 164042 w 550843"/>
              <a:gd name="connsiteY2" fmla="*/ 132291 h 3333750"/>
              <a:gd name="connsiteX3" fmla="*/ 206375 w 550843"/>
              <a:gd name="connsiteY3" fmla="*/ 238125 h 3333750"/>
              <a:gd name="connsiteX4" fmla="*/ 312208 w 550843"/>
              <a:gd name="connsiteY4" fmla="*/ 280457 h 3333750"/>
              <a:gd name="connsiteX5" fmla="*/ 365125 w 550843"/>
              <a:gd name="connsiteY5" fmla="*/ 386291 h 3333750"/>
              <a:gd name="connsiteX6" fmla="*/ 449792 w 550843"/>
              <a:gd name="connsiteY6" fmla="*/ 582083 h 3333750"/>
              <a:gd name="connsiteX7" fmla="*/ 550334 w 550843"/>
              <a:gd name="connsiteY7" fmla="*/ 1100666 h 3333750"/>
              <a:gd name="connsiteX8" fmla="*/ 550334 w 550843"/>
              <a:gd name="connsiteY8" fmla="*/ 3333749 h 3333750"/>
              <a:gd name="connsiteX9" fmla="*/ 10584 w 550843"/>
              <a:gd name="connsiteY9" fmla="*/ 3333750 h 3333750"/>
              <a:gd name="connsiteX10" fmla="*/ 0 w 550843"/>
              <a:gd name="connsiteY10" fmla="*/ 0 h 3333750"/>
              <a:gd name="connsiteX0" fmla="*/ 0 w 550843"/>
              <a:gd name="connsiteY0" fmla="*/ 0 h 3333750"/>
              <a:gd name="connsiteX1" fmla="*/ 84667 w 550843"/>
              <a:gd name="connsiteY1" fmla="*/ 42333 h 3333750"/>
              <a:gd name="connsiteX2" fmla="*/ 164042 w 550843"/>
              <a:gd name="connsiteY2" fmla="*/ 132291 h 3333750"/>
              <a:gd name="connsiteX3" fmla="*/ 254000 w 550843"/>
              <a:gd name="connsiteY3" fmla="*/ 179916 h 3333750"/>
              <a:gd name="connsiteX4" fmla="*/ 312208 w 550843"/>
              <a:gd name="connsiteY4" fmla="*/ 280457 h 3333750"/>
              <a:gd name="connsiteX5" fmla="*/ 365125 w 550843"/>
              <a:gd name="connsiteY5" fmla="*/ 386291 h 3333750"/>
              <a:gd name="connsiteX6" fmla="*/ 449792 w 550843"/>
              <a:gd name="connsiteY6" fmla="*/ 582083 h 3333750"/>
              <a:gd name="connsiteX7" fmla="*/ 550334 w 550843"/>
              <a:gd name="connsiteY7" fmla="*/ 1100666 h 3333750"/>
              <a:gd name="connsiteX8" fmla="*/ 550334 w 550843"/>
              <a:gd name="connsiteY8" fmla="*/ 3333749 h 3333750"/>
              <a:gd name="connsiteX9" fmla="*/ 10584 w 550843"/>
              <a:gd name="connsiteY9" fmla="*/ 3333750 h 3333750"/>
              <a:gd name="connsiteX10" fmla="*/ 0 w 550843"/>
              <a:gd name="connsiteY10" fmla="*/ 0 h 3333750"/>
              <a:gd name="connsiteX0" fmla="*/ 0 w 550843"/>
              <a:gd name="connsiteY0" fmla="*/ 0 h 3333750"/>
              <a:gd name="connsiteX1" fmla="*/ 84667 w 550843"/>
              <a:gd name="connsiteY1" fmla="*/ 42333 h 3333750"/>
              <a:gd name="connsiteX2" fmla="*/ 185209 w 550843"/>
              <a:gd name="connsiteY2" fmla="*/ 105833 h 3333750"/>
              <a:gd name="connsiteX3" fmla="*/ 254000 w 550843"/>
              <a:gd name="connsiteY3" fmla="*/ 179916 h 3333750"/>
              <a:gd name="connsiteX4" fmla="*/ 312208 w 550843"/>
              <a:gd name="connsiteY4" fmla="*/ 280457 h 3333750"/>
              <a:gd name="connsiteX5" fmla="*/ 365125 w 550843"/>
              <a:gd name="connsiteY5" fmla="*/ 386291 h 3333750"/>
              <a:gd name="connsiteX6" fmla="*/ 449792 w 550843"/>
              <a:gd name="connsiteY6" fmla="*/ 582083 h 3333750"/>
              <a:gd name="connsiteX7" fmla="*/ 550334 w 550843"/>
              <a:gd name="connsiteY7" fmla="*/ 1100666 h 3333750"/>
              <a:gd name="connsiteX8" fmla="*/ 550334 w 550843"/>
              <a:gd name="connsiteY8" fmla="*/ 3333749 h 3333750"/>
              <a:gd name="connsiteX9" fmla="*/ 10584 w 550843"/>
              <a:gd name="connsiteY9" fmla="*/ 3333750 h 3333750"/>
              <a:gd name="connsiteX10" fmla="*/ 0 w 550843"/>
              <a:gd name="connsiteY10" fmla="*/ 0 h 3333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0843" h="3333750">
                <a:moveTo>
                  <a:pt x="0" y="0"/>
                </a:moveTo>
                <a:lnTo>
                  <a:pt x="84667" y="42333"/>
                </a:lnTo>
                <a:lnTo>
                  <a:pt x="185209" y="105833"/>
                </a:lnTo>
                <a:lnTo>
                  <a:pt x="254000" y="179916"/>
                </a:lnTo>
                <a:lnTo>
                  <a:pt x="312208" y="280457"/>
                </a:lnTo>
                <a:lnTo>
                  <a:pt x="365125" y="386291"/>
                </a:lnTo>
                <a:lnTo>
                  <a:pt x="449792" y="582083"/>
                </a:lnTo>
                <a:cubicBezTo>
                  <a:pt x="520348" y="724958"/>
                  <a:pt x="490361" y="804332"/>
                  <a:pt x="550334" y="1100666"/>
                </a:cubicBezTo>
                <a:cubicBezTo>
                  <a:pt x="552098" y="2083152"/>
                  <a:pt x="548570" y="2351263"/>
                  <a:pt x="550334" y="3333749"/>
                </a:cubicBezTo>
                <a:lnTo>
                  <a:pt x="10584" y="333375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5101677" y="5418280"/>
            <a:ext cx="0" cy="10865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8" name="Freeform 167"/>
          <p:cNvSpPr/>
          <p:nvPr/>
        </p:nvSpPr>
        <p:spPr>
          <a:xfrm>
            <a:off x="1970239" y="2105025"/>
            <a:ext cx="5191621" cy="3249903"/>
          </a:xfrm>
          <a:custGeom>
            <a:avLst/>
            <a:gdLst>
              <a:gd name="connsiteX0" fmla="*/ 3931800 w 3931800"/>
              <a:gd name="connsiteY0" fmla="*/ 1577907 h 1581834"/>
              <a:gd name="connsiteX1" fmla="*/ 2950453 w 3931800"/>
              <a:gd name="connsiteY1" fmla="*/ 1375859 h 1581834"/>
              <a:gd name="connsiteX2" fmla="*/ 2456573 w 3931800"/>
              <a:gd name="connsiteY2" fmla="*/ 250164 h 1581834"/>
              <a:gd name="connsiteX3" fmla="*/ 1965900 w 3931800"/>
              <a:gd name="connsiteY3" fmla="*/ 10 h 1581834"/>
              <a:gd name="connsiteX4" fmla="*/ 1475227 w 3931800"/>
              <a:gd name="connsiteY4" fmla="*/ 246957 h 1581834"/>
              <a:gd name="connsiteX5" fmla="*/ 981346 w 3931800"/>
              <a:gd name="connsiteY5" fmla="*/ 1375859 h 1581834"/>
              <a:gd name="connsiteX6" fmla="*/ 0 w 3931800"/>
              <a:gd name="connsiteY6" fmla="*/ 1581114 h 1581834"/>
              <a:gd name="connsiteX0" fmla="*/ 3931800 w 3931800"/>
              <a:gd name="connsiteY0" fmla="*/ 1648456 h 1652383"/>
              <a:gd name="connsiteX1" fmla="*/ 2950453 w 3931800"/>
              <a:gd name="connsiteY1" fmla="*/ 1446408 h 1652383"/>
              <a:gd name="connsiteX2" fmla="*/ 2456573 w 3931800"/>
              <a:gd name="connsiteY2" fmla="*/ 320713 h 1652383"/>
              <a:gd name="connsiteX3" fmla="*/ 1969107 w 3931800"/>
              <a:gd name="connsiteY3" fmla="*/ 2 h 1652383"/>
              <a:gd name="connsiteX4" fmla="*/ 1475227 w 3931800"/>
              <a:gd name="connsiteY4" fmla="*/ 317506 h 1652383"/>
              <a:gd name="connsiteX5" fmla="*/ 981346 w 3931800"/>
              <a:gd name="connsiteY5" fmla="*/ 1446408 h 1652383"/>
              <a:gd name="connsiteX6" fmla="*/ 0 w 3931800"/>
              <a:gd name="connsiteY6" fmla="*/ 1651663 h 1652383"/>
              <a:gd name="connsiteX0" fmla="*/ 4443305 w 4443305"/>
              <a:gd name="connsiteY0" fmla="*/ 1648456 h 1652383"/>
              <a:gd name="connsiteX1" fmla="*/ 3461958 w 4443305"/>
              <a:gd name="connsiteY1" fmla="*/ 1446408 h 1652383"/>
              <a:gd name="connsiteX2" fmla="*/ 2968078 w 4443305"/>
              <a:gd name="connsiteY2" fmla="*/ 320713 h 1652383"/>
              <a:gd name="connsiteX3" fmla="*/ 2480612 w 4443305"/>
              <a:gd name="connsiteY3" fmla="*/ 2 h 1652383"/>
              <a:gd name="connsiteX4" fmla="*/ 1986732 w 4443305"/>
              <a:gd name="connsiteY4" fmla="*/ 317506 h 1652383"/>
              <a:gd name="connsiteX5" fmla="*/ 1492851 w 4443305"/>
              <a:gd name="connsiteY5" fmla="*/ 1446408 h 1652383"/>
              <a:gd name="connsiteX6" fmla="*/ 0 w 4443305"/>
              <a:gd name="connsiteY6" fmla="*/ 1648456 h 1652383"/>
              <a:gd name="connsiteX0" fmla="*/ 4974333 w 4974333"/>
              <a:gd name="connsiteY0" fmla="*/ 1645249 h 1649482"/>
              <a:gd name="connsiteX1" fmla="*/ 3461958 w 4974333"/>
              <a:gd name="connsiteY1" fmla="*/ 1446408 h 1649482"/>
              <a:gd name="connsiteX2" fmla="*/ 2968078 w 4974333"/>
              <a:gd name="connsiteY2" fmla="*/ 320713 h 1649482"/>
              <a:gd name="connsiteX3" fmla="*/ 2480612 w 4974333"/>
              <a:gd name="connsiteY3" fmla="*/ 2 h 1649482"/>
              <a:gd name="connsiteX4" fmla="*/ 1986732 w 4974333"/>
              <a:gd name="connsiteY4" fmla="*/ 317506 h 1649482"/>
              <a:gd name="connsiteX5" fmla="*/ 1492851 w 4974333"/>
              <a:gd name="connsiteY5" fmla="*/ 1446408 h 1649482"/>
              <a:gd name="connsiteX6" fmla="*/ 0 w 4974333"/>
              <a:gd name="connsiteY6" fmla="*/ 1648456 h 1649482"/>
              <a:gd name="connsiteX0" fmla="*/ 4974333 w 4974333"/>
              <a:gd name="connsiteY0" fmla="*/ 1654472 h 1659869"/>
              <a:gd name="connsiteX1" fmla="*/ 3461958 w 4974333"/>
              <a:gd name="connsiteY1" fmla="*/ 1455631 h 1659869"/>
              <a:gd name="connsiteX2" fmla="*/ 2968078 w 4974333"/>
              <a:gd name="connsiteY2" fmla="*/ 329936 h 1659869"/>
              <a:gd name="connsiteX3" fmla="*/ 2480612 w 4974333"/>
              <a:gd name="connsiteY3" fmla="*/ 9225 h 1659869"/>
              <a:gd name="connsiteX4" fmla="*/ 1990637 w 4974333"/>
              <a:gd name="connsiteY4" fmla="*/ 217687 h 1659869"/>
              <a:gd name="connsiteX5" fmla="*/ 1492851 w 4974333"/>
              <a:gd name="connsiteY5" fmla="*/ 1455631 h 1659869"/>
              <a:gd name="connsiteX6" fmla="*/ 0 w 4974333"/>
              <a:gd name="connsiteY6" fmla="*/ 1657679 h 1659869"/>
              <a:gd name="connsiteX0" fmla="*/ 4974333 w 4974333"/>
              <a:gd name="connsiteY0" fmla="*/ 1647345 h 1654155"/>
              <a:gd name="connsiteX1" fmla="*/ 3461958 w 4974333"/>
              <a:gd name="connsiteY1" fmla="*/ 1448504 h 1654155"/>
              <a:gd name="connsiteX2" fmla="*/ 2964174 w 4974333"/>
              <a:gd name="connsiteY2" fmla="*/ 207353 h 1654155"/>
              <a:gd name="connsiteX3" fmla="*/ 2480612 w 4974333"/>
              <a:gd name="connsiteY3" fmla="*/ 2098 h 1654155"/>
              <a:gd name="connsiteX4" fmla="*/ 1990637 w 4974333"/>
              <a:gd name="connsiteY4" fmla="*/ 210560 h 1654155"/>
              <a:gd name="connsiteX5" fmla="*/ 1492851 w 4974333"/>
              <a:gd name="connsiteY5" fmla="*/ 1448504 h 1654155"/>
              <a:gd name="connsiteX6" fmla="*/ 0 w 4974333"/>
              <a:gd name="connsiteY6" fmla="*/ 1650552 h 1654155"/>
              <a:gd name="connsiteX0" fmla="*/ 4974333 w 4974333"/>
              <a:gd name="connsiteY0" fmla="*/ 1763913 h 1770723"/>
              <a:gd name="connsiteX1" fmla="*/ 3461958 w 4974333"/>
              <a:gd name="connsiteY1" fmla="*/ 1565072 h 1770723"/>
              <a:gd name="connsiteX2" fmla="*/ 2964174 w 4974333"/>
              <a:gd name="connsiteY2" fmla="*/ 323921 h 1770723"/>
              <a:gd name="connsiteX3" fmla="*/ 2480613 w 4974333"/>
              <a:gd name="connsiteY3" fmla="*/ 3 h 1770723"/>
              <a:gd name="connsiteX4" fmla="*/ 1990637 w 4974333"/>
              <a:gd name="connsiteY4" fmla="*/ 327128 h 1770723"/>
              <a:gd name="connsiteX5" fmla="*/ 1492851 w 4974333"/>
              <a:gd name="connsiteY5" fmla="*/ 1565072 h 1770723"/>
              <a:gd name="connsiteX6" fmla="*/ 0 w 4974333"/>
              <a:gd name="connsiteY6" fmla="*/ 1767120 h 1770723"/>
              <a:gd name="connsiteX0" fmla="*/ 4974333 w 4974333"/>
              <a:gd name="connsiteY0" fmla="*/ 1722225 h 1729035"/>
              <a:gd name="connsiteX1" fmla="*/ 3461958 w 4974333"/>
              <a:gd name="connsiteY1" fmla="*/ 1523384 h 1729035"/>
              <a:gd name="connsiteX2" fmla="*/ 2964174 w 4974333"/>
              <a:gd name="connsiteY2" fmla="*/ 282233 h 1729035"/>
              <a:gd name="connsiteX3" fmla="*/ 2472803 w 4974333"/>
              <a:gd name="connsiteY3" fmla="*/ 8 h 1729035"/>
              <a:gd name="connsiteX4" fmla="*/ 1990637 w 4974333"/>
              <a:gd name="connsiteY4" fmla="*/ 285440 h 1729035"/>
              <a:gd name="connsiteX5" fmla="*/ 1492851 w 4974333"/>
              <a:gd name="connsiteY5" fmla="*/ 1523384 h 1729035"/>
              <a:gd name="connsiteX6" fmla="*/ 0 w 4974333"/>
              <a:gd name="connsiteY6" fmla="*/ 1725432 h 1729035"/>
              <a:gd name="connsiteX0" fmla="*/ 4974333 w 4974333"/>
              <a:gd name="connsiteY0" fmla="*/ 1760705 h 1767515"/>
              <a:gd name="connsiteX1" fmla="*/ 3461958 w 4974333"/>
              <a:gd name="connsiteY1" fmla="*/ 1561864 h 1767515"/>
              <a:gd name="connsiteX2" fmla="*/ 2964174 w 4974333"/>
              <a:gd name="connsiteY2" fmla="*/ 320713 h 1767515"/>
              <a:gd name="connsiteX3" fmla="*/ 2472803 w 4974333"/>
              <a:gd name="connsiteY3" fmla="*/ 3 h 1767515"/>
              <a:gd name="connsiteX4" fmla="*/ 1990637 w 4974333"/>
              <a:gd name="connsiteY4" fmla="*/ 323920 h 1767515"/>
              <a:gd name="connsiteX5" fmla="*/ 1492851 w 4974333"/>
              <a:gd name="connsiteY5" fmla="*/ 1561864 h 1767515"/>
              <a:gd name="connsiteX6" fmla="*/ 0 w 4974333"/>
              <a:gd name="connsiteY6" fmla="*/ 1763912 h 1767515"/>
              <a:gd name="connsiteX0" fmla="*/ 4974333 w 4974333"/>
              <a:gd name="connsiteY0" fmla="*/ 1765751 h 1772561"/>
              <a:gd name="connsiteX1" fmla="*/ 3461958 w 4974333"/>
              <a:gd name="connsiteY1" fmla="*/ 1566910 h 1772561"/>
              <a:gd name="connsiteX2" fmla="*/ 2964174 w 4974333"/>
              <a:gd name="connsiteY2" fmla="*/ 325759 h 1772561"/>
              <a:gd name="connsiteX3" fmla="*/ 2472803 w 4974333"/>
              <a:gd name="connsiteY3" fmla="*/ 5049 h 1772561"/>
              <a:gd name="connsiteX4" fmla="*/ 1986733 w 4974333"/>
              <a:gd name="connsiteY4" fmla="*/ 495736 h 1772561"/>
              <a:gd name="connsiteX5" fmla="*/ 1492851 w 4974333"/>
              <a:gd name="connsiteY5" fmla="*/ 1566910 h 1772561"/>
              <a:gd name="connsiteX6" fmla="*/ 0 w 4974333"/>
              <a:gd name="connsiteY6" fmla="*/ 1768958 h 1772561"/>
              <a:gd name="connsiteX0" fmla="*/ 4974333 w 4974333"/>
              <a:gd name="connsiteY0" fmla="*/ 1760703 h 1764110"/>
              <a:gd name="connsiteX1" fmla="*/ 3461958 w 4974333"/>
              <a:gd name="connsiteY1" fmla="*/ 1561862 h 1764110"/>
              <a:gd name="connsiteX2" fmla="*/ 2960269 w 4974333"/>
              <a:gd name="connsiteY2" fmla="*/ 487481 h 1764110"/>
              <a:gd name="connsiteX3" fmla="*/ 2472803 w 4974333"/>
              <a:gd name="connsiteY3" fmla="*/ 1 h 1764110"/>
              <a:gd name="connsiteX4" fmla="*/ 1986733 w 4974333"/>
              <a:gd name="connsiteY4" fmla="*/ 490688 h 1764110"/>
              <a:gd name="connsiteX5" fmla="*/ 1492851 w 4974333"/>
              <a:gd name="connsiteY5" fmla="*/ 1561862 h 1764110"/>
              <a:gd name="connsiteX6" fmla="*/ 0 w 4974333"/>
              <a:gd name="connsiteY6" fmla="*/ 1763910 h 1764110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4333" h="1764111">
                <a:moveTo>
                  <a:pt x="4974333" y="1760704"/>
                </a:moveTo>
                <a:cubicBezTo>
                  <a:pt x="4606595" y="1770325"/>
                  <a:pt x="3797635" y="1774067"/>
                  <a:pt x="3461958" y="1561863"/>
                </a:cubicBezTo>
                <a:cubicBezTo>
                  <a:pt x="3126281" y="1349659"/>
                  <a:pt x="3070463" y="853626"/>
                  <a:pt x="2960269" y="487482"/>
                </a:cubicBezTo>
                <a:cubicBezTo>
                  <a:pt x="2850075" y="121338"/>
                  <a:pt x="2635059" y="-532"/>
                  <a:pt x="2472803" y="2"/>
                </a:cubicBezTo>
                <a:cubicBezTo>
                  <a:pt x="2310547" y="536"/>
                  <a:pt x="2103203" y="118131"/>
                  <a:pt x="1986733" y="490689"/>
                </a:cubicBezTo>
                <a:cubicBezTo>
                  <a:pt x="1870263" y="863247"/>
                  <a:pt x="1823973" y="1349659"/>
                  <a:pt x="1492851" y="1561863"/>
                </a:cubicBezTo>
                <a:cubicBezTo>
                  <a:pt x="1161729" y="1774067"/>
                  <a:pt x="0" y="1763911"/>
                  <a:pt x="0" y="1763911"/>
                </a:cubicBezTo>
              </a:path>
            </a:pathLst>
          </a:cu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43119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183757" y="5418280"/>
            <a:ext cx="6764584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Freeform 62"/>
          <p:cNvSpPr/>
          <p:nvPr/>
        </p:nvSpPr>
        <p:spPr>
          <a:xfrm>
            <a:off x="1363137" y="2578533"/>
            <a:ext cx="6405825" cy="2765944"/>
          </a:xfrm>
          <a:custGeom>
            <a:avLst/>
            <a:gdLst>
              <a:gd name="connsiteX0" fmla="*/ 3931800 w 3931800"/>
              <a:gd name="connsiteY0" fmla="*/ 1577907 h 1581834"/>
              <a:gd name="connsiteX1" fmla="*/ 2950453 w 3931800"/>
              <a:gd name="connsiteY1" fmla="*/ 1375859 h 1581834"/>
              <a:gd name="connsiteX2" fmla="*/ 2456573 w 3931800"/>
              <a:gd name="connsiteY2" fmla="*/ 250164 h 1581834"/>
              <a:gd name="connsiteX3" fmla="*/ 1965900 w 3931800"/>
              <a:gd name="connsiteY3" fmla="*/ 10 h 1581834"/>
              <a:gd name="connsiteX4" fmla="*/ 1475227 w 3931800"/>
              <a:gd name="connsiteY4" fmla="*/ 246957 h 1581834"/>
              <a:gd name="connsiteX5" fmla="*/ 981346 w 3931800"/>
              <a:gd name="connsiteY5" fmla="*/ 1375859 h 1581834"/>
              <a:gd name="connsiteX6" fmla="*/ 0 w 3931800"/>
              <a:gd name="connsiteY6" fmla="*/ 1581114 h 1581834"/>
              <a:gd name="connsiteX0" fmla="*/ 3931800 w 3931800"/>
              <a:gd name="connsiteY0" fmla="*/ 1648456 h 1652383"/>
              <a:gd name="connsiteX1" fmla="*/ 2950453 w 3931800"/>
              <a:gd name="connsiteY1" fmla="*/ 1446408 h 1652383"/>
              <a:gd name="connsiteX2" fmla="*/ 2456573 w 3931800"/>
              <a:gd name="connsiteY2" fmla="*/ 320713 h 1652383"/>
              <a:gd name="connsiteX3" fmla="*/ 1969107 w 3931800"/>
              <a:gd name="connsiteY3" fmla="*/ 2 h 1652383"/>
              <a:gd name="connsiteX4" fmla="*/ 1475227 w 3931800"/>
              <a:gd name="connsiteY4" fmla="*/ 317506 h 1652383"/>
              <a:gd name="connsiteX5" fmla="*/ 981346 w 3931800"/>
              <a:gd name="connsiteY5" fmla="*/ 1446408 h 1652383"/>
              <a:gd name="connsiteX6" fmla="*/ 0 w 3931800"/>
              <a:gd name="connsiteY6" fmla="*/ 1651663 h 1652383"/>
              <a:gd name="connsiteX0" fmla="*/ 4443305 w 4443305"/>
              <a:gd name="connsiteY0" fmla="*/ 1648456 h 1652383"/>
              <a:gd name="connsiteX1" fmla="*/ 3461958 w 4443305"/>
              <a:gd name="connsiteY1" fmla="*/ 1446408 h 1652383"/>
              <a:gd name="connsiteX2" fmla="*/ 2968078 w 4443305"/>
              <a:gd name="connsiteY2" fmla="*/ 320713 h 1652383"/>
              <a:gd name="connsiteX3" fmla="*/ 2480612 w 4443305"/>
              <a:gd name="connsiteY3" fmla="*/ 2 h 1652383"/>
              <a:gd name="connsiteX4" fmla="*/ 1986732 w 4443305"/>
              <a:gd name="connsiteY4" fmla="*/ 317506 h 1652383"/>
              <a:gd name="connsiteX5" fmla="*/ 1492851 w 4443305"/>
              <a:gd name="connsiteY5" fmla="*/ 1446408 h 1652383"/>
              <a:gd name="connsiteX6" fmla="*/ 0 w 4443305"/>
              <a:gd name="connsiteY6" fmla="*/ 1648456 h 1652383"/>
              <a:gd name="connsiteX0" fmla="*/ 4974333 w 4974333"/>
              <a:gd name="connsiteY0" fmla="*/ 1645249 h 1649482"/>
              <a:gd name="connsiteX1" fmla="*/ 3461958 w 4974333"/>
              <a:gd name="connsiteY1" fmla="*/ 1446408 h 1649482"/>
              <a:gd name="connsiteX2" fmla="*/ 2968078 w 4974333"/>
              <a:gd name="connsiteY2" fmla="*/ 320713 h 1649482"/>
              <a:gd name="connsiteX3" fmla="*/ 2480612 w 4974333"/>
              <a:gd name="connsiteY3" fmla="*/ 2 h 1649482"/>
              <a:gd name="connsiteX4" fmla="*/ 1986732 w 4974333"/>
              <a:gd name="connsiteY4" fmla="*/ 317506 h 1649482"/>
              <a:gd name="connsiteX5" fmla="*/ 1492851 w 4974333"/>
              <a:gd name="connsiteY5" fmla="*/ 1446408 h 1649482"/>
              <a:gd name="connsiteX6" fmla="*/ 0 w 4974333"/>
              <a:gd name="connsiteY6" fmla="*/ 1648456 h 1649482"/>
              <a:gd name="connsiteX0" fmla="*/ 4974333 w 4974333"/>
              <a:gd name="connsiteY0" fmla="*/ 1654472 h 1659869"/>
              <a:gd name="connsiteX1" fmla="*/ 3461958 w 4974333"/>
              <a:gd name="connsiteY1" fmla="*/ 1455631 h 1659869"/>
              <a:gd name="connsiteX2" fmla="*/ 2968078 w 4974333"/>
              <a:gd name="connsiteY2" fmla="*/ 329936 h 1659869"/>
              <a:gd name="connsiteX3" fmla="*/ 2480612 w 4974333"/>
              <a:gd name="connsiteY3" fmla="*/ 9225 h 1659869"/>
              <a:gd name="connsiteX4" fmla="*/ 1990637 w 4974333"/>
              <a:gd name="connsiteY4" fmla="*/ 217687 h 1659869"/>
              <a:gd name="connsiteX5" fmla="*/ 1492851 w 4974333"/>
              <a:gd name="connsiteY5" fmla="*/ 1455631 h 1659869"/>
              <a:gd name="connsiteX6" fmla="*/ 0 w 4974333"/>
              <a:gd name="connsiteY6" fmla="*/ 1657679 h 1659869"/>
              <a:gd name="connsiteX0" fmla="*/ 4974333 w 4974333"/>
              <a:gd name="connsiteY0" fmla="*/ 1647345 h 1654155"/>
              <a:gd name="connsiteX1" fmla="*/ 3461958 w 4974333"/>
              <a:gd name="connsiteY1" fmla="*/ 1448504 h 1654155"/>
              <a:gd name="connsiteX2" fmla="*/ 2964174 w 4974333"/>
              <a:gd name="connsiteY2" fmla="*/ 207353 h 1654155"/>
              <a:gd name="connsiteX3" fmla="*/ 2480612 w 4974333"/>
              <a:gd name="connsiteY3" fmla="*/ 2098 h 1654155"/>
              <a:gd name="connsiteX4" fmla="*/ 1990637 w 4974333"/>
              <a:gd name="connsiteY4" fmla="*/ 210560 h 1654155"/>
              <a:gd name="connsiteX5" fmla="*/ 1492851 w 4974333"/>
              <a:gd name="connsiteY5" fmla="*/ 1448504 h 1654155"/>
              <a:gd name="connsiteX6" fmla="*/ 0 w 4974333"/>
              <a:gd name="connsiteY6" fmla="*/ 1650552 h 1654155"/>
              <a:gd name="connsiteX0" fmla="*/ 4974333 w 4974333"/>
              <a:gd name="connsiteY0" fmla="*/ 1763913 h 1770723"/>
              <a:gd name="connsiteX1" fmla="*/ 3461958 w 4974333"/>
              <a:gd name="connsiteY1" fmla="*/ 1565072 h 1770723"/>
              <a:gd name="connsiteX2" fmla="*/ 2964174 w 4974333"/>
              <a:gd name="connsiteY2" fmla="*/ 323921 h 1770723"/>
              <a:gd name="connsiteX3" fmla="*/ 2480613 w 4974333"/>
              <a:gd name="connsiteY3" fmla="*/ 3 h 1770723"/>
              <a:gd name="connsiteX4" fmla="*/ 1990637 w 4974333"/>
              <a:gd name="connsiteY4" fmla="*/ 327128 h 1770723"/>
              <a:gd name="connsiteX5" fmla="*/ 1492851 w 4974333"/>
              <a:gd name="connsiteY5" fmla="*/ 1565072 h 1770723"/>
              <a:gd name="connsiteX6" fmla="*/ 0 w 4974333"/>
              <a:gd name="connsiteY6" fmla="*/ 1767120 h 1770723"/>
              <a:gd name="connsiteX0" fmla="*/ 4974333 w 4974333"/>
              <a:gd name="connsiteY0" fmla="*/ 1722225 h 1729035"/>
              <a:gd name="connsiteX1" fmla="*/ 3461958 w 4974333"/>
              <a:gd name="connsiteY1" fmla="*/ 1523384 h 1729035"/>
              <a:gd name="connsiteX2" fmla="*/ 2964174 w 4974333"/>
              <a:gd name="connsiteY2" fmla="*/ 282233 h 1729035"/>
              <a:gd name="connsiteX3" fmla="*/ 2472803 w 4974333"/>
              <a:gd name="connsiteY3" fmla="*/ 8 h 1729035"/>
              <a:gd name="connsiteX4" fmla="*/ 1990637 w 4974333"/>
              <a:gd name="connsiteY4" fmla="*/ 285440 h 1729035"/>
              <a:gd name="connsiteX5" fmla="*/ 1492851 w 4974333"/>
              <a:gd name="connsiteY5" fmla="*/ 1523384 h 1729035"/>
              <a:gd name="connsiteX6" fmla="*/ 0 w 4974333"/>
              <a:gd name="connsiteY6" fmla="*/ 1725432 h 1729035"/>
              <a:gd name="connsiteX0" fmla="*/ 4974333 w 4974333"/>
              <a:gd name="connsiteY0" fmla="*/ 1760705 h 1767515"/>
              <a:gd name="connsiteX1" fmla="*/ 3461958 w 4974333"/>
              <a:gd name="connsiteY1" fmla="*/ 1561864 h 1767515"/>
              <a:gd name="connsiteX2" fmla="*/ 2964174 w 4974333"/>
              <a:gd name="connsiteY2" fmla="*/ 320713 h 1767515"/>
              <a:gd name="connsiteX3" fmla="*/ 2472803 w 4974333"/>
              <a:gd name="connsiteY3" fmla="*/ 3 h 1767515"/>
              <a:gd name="connsiteX4" fmla="*/ 1990637 w 4974333"/>
              <a:gd name="connsiteY4" fmla="*/ 323920 h 1767515"/>
              <a:gd name="connsiteX5" fmla="*/ 1492851 w 4974333"/>
              <a:gd name="connsiteY5" fmla="*/ 1561864 h 1767515"/>
              <a:gd name="connsiteX6" fmla="*/ 0 w 4974333"/>
              <a:gd name="connsiteY6" fmla="*/ 1763912 h 1767515"/>
              <a:gd name="connsiteX0" fmla="*/ 4974333 w 4974333"/>
              <a:gd name="connsiteY0" fmla="*/ 1765751 h 1772561"/>
              <a:gd name="connsiteX1" fmla="*/ 3461958 w 4974333"/>
              <a:gd name="connsiteY1" fmla="*/ 1566910 h 1772561"/>
              <a:gd name="connsiteX2" fmla="*/ 2964174 w 4974333"/>
              <a:gd name="connsiteY2" fmla="*/ 325759 h 1772561"/>
              <a:gd name="connsiteX3" fmla="*/ 2472803 w 4974333"/>
              <a:gd name="connsiteY3" fmla="*/ 5049 h 1772561"/>
              <a:gd name="connsiteX4" fmla="*/ 1986733 w 4974333"/>
              <a:gd name="connsiteY4" fmla="*/ 495736 h 1772561"/>
              <a:gd name="connsiteX5" fmla="*/ 1492851 w 4974333"/>
              <a:gd name="connsiteY5" fmla="*/ 1566910 h 1772561"/>
              <a:gd name="connsiteX6" fmla="*/ 0 w 4974333"/>
              <a:gd name="connsiteY6" fmla="*/ 1768958 h 1772561"/>
              <a:gd name="connsiteX0" fmla="*/ 4974333 w 4974333"/>
              <a:gd name="connsiteY0" fmla="*/ 1760703 h 1764110"/>
              <a:gd name="connsiteX1" fmla="*/ 3461958 w 4974333"/>
              <a:gd name="connsiteY1" fmla="*/ 1561862 h 1764110"/>
              <a:gd name="connsiteX2" fmla="*/ 2960269 w 4974333"/>
              <a:gd name="connsiteY2" fmla="*/ 487481 h 1764110"/>
              <a:gd name="connsiteX3" fmla="*/ 2472803 w 4974333"/>
              <a:gd name="connsiteY3" fmla="*/ 1 h 1764110"/>
              <a:gd name="connsiteX4" fmla="*/ 1986733 w 4974333"/>
              <a:gd name="connsiteY4" fmla="*/ 490688 h 1764110"/>
              <a:gd name="connsiteX5" fmla="*/ 1492851 w 4974333"/>
              <a:gd name="connsiteY5" fmla="*/ 1561862 h 1764110"/>
              <a:gd name="connsiteX6" fmla="*/ 0 w 4974333"/>
              <a:gd name="connsiteY6" fmla="*/ 1763910 h 1764110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4333" h="1764111">
                <a:moveTo>
                  <a:pt x="4974333" y="1760704"/>
                </a:moveTo>
                <a:cubicBezTo>
                  <a:pt x="4606595" y="1770325"/>
                  <a:pt x="3797635" y="1774067"/>
                  <a:pt x="3461958" y="1561863"/>
                </a:cubicBezTo>
                <a:cubicBezTo>
                  <a:pt x="3126281" y="1349659"/>
                  <a:pt x="3070463" y="853626"/>
                  <a:pt x="2960269" y="487482"/>
                </a:cubicBezTo>
                <a:cubicBezTo>
                  <a:pt x="2850075" y="121338"/>
                  <a:pt x="2635059" y="-532"/>
                  <a:pt x="2472803" y="2"/>
                </a:cubicBezTo>
                <a:cubicBezTo>
                  <a:pt x="2310547" y="536"/>
                  <a:pt x="2103203" y="118131"/>
                  <a:pt x="1986733" y="490689"/>
                </a:cubicBezTo>
                <a:cubicBezTo>
                  <a:pt x="1870263" y="863247"/>
                  <a:pt x="1823973" y="1349659"/>
                  <a:pt x="1492851" y="1561863"/>
                </a:cubicBezTo>
                <a:cubicBezTo>
                  <a:pt x="1161729" y="1774067"/>
                  <a:pt x="0" y="1763911"/>
                  <a:pt x="0" y="1763911"/>
                </a:cubicBezTo>
              </a:path>
            </a:pathLst>
          </a:custGeom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"/>
            </a:endParaRPr>
          </a:p>
        </p:txBody>
      </p:sp>
      <p:sp>
        <p:nvSpPr>
          <p:cNvPr id="168" name="Freeform 167"/>
          <p:cNvSpPr/>
          <p:nvPr/>
        </p:nvSpPr>
        <p:spPr>
          <a:xfrm>
            <a:off x="1970239" y="2105025"/>
            <a:ext cx="5191621" cy="3249903"/>
          </a:xfrm>
          <a:custGeom>
            <a:avLst/>
            <a:gdLst>
              <a:gd name="connsiteX0" fmla="*/ 3931800 w 3931800"/>
              <a:gd name="connsiteY0" fmla="*/ 1577907 h 1581834"/>
              <a:gd name="connsiteX1" fmla="*/ 2950453 w 3931800"/>
              <a:gd name="connsiteY1" fmla="*/ 1375859 h 1581834"/>
              <a:gd name="connsiteX2" fmla="*/ 2456573 w 3931800"/>
              <a:gd name="connsiteY2" fmla="*/ 250164 h 1581834"/>
              <a:gd name="connsiteX3" fmla="*/ 1965900 w 3931800"/>
              <a:gd name="connsiteY3" fmla="*/ 10 h 1581834"/>
              <a:gd name="connsiteX4" fmla="*/ 1475227 w 3931800"/>
              <a:gd name="connsiteY4" fmla="*/ 246957 h 1581834"/>
              <a:gd name="connsiteX5" fmla="*/ 981346 w 3931800"/>
              <a:gd name="connsiteY5" fmla="*/ 1375859 h 1581834"/>
              <a:gd name="connsiteX6" fmla="*/ 0 w 3931800"/>
              <a:gd name="connsiteY6" fmla="*/ 1581114 h 1581834"/>
              <a:gd name="connsiteX0" fmla="*/ 3931800 w 3931800"/>
              <a:gd name="connsiteY0" fmla="*/ 1648456 h 1652383"/>
              <a:gd name="connsiteX1" fmla="*/ 2950453 w 3931800"/>
              <a:gd name="connsiteY1" fmla="*/ 1446408 h 1652383"/>
              <a:gd name="connsiteX2" fmla="*/ 2456573 w 3931800"/>
              <a:gd name="connsiteY2" fmla="*/ 320713 h 1652383"/>
              <a:gd name="connsiteX3" fmla="*/ 1969107 w 3931800"/>
              <a:gd name="connsiteY3" fmla="*/ 2 h 1652383"/>
              <a:gd name="connsiteX4" fmla="*/ 1475227 w 3931800"/>
              <a:gd name="connsiteY4" fmla="*/ 317506 h 1652383"/>
              <a:gd name="connsiteX5" fmla="*/ 981346 w 3931800"/>
              <a:gd name="connsiteY5" fmla="*/ 1446408 h 1652383"/>
              <a:gd name="connsiteX6" fmla="*/ 0 w 3931800"/>
              <a:gd name="connsiteY6" fmla="*/ 1651663 h 1652383"/>
              <a:gd name="connsiteX0" fmla="*/ 4443305 w 4443305"/>
              <a:gd name="connsiteY0" fmla="*/ 1648456 h 1652383"/>
              <a:gd name="connsiteX1" fmla="*/ 3461958 w 4443305"/>
              <a:gd name="connsiteY1" fmla="*/ 1446408 h 1652383"/>
              <a:gd name="connsiteX2" fmla="*/ 2968078 w 4443305"/>
              <a:gd name="connsiteY2" fmla="*/ 320713 h 1652383"/>
              <a:gd name="connsiteX3" fmla="*/ 2480612 w 4443305"/>
              <a:gd name="connsiteY3" fmla="*/ 2 h 1652383"/>
              <a:gd name="connsiteX4" fmla="*/ 1986732 w 4443305"/>
              <a:gd name="connsiteY4" fmla="*/ 317506 h 1652383"/>
              <a:gd name="connsiteX5" fmla="*/ 1492851 w 4443305"/>
              <a:gd name="connsiteY5" fmla="*/ 1446408 h 1652383"/>
              <a:gd name="connsiteX6" fmla="*/ 0 w 4443305"/>
              <a:gd name="connsiteY6" fmla="*/ 1648456 h 1652383"/>
              <a:gd name="connsiteX0" fmla="*/ 4974333 w 4974333"/>
              <a:gd name="connsiteY0" fmla="*/ 1645249 h 1649482"/>
              <a:gd name="connsiteX1" fmla="*/ 3461958 w 4974333"/>
              <a:gd name="connsiteY1" fmla="*/ 1446408 h 1649482"/>
              <a:gd name="connsiteX2" fmla="*/ 2968078 w 4974333"/>
              <a:gd name="connsiteY2" fmla="*/ 320713 h 1649482"/>
              <a:gd name="connsiteX3" fmla="*/ 2480612 w 4974333"/>
              <a:gd name="connsiteY3" fmla="*/ 2 h 1649482"/>
              <a:gd name="connsiteX4" fmla="*/ 1986732 w 4974333"/>
              <a:gd name="connsiteY4" fmla="*/ 317506 h 1649482"/>
              <a:gd name="connsiteX5" fmla="*/ 1492851 w 4974333"/>
              <a:gd name="connsiteY5" fmla="*/ 1446408 h 1649482"/>
              <a:gd name="connsiteX6" fmla="*/ 0 w 4974333"/>
              <a:gd name="connsiteY6" fmla="*/ 1648456 h 1649482"/>
              <a:gd name="connsiteX0" fmla="*/ 4974333 w 4974333"/>
              <a:gd name="connsiteY0" fmla="*/ 1654472 h 1659869"/>
              <a:gd name="connsiteX1" fmla="*/ 3461958 w 4974333"/>
              <a:gd name="connsiteY1" fmla="*/ 1455631 h 1659869"/>
              <a:gd name="connsiteX2" fmla="*/ 2968078 w 4974333"/>
              <a:gd name="connsiteY2" fmla="*/ 329936 h 1659869"/>
              <a:gd name="connsiteX3" fmla="*/ 2480612 w 4974333"/>
              <a:gd name="connsiteY3" fmla="*/ 9225 h 1659869"/>
              <a:gd name="connsiteX4" fmla="*/ 1990637 w 4974333"/>
              <a:gd name="connsiteY4" fmla="*/ 217687 h 1659869"/>
              <a:gd name="connsiteX5" fmla="*/ 1492851 w 4974333"/>
              <a:gd name="connsiteY5" fmla="*/ 1455631 h 1659869"/>
              <a:gd name="connsiteX6" fmla="*/ 0 w 4974333"/>
              <a:gd name="connsiteY6" fmla="*/ 1657679 h 1659869"/>
              <a:gd name="connsiteX0" fmla="*/ 4974333 w 4974333"/>
              <a:gd name="connsiteY0" fmla="*/ 1647345 h 1654155"/>
              <a:gd name="connsiteX1" fmla="*/ 3461958 w 4974333"/>
              <a:gd name="connsiteY1" fmla="*/ 1448504 h 1654155"/>
              <a:gd name="connsiteX2" fmla="*/ 2964174 w 4974333"/>
              <a:gd name="connsiteY2" fmla="*/ 207353 h 1654155"/>
              <a:gd name="connsiteX3" fmla="*/ 2480612 w 4974333"/>
              <a:gd name="connsiteY3" fmla="*/ 2098 h 1654155"/>
              <a:gd name="connsiteX4" fmla="*/ 1990637 w 4974333"/>
              <a:gd name="connsiteY4" fmla="*/ 210560 h 1654155"/>
              <a:gd name="connsiteX5" fmla="*/ 1492851 w 4974333"/>
              <a:gd name="connsiteY5" fmla="*/ 1448504 h 1654155"/>
              <a:gd name="connsiteX6" fmla="*/ 0 w 4974333"/>
              <a:gd name="connsiteY6" fmla="*/ 1650552 h 1654155"/>
              <a:gd name="connsiteX0" fmla="*/ 4974333 w 4974333"/>
              <a:gd name="connsiteY0" fmla="*/ 1763913 h 1770723"/>
              <a:gd name="connsiteX1" fmla="*/ 3461958 w 4974333"/>
              <a:gd name="connsiteY1" fmla="*/ 1565072 h 1770723"/>
              <a:gd name="connsiteX2" fmla="*/ 2964174 w 4974333"/>
              <a:gd name="connsiteY2" fmla="*/ 323921 h 1770723"/>
              <a:gd name="connsiteX3" fmla="*/ 2480613 w 4974333"/>
              <a:gd name="connsiteY3" fmla="*/ 3 h 1770723"/>
              <a:gd name="connsiteX4" fmla="*/ 1990637 w 4974333"/>
              <a:gd name="connsiteY4" fmla="*/ 327128 h 1770723"/>
              <a:gd name="connsiteX5" fmla="*/ 1492851 w 4974333"/>
              <a:gd name="connsiteY5" fmla="*/ 1565072 h 1770723"/>
              <a:gd name="connsiteX6" fmla="*/ 0 w 4974333"/>
              <a:gd name="connsiteY6" fmla="*/ 1767120 h 1770723"/>
              <a:gd name="connsiteX0" fmla="*/ 4974333 w 4974333"/>
              <a:gd name="connsiteY0" fmla="*/ 1722225 h 1729035"/>
              <a:gd name="connsiteX1" fmla="*/ 3461958 w 4974333"/>
              <a:gd name="connsiteY1" fmla="*/ 1523384 h 1729035"/>
              <a:gd name="connsiteX2" fmla="*/ 2964174 w 4974333"/>
              <a:gd name="connsiteY2" fmla="*/ 282233 h 1729035"/>
              <a:gd name="connsiteX3" fmla="*/ 2472803 w 4974333"/>
              <a:gd name="connsiteY3" fmla="*/ 8 h 1729035"/>
              <a:gd name="connsiteX4" fmla="*/ 1990637 w 4974333"/>
              <a:gd name="connsiteY4" fmla="*/ 285440 h 1729035"/>
              <a:gd name="connsiteX5" fmla="*/ 1492851 w 4974333"/>
              <a:gd name="connsiteY5" fmla="*/ 1523384 h 1729035"/>
              <a:gd name="connsiteX6" fmla="*/ 0 w 4974333"/>
              <a:gd name="connsiteY6" fmla="*/ 1725432 h 1729035"/>
              <a:gd name="connsiteX0" fmla="*/ 4974333 w 4974333"/>
              <a:gd name="connsiteY0" fmla="*/ 1760705 h 1767515"/>
              <a:gd name="connsiteX1" fmla="*/ 3461958 w 4974333"/>
              <a:gd name="connsiteY1" fmla="*/ 1561864 h 1767515"/>
              <a:gd name="connsiteX2" fmla="*/ 2964174 w 4974333"/>
              <a:gd name="connsiteY2" fmla="*/ 320713 h 1767515"/>
              <a:gd name="connsiteX3" fmla="*/ 2472803 w 4974333"/>
              <a:gd name="connsiteY3" fmla="*/ 3 h 1767515"/>
              <a:gd name="connsiteX4" fmla="*/ 1990637 w 4974333"/>
              <a:gd name="connsiteY4" fmla="*/ 323920 h 1767515"/>
              <a:gd name="connsiteX5" fmla="*/ 1492851 w 4974333"/>
              <a:gd name="connsiteY5" fmla="*/ 1561864 h 1767515"/>
              <a:gd name="connsiteX6" fmla="*/ 0 w 4974333"/>
              <a:gd name="connsiteY6" fmla="*/ 1763912 h 1767515"/>
              <a:gd name="connsiteX0" fmla="*/ 4974333 w 4974333"/>
              <a:gd name="connsiteY0" fmla="*/ 1765751 h 1772561"/>
              <a:gd name="connsiteX1" fmla="*/ 3461958 w 4974333"/>
              <a:gd name="connsiteY1" fmla="*/ 1566910 h 1772561"/>
              <a:gd name="connsiteX2" fmla="*/ 2964174 w 4974333"/>
              <a:gd name="connsiteY2" fmla="*/ 325759 h 1772561"/>
              <a:gd name="connsiteX3" fmla="*/ 2472803 w 4974333"/>
              <a:gd name="connsiteY3" fmla="*/ 5049 h 1772561"/>
              <a:gd name="connsiteX4" fmla="*/ 1986733 w 4974333"/>
              <a:gd name="connsiteY4" fmla="*/ 495736 h 1772561"/>
              <a:gd name="connsiteX5" fmla="*/ 1492851 w 4974333"/>
              <a:gd name="connsiteY5" fmla="*/ 1566910 h 1772561"/>
              <a:gd name="connsiteX6" fmla="*/ 0 w 4974333"/>
              <a:gd name="connsiteY6" fmla="*/ 1768958 h 1772561"/>
              <a:gd name="connsiteX0" fmla="*/ 4974333 w 4974333"/>
              <a:gd name="connsiteY0" fmla="*/ 1760703 h 1764110"/>
              <a:gd name="connsiteX1" fmla="*/ 3461958 w 4974333"/>
              <a:gd name="connsiteY1" fmla="*/ 1561862 h 1764110"/>
              <a:gd name="connsiteX2" fmla="*/ 2960269 w 4974333"/>
              <a:gd name="connsiteY2" fmla="*/ 487481 h 1764110"/>
              <a:gd name="connsiteX3" fmla="*/ 2472803 w 4974333"/>
              <a:gd name="connsiteY3" fmla="*/ 1 h 1764110"/>
              <a:gd name="connsiteX4" fmla="*/ 1986733 w 4974333"/>
              <a:gd name="connsiteY4" fmla="*/ 490688 h 1764110"/>
              <a:gd name="connsiteX5" fmla="*/ 1492851 w 4974333"/>
              <a:gd name="connsiteY5" fmla="*/ 1561862 h 1764110"/>
              <a:gd name="connsiteX6" fmla="*/ 0 w 4974333"/>
              <a:gd name="connsiteY6" fmla="*/ 1763910 h 1764110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4333" h="1764111">
                <a:moveTo>
                  <a:pt x="4974333" y="1760704"/>
                </a:moveTo>
                <a:cubicBezTo>
                  <a:pt x="4606595" y="1770325"/>
                  <a:pt x="3797635" y="1774067"/>
                  <a:pt x="3461958" y="1561863"/>
                </a:cubicBezTo>
                <a:cubicBezTo>
                  <a:pt x="3126281" y="1349659"/>
                  <a:pt x="3070463" y="853626"/>
                  <a:pt x="2960269" y="487482"/>
                </a:cubicBezTo>
                <a:cubicBezTo>
                  <a:pt x="2850075" y="121338"/>
                  <a:pt x="2635059" y="-532"/>
                  <a:pt x="2472803" y="2"/>
                </a:cubicBezTo>
                <a:cubicBezTo>
                  <a:pt x="2310547" y="536"/>
                  <a:pt x="2103203" y="118131"/>
                  <a:pt x="1986733" y="490689"/>
                </a:cubicBezTo>
                <a:cubicBezTo>
                  <a:pt x="1870263" y="863247"/>
                  <a:pt x="1823973" y="1349659"/>
                  <a:pt x="1492851" y="1561863"/>
                </a:cubicBezTo>
                <a:cubicBezTo>
                  <a:pt x="1161729" y="1774067"/>
                  <a:pt x="0" y="1763911"/>
                  <a:pt x="0" y="1763911"/>
                </a:cubicBezTo>
              </a:path>
            </a:pathLst>
          </a:custGeom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234167" y="1128060"/>
            <a:ext cx="2663764" cy="4225358"/>
          </a:xfrm>
          <a:custGeom>
            <a:avLst/>
            <a:gdLst>
              <a:gd name="connsiteX0" fmla="*/ 3931800 w 3931800"/>
              <a:gd name="connsiteY0" fmla="*/ 1577907 h 1581834"/>
              <a:gd name="connsiteX1" fmla="*/ 2950453 w 3931800"/>
              <a:gd name="connsiteY1" fmla="*/ 1375859 h 1581834"/>
              <a:gd name="connsiteX2" fmla="*/ 2456573 w 3931800"/>
              <a:gd name="connsiteY2" fmla="*/ 250164 h 1581834"/>
              <a:gd name="connsiteX3" fmla="*/ 1965900 w 3931800"/>
              <a:gd name="connsiteY3" fmla="*/ 10 h 1581834"/>
              <a:gd name="connsiteX4" fmla="*/ 1475227 w 3931800"/>
              <a:gd name="connsiteY4" fmla="*/ 246957 h 1581834"/>
              <a:gd name="connsiteX5" fmla="*/ 981346 w 3931800"/>
              <a:gd name="connsiteY5" fmla="*/ 1375859 h 1581834"/>
              <a:gd name="connsiteX6" fmla="*/ 0 w 3931800"/>
              <a:gd name="connsiteY6" fmla="*/ 1581114 h 1581834"/>
              <a:gd name="connsiteX0" fmla="*/ 3931800 w 3931800"/>
              <a:gd name="connsiteY0" fmla="*/ 1648456 h 1652383"/>
              <a:gd name="connsiteX1" fmla="*/ 2950453 w 3931800"/>
              <a:gd name="connsiteY1" fmla="*/ 1446408 h 1652383"/>
              <a:gd name="connsiteX2" fmla="*/ 2456573 w 3931800"/>
              <a:gd name="connsiteY2" fmla="*/ 320713 h 1652383"/>
              <a:gd name="connsiteX3" fmla="*/ 1969107 w 3931800"/>
              <a:gd name="connsiteY3" fmla="*/ 2 h 1652383"/>
              <a:gd name="connsiteX4" fmla="*/ 1475227 w 3931800"/>
              <a:gd name="connsiteY4" fmla="*/ 317506 h 1652383"/>
              <a:gd name="connsiteX5" fmla="*/ 981346 w 3931800"/>
              <a:gd name="connsiteY5" fmla="*/ 1446408 h 1652383"/>
              <a:gd name="connsiteX6" fmla="*/ 0 w 3931800"/>
              <a:gd name="connsiteY6" fmla="*/ 1651663 h 1652383"/>
              <a:gd name="connsiteX0" fmla="*/ 4443305 w 4443305"/>
              <a:gd name="connsiteY0" fmla="*/ 1648456 h 1652383"/>
              <a:gd name="connsiteX1" fmla="*/ 3461958 w 4443305"/>
              <a:gd name="connsiteY1" fmla="*/ 1446408 h 1652383"/>
              <a:gd name="connsiteX2" fmla="*/ 2968078 w 4443305"/>
              <a:gd name="connsiteY2" fmla="*/ 320713 h 1652383"/>
              <a:gd name="connsiteX3" fmla="*/ 2480612 w 4443305"/>
              <a:gd name="connsiteY3" fmla="*/ 2 h 1652383"/>
              <a:gd name="connsiteX4" fmla="*/ 1986732 w 4443305"/>
              <a:gd name="connsiteY4" fmla="*/ 317506 h 1652383"/>
              <a:gd name="connsiteX5" fmla="*/ 1492851 w 4443305"/>
              <a:gd name="connsiteY5" fmla="*/ 1446408 h 1652383"/>
              <a:gd name="connsiteX6" fmla="*/ 0 w 4443305"/>
              <a:gd name="connsiteY6" fmla="*/ 1648456 h 1652383"/>
              <a:gd name="connsiteX0" fmla="*/ 4974333 w 4974333"/>
              <a:gd name="connsiteY0" fmla="*/ 1645249 h 1649482"/>
              <a:gd name="connsiteX1" fmla="*/ 3461958 w 4974333"/>
              <a:gd name="connsiteY1" fmla="*/ 1446408 h 1649482"/>
              <a:gd name="connsiteX2" fmla="*/ 2968078 w 4974333"/>
              <a:gd name="connsiteY2" fmla="*/ 320713 h 1649482"/>
              <a:gd name="connsiteX3" fmla="*/ 2480612 w 4974333"/>
              <a:gd name="connsiteY3" fmla="*/ 2 h 1649482"/>
              <a:gd name="connsiteX4" fmla="*/ 1986732 w 4974333"/>
              <a:gd name="connsiteY4" fmla="*/ 317506 h 1649482"/>
              <a:gd name="connsiteX5" fmla="*/ 1492851 w 4974333"/>
              <a:gd name="connsiteY5" fmla="*/ 1446408 h 1649482"/>
              <a:gd name="connsiteX6" fmla="*/ 0 w 4974333"/>
              <a:gd name="connsiteY6" fmla="*/ 1648456 h 1649482"/>
              <a:gd name="connsiteX0" fmla="*/ 4974333 w 4974333"/>
              <a:gd name="connsiteY0" fmla="*/ 1654472 h 1659869"/>
              <a:gd name="connsiteX1" fmla="*/ 3461958 w 4974333"/>
              <a:gd name="connsiteY1" fmla="*/ 1455631 h 1659869"/>
              <a:gd name="connsiteX2" fmla="*/ 2968078 w 4974333"/>
              <a:gd name="connsiteY2" fmla="*/ 329936 h 1659869"/>
              <a:gd name="connsiteX3" fmla="*/ 2480612 w 4974333"/>
              <a:gd name="connsiteY3" fmla="*/ 9225 h 1659869"/>
              <a:gd name="connsiteX4" fmla="*/ 1990637 w 4974333"/>
              <a:gd name="connsiteY4" fmla="*/ 217687 h 1659869"/>
              <a:gd name="connsiteX5" fmla="*/ 1492851 w 4974333"/>
              <a:gd name="connsiteY5" fmla="*/ 1455631 h 1659869"/>
              <a:gd name="connsiteX6" fmla="*/ 0 w 4974333"/>
              <a:gd name="connsiteY6" fmla="*/ 1657679 h 1659869"/>
              <a:gd name="connsiteX0" fmla="*/ 4974333 w 4974333"/>
              <a:gd name="connsiteY0" fmla="*/ 1647345 h 1654155"/>
              <a:gd name="connsiteX1" fmla="*/ 3461958 w 4974333"/>
              <a:gd name="connsiteY1" fmla="*/ 1448504 h 1654155"/>
              <a:gd name="connsiteX2" fmla="*/ 2964174 w 4974333"/>
              <a:gd name="connsiteY2" fmla="*/ 207353 h 1654155"/>
              <a:gd name="connsiteX3" fmla="*/ 2480612 w 4974333"/>
              <a:gd name="connsiteY3" fmla="*/ 2098 h 1654155"/>
              <a:gd name="connsiteX4" fmla="*/ 1990637 w 4974333"/>
              <a:gd name="connsiteY4" fmla="*/ 210560 h 1654155"/>
              <a:gd name="connsiteX5" fmla="*/ 1492851 w 4974333"/>
              <a:gd name="connsiteY5" fmla="*/ 1448504 h 1654155"/>
              <a:gd name="connsiteX6" fmla="*/ 0 w 4974333"/>
              <a:gd name="connsiteY6" fmla="*/ 1650552 h 1654155"/>
              <a:gd name="connsiteX0" fmla="*/ 4974333 w 4974333"/>
              <a:gd name="connsiteY0" fmla="*/ 1763913 h 1770723"/>
              <a:gd name="connsiteX1" fmla="*/ 3461958 w 4974333"/>
              <a:gd name="connsiteY1" fmla="*/ 1565072 h 1770723"/>
              <a:gd name="connsiteX2" fmla="*/ 2964174 w 4974333"/>
              <a:gd name="connsiteY2" fmla="*/ 323921 h 1770723"/>
              <a:gd name="connsiteX3" fmla="*/ 2480613 w 4974333"/>
              <a:gd name="connsiteY3" fmla="*/ 3 h 1770723"/>
              <a:gd name="connsiteX4" fmla="*/ 1990637 w 4974333"/>
              <a:gd name="connsiteY4" fmla="*/ 327128 h 1770723"/>
              <a:gd name="connsiteX5" fmla="*/ 1492851 w 4974333"/>
              <a:gd name="connsiteY5" fmla="*/ 1565072 h 1770723"/>
              <a:gd name="connsiteX6" fmla="*/ 0 w 4974333"/>
              <a:gd name="connsiteY6" fmla="*/ 1767120 h 1770723"/>
              <a:gd name="connsiteX0" fmla="*/ 4974333 w 4974333"/>
              <a:gd name="connsiteY0" fmla="*/ 1722225 h 1729035"/>
              <a:gd name="connsiteX1" fmla="*/ 3461958 w 4974333"/>
              <a:gd name="connsiteY1" fmla="*/ 1523384 h 1729035"/>
              <a:gd name="connsiteX2" fmla="*/ 2964174 w 4974333"/>
              <a:gd name="connsiteY2" fmla="*/ 282233 h 1729035"/>
              <a:gd name="connsiteX3" fmla="*/ 2472803 w 4974333"/>
              <a:gd name="connsiteY3" fmla="*/ 8 h 1729035"/>
              <a:gd name="connsiteX4" fmla="*/ 1990637 w 4974333"/>
              <a:gd name="connsiteY4" fmla="*/ 285440 h 1729035"/>
              <a:gd name="connsiteX5" fmla="*/ 1492851 w 4974333"/>
              <a:gd name="connsiteY5" fmla="*/ 1523384 h 1729035"/>
              <a:gd name="connsiteX6" fmla="*/ 0 w 4974333"/>
              <a:gd name="connsiteY6" fmla="*/ 1725432 h 1729035"/>
              <a:gd name="connsiteX0" fmla="*/ 4974333 w 4974333"/>
              <a:gd name="connsiteY0" fmla="*/ 1760705 h 1767515"/>
              <a:gd name="connsiteX1" fmla="*/ 3461958 w 4974333"/>
              <a:gd name="connsiteY1" fmla="*/ 1561864 h 1767515"/>
              <a:gd name="connsiteX2" fmla="*/ 2964174 w 4974333"/>
              <a:gd name="connsiteY2" fmla="*/ 320713 h 1767515"/>
              <a:gd name="connsiteX3" fmla="*/ 2472803 w 4974333"/>
              <a:gd name="connsiteY3" fmla="*/ 3 h 1767515"/>
              <a:gd name="connsiteX4" fmla="*/ 1990637 w 4974333"/>
              <a:gd name="connsiteY4" fmla="*/ 323920 h 1767515"/>
              <a:gd name="connsiteX5" fmla="*/ 1492851 w 4974333"/>
              <a:gd name="connsiteY5" fmla="*/ 1561864 h 1767515"/>
              <a:gd name="connsiteX6" fmla="*/ 0 w 4974333"/>
              <a:gd name="connsiteY6" fmla="*/ 1763912 h 1767515"/>
              <a:gd name="connsiteX0" fmla="*/ 4974333 w 4974333"/>
              <a:gd name="connsiteY0" fmla="*/ 1765751 h 1772561"/>
              <a:gd name="connsiteX1" fmla="*/ 3461958 w 4974333"/>
              <a:gd name="connsiteY1" fmla="*/ 1566910 h 1772561"/>
              <a:gd name="connsiteX2" fmla="*/ 2964174 w 4974333"/>
              <a:gd name="connsiteY2" fmla="*/ 325759 h 1772561"/>
              <a:gd name="connsiteX3" fmla="*/ 2472803 w 4974333"/>
              <a:gd name="connsiteY3" fmla="*/ 5049 h 1772561"/>
              <a:gd name="connsiteX4" fmla="*/ 1986733 w 4974333"/>
              <a:gd name="connsiteY4" fmla="*/ 495736 h 1772561"/>
              <a:gd name="connsiteX5" fmla="*/ 1492851 w 4974333"/>
              <a:gd name="connsiteY5" fmla="*/ 1566910 h 1772561"/>
              <a:gd name="connsiteX6" fmla="*/ 0 w 4974333"/>
              <a:gd name="connsiteY6" fmla="*/ 1768958 h 1772561"/>
              <a:gd name="connsiteX0" fmla="*/ 4974333 w 4974333"/>
              <a:gd name="connsiteY0" fmla="*/ 1760703 h 1764110"/>
              <a:gd name="connsiteX1" fmla="*/ 3461958 w 4974333"/>
              <a:gd name="connsiteY1" fmla="*/ 1561862 h 1764110"/>
              <a:gd name="connsiteX2" fmla="*/ 2960269 w 4974333"/>
              <a:gd name="connsiteY2" fmla="*/ 487481 h 1764110"/>
              <a:gd name="connsiteX3" fmla="*/ 2472803 w 4974333"/>
              <a:gd name="connsiteY3" fmla="*/ 1 h 1764110"/>
              <a:gd name="connsiteX4" fmla="*/ 1986733 w 4974333"/>
              <a:gd name="connsiteY4" fmla="*/ 490688 h 1764110"/>
              <a:gd name="connsiteX5" fmla="*/ 1492851 w 4974333"/>
              <a:gd name="connsiteY5" fmla="*/ 1561862 h 1764110"/>
              <a:gd name="connsiteX6" fmla="*/ 0 w 4974333"/>
              <a:gd name="connsiteY6" fmla="*/ 1763910 h 1764110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4333" h="1764111">
                <a:moveTo>
                  <a:pt x="4974333" y="1760704"/>
                </a:moveTo>
                <a:cubicBezTo>
                  <a:pt x="4606595" y="1770325"/>
                  <a:pt x="3797635" y="1774067"/>
                  <a:pt x="3461958" y="1561863"/>
                </a:cubicBezTo>
                <a:cubicBezTo>
                  <a:pt x="3126281" y="1349659"/>
                  <a:pt x="3070463" y="853626"/>
                  <a:pt x="2960269" y="487482"/>
                </a:cubicBezTo>
                <a:cubicBezTo>
                  <a:pt x="2850075" y="121338"/>
                  <a:pt x="2635059" y="-532"/>
                  <a:pt x="2472803" y="2"/>
                </a:cubicBezTo>
                <a:cubicBezTo>
                  <a:pt x="2310547" y="536"/>
                  <a:pt x="2103203" y="118131"/>
                  <a:pt x="1986733" y="490689"/>
                </a:cubicBezTo>
                <a:cubicBezTo>
                  <a:pt x="1870263" y="863247"/>
                  <a:pt x="1823973" y="1349659"/>
                  <a:pt x="1492851" y="1561863"/>
                </a:cubicBezTo>
                <a:cubicBezTo>
                  <a:pt x="1161729" y="1774067"/>
                  <a:pt x="0" y="1763911"/>
                  <a:pt x="0" y="1763911"/>
                </a:cubicBezTo>
              </a:path>
            </a:pathLst>
          </a:custGeom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"/>
            </a:endParaRP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533400" y="3124200"/>
            <a:ext cx="3054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Population Distribution</a:t>
            </a:r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3110748" y="3733800"/>
            <a:ext cx="609600" cy="228600"/>
          </a:xfrm>
          <a:prstGeom prst="line">
            <a:avLst/>
          </a:pr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6098045" y="2474794"/>
            <a:ext cx="81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n=30</a:t>
            </a:r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5856011" y="1911984"/>
            <a:ext cx="96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/>
              <a:t>n=100</a:t>
            </a: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5653362" y="1134304"/>
            <a:ext cx="111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n=1000</a:t>
            </a:r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 flipH="1">
            <a:off x="5074590" y="2778104"/>
            <a:ext cx="935038" cy="0"/>
          </a:xfrm>
          <a:prstGeom prst="line">
            <a:avLst/>
          </a:pr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29" name="Line 15"/>
          <p:cNvSpPr>
            <a:spLocks noChangeShapeType="1"/>
          </p:cNvSpPr>
          <p:nvPr/>
        </p:nvSpPr>
        <p:spPr bwMode="auto">
          <a:xfrm flipH="1">
            <a:off x="4926298" y="2215294"/>
            <a:ext cx="901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30" name="Line 16"/>
          <p:cNvSpPr>
            <a:spLocks noChangeShapeType="1"/>
          </p:cNvSpPr>
          <p:nvPr/>
        </p:nvSpPr>
        <p:spPr bwMode="auto">
          <a:xfrm flipH="1">
            <a:off x="4763064" y="1435455"/>
            <a:ext cx="868363" cy="0"/>
          </a:xfrm>
          <a:prstGeom prst="line">
            <a:avLst/>
          </a:pr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33" name="Rectangle 2"/>
          <p:cNvSpPr txBox="1">
            <a:spLocks noChangeArrowheads="1"/>
          </p:cNvSpPr>
          <p:nvPr/>
        </p:nvSpPr>
        <p:spPr>
          <a:xfrm>
            <a:off x="381000" y="233070"/>
            <a:ext cx="84582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Standard Error of the Mean</a:t>
            </a:r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21" name="Group 33"/>
          <p:cNvGrpSpPr>
            <a:grpSpLocks/>
          </p:cNvGrpSpPr>
          <p:nvPr/>
        </p:nvGrpSpPr>
        <p:grpSpPr bwMode="auto">
          <a:xfrm>
            <a:off x="1092870" y="5503500"/>
            <a:ext cx="6781800" cy="152400"/>
            <a:chOff x="1143000" y="4876800"/>
            <a:chExt cx="6781800" cy="152400"/>
          </a:xfrm>
        </p:grpSpPr>
        <p:cxnSp>
          <p:nvCxnSpPr>
            <p:cNvPr id="22" name="Straight Connector 21"/>
            <p:cNvCxnSpPr/>
            <p:nvPr/>
          </p:nvCxnSpPr>
          <p:spPr bwMode="auto">
            <a:xfrm>
              <a:off x="1143000" y="4953000"/>
              <a:ext cx="6781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0080">
                  <a:alpha val="38000"/>
                </a:srgbClr>
              </a:glow>
            </a:effectLst>
          </p:spPr>
        </p:cxnSp>
        <p:cxnSp>
          <p:nvCxnSpPr>
            <p:cNvPr id="31" name="Straight Connector 21"/>
            <p:cNvCxnSpPr>
              <a:cxnSpLocks noChangeShapeType="1"/>
            </p:cNvCxnSpPr>
            <p:nvPr/>
          </p:nvCxnSpPr>
          <p:spPr bwMode="auto">
            <a:xfrm rot="5400000">
              <a:off x="2743994" y="4952206"/>
              <a:ext cx="152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Straight Connector 22"/>
            <p:cNvCxnSpPr>
              <a:cxnSpLocks noChangeShapeType="1"/>
            </p:cNvCxnSpPr>
            <p:nvPr/>
          </p:nvCxnSpPr>
          <p:spPr bwMode="auto">
            <a:xfrm rot="5400000">
              <a:off x="3191669" y="4952206"/>
              <a:ext cx="152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Straight Connector 25"/>
            <p:cNvCxnSpPr>
              <a:cxnSpLocks noChangeShapeType="1"/>
            </p:cNvCxnSpPr>
            <p:nvPr/>
          </p:nvCxnSpPr>
          <p:spPr bwMode="auto">
            <a:xfrm rot="5400000">
              <a:off x="3639344" y="4952206"/>
              <a:ext cx="152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Straight Connector 26"/>
            <p:cNvCxnSpPr>
              <a:cxnSpLocks noChangeShapeType="1"/>
            </p:cNvCxnSpPr>
            <p:nvPr/>
          </p:nvCxnSpPr>
          <p:spPr bwMode="auto">
            <a:xfrm rot="5400000">
              <a:off x="4087019" y="4952206"/>
              <a:ext cx="152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Straight Connector 27"/>
            <p:cNvCxnSpPr>
              <a:cxnSpLocks noChangeShapeType="1"/>
            </p:cNvCxnSpPr>
            <p:nvPr/>
          </p:nvCxnSpPr>
          <p:spPr bwMode="auto">
            <a:xfrm rot="5400000">
              <a:off x="4534694" y="4952206"/>
              <a:ext cx="152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Straight Connector 28"/>
            <p:cNvCxnSpPr>
              <a:cxnSpLocks noChangeShapeType="1"/>
            </p:cNvCxnSpPr>
            <p:nvPr/>
          </p:nvCxnSpPr>
          <p:spPr bwMode="auto">
            <a:xfrm rot="5400000">
              <a:off x="5430044" y="4952206"/>
              <a:ext cx="152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" name="Straight Connector 29"/>
            <p:cNvCxnSpPr>
              <a:cxnSpLocks noChangeShapeType="1"/>
            </p:cNvCxnSpPr>
            <p:nvPr/>
          </p:nvCxnSpPr>
          <p:spPr bwMode="auto">
            <a:xfrm rot="5400000">
              <a:off x="6325394" y="4952206"/>
              <a:ext cx="152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Straight Connector 31"/>
            <p:cNvCxnSpPr>
              <a:cxnSpLocks noChangeShapeType="1"/>
            </p:cNvCxnSpPr>
            <p:nvPr/>
          </p:nvCxnSpPr>
          <p:spPr bwMode="auto">
            <a:xfrm rot="5400000">
              <a:off x="5877719" y="4952206"/>
              <a:ext cx="152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Straight Connector 32"/>
            <p:cNvCxnSpPr>
              <a:cxnSpLocks noChangeShapeType="1"/>
            </p:cNvCxnSpPr>
            <p:nvPr/>
          </p:nvCxnSpPr>
          <p:spPr bwMode="auto">
            <a:xfrm rot="5400000">
              <a:off x="4982369" y="4952206"/>
              <a:ext cx="152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4E1E-219A-A444-A241-FDE36A2374EE}" type="slidenum">
              <a:rPr lang="en-US" smtClean="0"/>
              <a:t>35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217663" y="6065244"/>
            <a:ext cx="2761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standard deviation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4915958" y="5418280"/>
            <a:ext cx="0" cy="10865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Freeform 4"/>
          <p:cNvSpPr/>
          <p:nvPr/>
        </p:nvSpPr>
        <p:spPr>
          <a:xfrm>
            <a:off x="4550833" y="1656292"/>
            <a:ext cx="365125" cy="3757083"/>
          </a:xfrm>
          <a:custGeom>
            <a:avLst/>
            <a:gdLst>
              <a:gd name="connsiteX0" fmla="*/ 0 w 365125"/>
              <a:gd name="connsiteY0" fmla="*/ 0 h 3757083"/>
              <a:gd name="connsiteX1" fmla="*/ 84667 w 365125"/>
              <a:gd name="connsiteY1" fmla="*/ 42333 h 3757083"/>
              <a:gd name="connsiteX2" fmla="*/ 164042 w 365125"/>
              <a:gd name="connsiteY2" fmla="*/ 132291 h 3757083"/>
              <a:gd name="connsiteX3" fmla="*/ 206375 w 365125"/>
              <a:gd name="connsiteY3" fmla="*/ 238125 h 3757083"/>
              <a:gd name="connsiteX4" fmla="*/ 275167 w 365125"/>
              <a:gd name="connsiteY4" fmla="*/ 386291 h 3757083"/>
              <a:gd name="connsiteX5" fmla="*/ 317500 w 365125"/>
              <a:gd name="connsiteY5" fmla="*/ 560916 h 3757083"/>
              <a:gd name="connsiteX6" fmla="*/ 338667 w 365125"/>
              <a:gd name="connsiteY6" fmla="*/ 672041 h 3757083"/>
              <a:gd name="connsiteX7" fmla="*/ 359834 w 365125"/>
              <a:gd name="connsiteY7" fmla="*/ 804333 h 3757083"/>
              <a:gd name="connsiteX8" fmla="*/ 365125 w 365125"/>
              <a:gd name="connsiteY8" fmla="*/ 3751791 h 3757083"/>
              <a:gd name="connsiteX9" fmla="*/ 5292 w 365125"/>
              <a:gd name="connsiteY9" fmla="*/ 3757083 h 3757083"/>
              <a:gd name="connsiteX10" fmla="*/ 0 w 365125"/>
              <a:gd name="connsiteY10" fmla="*/ 0 h 3757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5125" h="3757083">
                <a:moveTo>
                  <a:pt x="0" y="0"/>
                </a:moveTo>
                <a:lnTo>
                  <a:pt x="84667" y="42333"/>
                </a:lnTo>
                <a:lnTo>
                  <a:pt x="164042" y="132291"/>
                </a:lnTo>
                <a:lnTo>
                  <a:pt x="206375" y="238125"/>
                </a:lnTo>
                <a:lnTo>
                  <a:pt x="275167" y="386291"/>
                </a:lnTo>
                <a:lnTo>
                  <a:pt x="317500" y="560916"/>
                </a:lnTo>
                <a:lnTo>
                  <a:pt x="338667" y="672041"/>
                </a:lnTo>
                <a:lnTo>
                  <a:pt x="359834" y="804333"/>
                </a:lnTo>
                <a:cubicBezTo>
                  <a:pt x="361598" y="1786819"/>
                  <a:pt x="363361" y="2769305"/>
                  <a:pt x="365125" y="3751791"/>
                </a:cubicBezTo>
                <a:lnTo>
                  <a:pt x="5292" y="3757083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573393" y="1661451"/>
            <a:ext cx="3985312" cy="3696457"/>
          </a:xfrm>
          <a:custGeom>
            <a:avLst/>
            <a:gdLst>
              <a:gd name="connsiteX0" fmla="*/ 3931800 w 3931800"/>
              <a:gd name="connsiteY0" fmla="*/ 1577907 h 1581834"/>
              <a:gd name="connsiteX1" fmla="*/ 2950453 w 3931800"/>
              <a:gd name="connsiteY1" fmla="*/ 1375859 h 1581834"/>
              <a:gd name="connsiteX2" fmla="*/ 2456573 w 3931800"/>
              <a:gd name="connsiteY2" fmla="*/ 250164 h 1581834"/>
              <a:gd name="connsiteX3" fmla="*/ 1965900 w 3931800"/>
              <a:gd name="connsiteY3" fmla="*/ 10 h 1581834"/>
              <a:gd name="connsiteX4" fmla="*/ 1475227 w 3931800"/>
              <a:gd name="connsiteY4" fmla="*/ 246957 h 1581834"/>
              <a:gd name="connsiteX5" fmla="*/ 981346 w 3931800"/>
              <a:gd name="connsiteY5" fmla="*/ 1375859 h 1581834"/>
              <a:gd name="connsiteX6" fmla="*/ 0 w 3931800"/>
              <a:gd name="connsiteY6" fmla="*/ 1581114 h 1581834"/>
              <a:gd name="connsiteX0" fmla="*/ 3931800 w 3931800"/>
              <a:gd name="connsiteY0" fmla="*/ 1648456 h 1652383"/>
              <a:gd name="connsiteX1" fmla="*/ 2950453 w 3931800"/>
              <a:gd name="connsiteY1" fmla="*/ 1446408 h 1652383"/>
              <a:gd name="connsiteX2" fmla="*/ 2456573 w 3931800"/>
              <a:gd name="connsiteY2" fmla="*/ 320713 h 1652383"/>
              <a:gd name="connsiteX3" fmla="*/ 1969107 w 3931800"/>
              <a:gd name="connsiteY3" fmla="*/ 2 h 1652383"/>
              <a:gd name="connsiteX4" fmla="*/ 1475227 w 3931800"/>
              <a:gd name="connsiteY4" fmla="*/ 317506 h 1652383"/>
              <a:gd name="connsiteX5" fmla="*/ 981346 w 3931800"/>
              <a:gd name="connsiteY5" fmla="*/ 1446408 h 1652383"/>
              <a:gd name="connsiteX6" fmla="*/ 0 w 3931800"/>
              <a:gd name="connsiteY6" fmla="*/ 1651663 h 1652383"/>
              <a:gd name="connsiteX0" fmla="*/ 4443305 w 4443305"/>
              <a:gd name="connsiteY0" fmla="*/ 1648456 h 1652383"/>
              <a:gd name="connsiteX1" fmla="*/ 3461958 w 4443305"/>
              <a:gd name="connsiteY1" fmla="*/ 1446408 h 1652383"/>
              <a:gd name="connsiteX2" fmla="*/ 2968078 w 4443305"/>
              <a:gd name="connsiteY2" fmla="*/ 320713 h 1652383"/>
              <a:gd name="connsiteX3" fmla="*/ 2480612 w 4443305"/>
              <a:gd name="connsiteY3" fmla="*/ 2 h 1652383"/>
              <a:gd name="connsiteX4" fmla="*/ 1986732 w 4443305"/>
              <a:gd name="connsiteY4" fmla="*/ 317506 h 1652383"/>
              <a:gd name="connsiteX5" fmla="*/ 1492851 w 4443305"/>
              <a:gd name="connsiteY5" fmla="*/ 1446408 h 1652383"/>
              <a:gd name="connsiteX6" fmla="*/ 0 w 4443305"/>
              <a:gd name="connsiteY6" fmla="*/ 1648456 h 1652383"/>
              <a:gd name="connsiteX0" fmla="*/ 4974333 w 4974333"/>
              <a:gd name="connsiteY0" fmla="*/ 1645249 h 1649482"/>
              <a:gd name="connsiteX1" fmla="*/ 3461958 w 4974333"/>
              <a:gd name="connsiteY1" fmla="*/ 1446408 h 1649482"/>
              <a:gd name="connsiteX2" fmla="*/ 2968078 w 4974333"/>
              <a:gd name="connsiteY2" fmla="*/ 320713 h 1649482"/>
              <a:gd name="connsiteX3" fmla="*/ 2480612 w 4974333"/>
              <a:gd name="connsiteY3" fmla="*/ 2 h 1649482"/>
              <a:gd name="connsiteX4" fmla="*/ 1986732 w 4974333"/>
              <a:gd name="connsiteY4" fmla="*/ 317506 h 1649482"/>
              <a:gd name="connsiteX5" fmla="*/ 1492851 w 4974333"/>
              <a:gd name="connsiteY5" fmla="*/ 1446408 h 1649482"/>
              <a:gd name="connsiteX6" fmla="*/ 0 w 4974333"/>
              <a:gd name="connsiteY6" fmla="*/ 1648456 h 1649482"/>
              <a:gd name="connsiteX0" fmla="*/ 4974333 w 4974333"/>
              <a:gd name="connsiteY0" fmla="*/ 1654472 h 1659869"/>
              <a:gd name="connsiteX1" fmla="*/ 3461958 w 4974333"/>
              <a:gd name="connsiteY1" fmla="*/ 1455631 h 1659869"/>
              <a:gd name="connsiteX2" fmla="*/ 2968078 w 4974333"/>
              <a:gd name="connsiteY2" fmla="*/ 329936 h 1659869"/>
              <a:gd name="connsiteX3" fmla="*/ 2480612 w 4974333"/>
              <a:gd name="connsiteY3" fmla="*/ 9225 h 1659869"/>
              <a:gd name="connsiteX4" fmla="*/ 1990637 w 4974333"/>
              <a:gd name="connsiteY4" fmla="*/ 217687 h 1659869"/>
              <a:gd name="connsiteX5" fmla="*/ 1492851 w 4974333"/>
              <a:gd name="connsiteY5" fmla="*/ 1455631 h 1659869"/>
              <a:gd name="connsiteX6" fmla="*/ 0 w 4974333"/>
              <a:gd name="connsiteY6" fmla="*/ 1657679 h 1659869"/>
              <a:gd name="connsiteX0" fmla="*/ 4974333 w 4974333"/>
              <a:gd name="connsiteY0" fmla="*/ 1647345 h 1654155"/>
              <a:gd name="connsiteX1" fmla="*/ 3461958 w 4974333"/>
              <a:gd name="connsiteY1" fmla="*/ 1448504 h 1654155"/>
              <a:gd name="connsiteX2" fmla="*/ 2964174 w 4974333"/>
              <a:gd name="connsiteY2" fmla="*/ 207353 h 1654155"/>
              <a:gd name="connsiteX3" fmla="*/ 2480612 w 4974333"/>
              <a:gd name="connsiteY3" fmla="*/ 2098 h 1654155"/>
              <a:gd name="connsiteX4" fmla="*/ 1990637 w 4974333"/>
              <a:gd name="connsiteY4" fmla="*/ 210560 h 1654155"/>
              <a:gd name="connsiteX5" fmla="*/ 1492851 w 4974333"/>
              <a:gd name="connsiteY5" fmla="*/ 1448504 h 1654155"/>
              <a:gd name="connsiteX6" fmla="*/ 0 w 4974333"/>
              <a:gd name="connsiteY6" fmla="*/ 1650552 h 1654155"/>
              <a:gd name="connsiteX0" fmla="*/ 4974333 w 4974333"/>
              <a:gd name="connsiteY0" fmla="*/ 1763913 h 1770723"/>
              <a:gd name="connsiteX1" fmla="*/ 3461958 w 4974333"/>
              <a:gd name="connsiteY1" fmla="*/ 1565072 h 1770723"/>
              <a:gd name="connsiteX2" fmla="*/ 2964174 w 4974333"/>
              <a:gd name="connsiteY2" fmla="*/ 323921 h 1770723"/>
              <a:gd name="connsiteX3" fmla="*/ 2480613 w 4974333"/>
              <a:gd name="connsiteY3" fmla="*/ 3 h 1770723"/>
              <a:gd name="connsiteX4" fmla="*/ 1990637 w 4974333"/>
              <a:gd name="connsiteY4" fmla="*/ 327128 h 1770723"/>
              <a:gd name="connsiteX5" fmla="*/ 1492851 w 4974333"/>
              <a:gd name="connsiteY5" fmla="*/ 1565072 h 1770723"/>
              <a:gd name="connsiteX6" fmla="*/ 0 w 4974333"/>
              <a:gd name="connsiteY6" fmla="*/ 1767120 h 1770723"/>
              <a:gd name="connsiteX0" fmla="*/ 4974333 w 4974333"/>
              <a:gd name="connsiteY0" fmla="*/ 1722225 h 1729035"/>
              <a:gd name="connsiteX1" fmla="*/ 3461958 w 4974333"/>
              <a:gd name="connsiteY1" fmla="*/ 1523384 h 1729035"/>
              <a:gd name="connsiteX2" fmla="*/ 2964174 w 4974333"/>
              <a:gd name="connsiteY2" fmla="*/ 282233 h 1729035"/>
              <a:gd name="connsiteX3" fmla="*/ 2472803 w 4974333"/>
              <a:gd name="connsiteY3" fmla="*/ 8 h 1729035"/>
              <a:gd name="connsiteX4" fmla="*/ 1990637 w 4974333"/>
              <a:gd name="connsiteY4" fmla="*/ 285440 h 1729035"/>
              <a:gd name="connsiteX5" fmla="*/ 1492851 w 4974333"/>
              <a:gd name="connsiteY5" fmla="*/ 1523384 h 1729035"/>
              <a:gd name="connsiteX6" fmla="*/ 0 w 4974333"/>
              <a:gd name="connsiteY6" fmla="*/ 1725432 h 1729035"/>
              <a:gd name="connsiteX0" fmla="*/ 4974333 w 4974333"/>
              <a:gd name="connsiteY0" fmla="*/ 1760705 h 1767515"/>
              <a:gd name="connsiteX1" fmla="*/ 3461958 w 4974333"/>
              <a:gd name="connsiteY1" fmla="*/ 1561864 h 1767515"/>
              <a:gd name="connsiteX2" fmla="*/ 2964174 w 4974333"/>
              <a:gd name="connsiteY2" fmla="*/ 320713 h 1767515"/>
              <a:gd name="connsiteX3" fmla="*/ 2472803 w 4974333"/>
              <a:gd name="connsiteY3" fmla="*/ 3 h 1767515"/>
              <a:gd name="connsiteX4" fmla="*/ 1990637 w 4974333"/>
              <a:gd name="connsiteY4" fmla="*/ 323920 h 1767515"/>
              <a:gd name="connsiteX5" fmla="*/ 1492851 w 4974333"/>
              <a:gd name="connsiteY5" fmla="*/ 1561864 h 1767515"/>
              <a:gd name="connsiteX6" fmla="*/ 0 w 4974333"/>
              <a:gd name="connsiteY6" fmla="*/ 1763912 h 1767515"/>
              <a:gd name="connsiteX0" fmla="*/ 4974333 w 4974333"/>
              <a:gd name="connsiteY0" fmla="*/ 1765751 h 1772561"/>
              <a:gd name="connsiteX1" fmla="*/ 3461958 w 4974333"/>
              <a:gd name="connsiteY1" fmla="*/ 1566910 h 1772561"/>
              <a:gd name="connsiteX2" fmla="*/ 2964174 w 4974333"/>
              <a:gd name="connsiteY2" fmla="*/ 325759 h 1772561"/>
              <a:gd name="connsiteX3" fmla="*/ 2472803 w 4974333"/>
              <a:gd name="connsiteY3" fmla="*/ 5049 h 1772561"/>
              <a:gd name="connsiteX4" fmla="*/ 1986733 w 4974333"/>
              <a:gd name="connsiteY4" fmla="*/ 495736 h 1772561"/>
              <a:gd name="connsiteX5" fmla="*/ 1492851 w 4974333"/>
              <a:gd name="connsiteY5" fmla="*/ 1566910 h 1772561"/>
              <a:gd name="connsiteX6" fmla="*/ 0 w 4974333"/>
              <a:gd name="connsiteY6" fmla="*/ 1768958 h 1772561"/>
              <a:gd name="connsiteX0" fmla="*/ 4974333 w 4974333"/>
              <a:gd name="connsiteY0" fmla="*/ 1760703 h 1764110"/>
              <a:gd name="connsiteX1" fmla="*/ 3461958 w 4974333"/>
              <a:gd name="connsiteY1" fmla="*/ 1561862 h 1764110"/>
              <a:gd name="connsiteX2" fmla="*/ 2960269 w 4974333"/>
              <a:gd name="connsiteY2" fmla="*/ 487481 h 1764110"/>
              <a:gd name="connsiteX3" fmla="*/ 2472803 w 4974333"/>
              <a:gd name="connsiteY3" fmla="*/ 1 h 1764110"/>
              <a:gd name="connsiteX4" fmla="*/ 1986733 w 4974333"/>
              <a:gd name="connsiteY4" fmla="*/ 490688 h 1764110"/>
              <a:gd name="connsiteX5" fmla="*/ 1492851 w 4974333"/>
              <a:gd name="connsiteY5" fmla="*/ 1561862 h 1764110"/>
              <a:gd name="connsiteX6" fmla="*/ 0 w 4974333"/>
              <a:gd name="connsiteY6" fmla="*/ 1763910 h 1764110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4333" h="1764111">
                <a:moveTo>
                  <a:pt x="4974333" y="1760704"/>
                </a:moveTo>
                <a:cubicBezTo>
                  <a:pt x="4606595" y="1770325"/>
                  <a:pt x="3797635" y="1774067"/>
                  <a:pt x="3461958" y="1561863"/>
                </a:cubicBezTo>
                <a:cubicBezTo>
                  <a:pt x="3126281" y="1349659"/>
                  <a:pt x="3070463" y="853626"/>
                  <a:pt x="2960269" y="487482"/>
                </a:cubicBezTo>
                <a:cubicBezTo>
                  <a:pt x="2850075" y="121338"/>
                  <a:pt x="2635059" y="-532"/>
                  <a:pt x="2472803" y="2"/>
                </a:cubicBezTo>
                <a:cubicBezTo>
                  <a:pt x="2310547" y="536"/>
                  <a:pt x="2103203" y="118131"/>
                  <a:pt x="1986733" y="490689"/>
                </a:cubicBezTo>
                <a:cubicBezTo>
                  <a:pt x="1870263" y="863247"/>
                  <a:pt x="1823973" y="1349659"/>
                  <a:pt x="1492851" y="1561863"/>
                </a:cubicBezTo>
                <a:cubicBezTo>
                  <a:pt x="1161729" y="1774067"/>
                  <a:pt x="0" y="1763911"/>
                  <a:pt x="0" y="1763911"/>
                </a:cubicBezTo>
              </a:path>
            </a:pathLst>
          </a:cu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51109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183757" y="5418280"/>
            <a:ext cx="6764584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Freeform 62"/>
          <p:cNvSpPr/>
          <p:nvPr/>
        </p:nvSpPr>
        <p:spPr>
          <a:xfrm>
            <a:off x="1363137" y="2578533"/>
            <a:ext cx="6405825" cy="2765944"/>
          </a:xfrm>
          <a:custGeom>
            <a:avLst/>
            <a:gdLst>
              <a:gd name="connsiteX0" fmla="*/ 3931800 w 3931800"/>
              <a:gd name="connsiteY0" fmla="*/ 1577907 h 1581834"/>
              <a:gd name="connsiteX1" fmla="*/ 2950453 w 3931800"/>
              <a:gd name="connsiteY1" fmla="*/ 1375859 h 1581834"/>
              <a:gd name="connsiteX2" fmla="*/ 2456573 w 3931800"/>
              <a:gd name="connsiteY2" fmla="*/ 250164 h 1581834"/>
              <a:gd name="connsiteX3" fmla="*/ 1965900 w 3931800"/>
              <a:gd name="connsiteY3" fmla="*/ 10 h 1581834"/>
              <a:gd name="connsiteX4" fmla="*/ 1475227 w 3931800"/>
              <a:gd name="connsiteY4" fmla="*/ 246957 h 1581834"/>
              <a:gd name="connsiteX5" fmla="*/ 981346 w 3931800"/>
              <a:gd name="connsiteY5" fmla="*/ 1375859 h 1581834"/>
              <a:gd name="connsiteX6" fmla="*/ 0 w 3931800"/>
              <a:gd name="connsiteY6" fmla="*/ 1581114 h 1581834"/>
              <a:gd name="connsiteX0" fmla="*/ 3931800 w 3931800"/>
              <a:gd name="connsiteY0" fmla="*/ 1648456 h 1652383"/>
              <a:gd name="connsiteX1" fmla="*/ 2950453 w 3931800"/>
              <a:gd name="connsiteY1" fmla="*/ 1446408 h 1652383"/>
              <a:gd name="connsiteX2" fmla="*/ 2456573 w 3931800"/>
              <a:gd name="connsiteY2" fmla="*/ 320713 h 1652383"/>
              <a:gd name="connsiteX3" fmla="*/ 1969107 w 3931800"/>
              <a:gd name="connsiteY3" fmla="*/ 2 h 1652383"/>
              <a:gd name="connsiteX4" fmla="*/ 1475227 w 3931800"/>
              <a:gd name="connsiteY4" fmla="*/ 317506 h 1652383"/>
              <a:gd name="connsiteX5" fmla="*/ 981346 w 3931800"/>
              <a:gd name="connsiteY5" fmla="*/ 1446408 h 1652383"/>
              <a:gd name="connsiteX6" fmla="*/ 0 w 3931800"/>
              <a:gd name="connsiteY6" fmla="*/ 1651663 h 1652383"/>
              <a:gd name="connsiteX0" fmla="*/ 4443305 w 4443305"/>
              <a:gd name="connsiteY0" fmla="*/ 1648456 h 1652383"/>
              <a:gd name="connsiteX1" fmla="*/ 3461958 w 4443305"/>
              <a:gd name="connsiteY1" fmla="*/ 1446408 h 1652383"/>
              <a:gd name="connsiteX2" fmla="*/ 2968078 w 4443305"/>
              <a:gd name="connsiteY2" fmla="*/ 320713 h 1652383"/>
              <a:gd name="connsiteX3" fmla="*/ 2480612 w 4443305"/>
              <a:gd name="connsiteY3" fmla="*/ 2 h 1652383"/>
              <a:gd name="connsiteX4" fmla="*/ 1986732 w 4443305"/>
              <a:gd name="connsiteY4" fmla="*/ 317506 h 1652383"/>
              <a:gd name="connsiteX5" fmla="*/ 1492851 w 4443305"/>
              <a:gd name="connsiteY5" fmla="*/ 1446408 h 1652383"/>
              <a:gd name="connsiteX6" fmla="*/ 0 w 4443305"/>
              <a:gd name="connsiteY6" fmla="*/ 1648456 h 1652383"/>
              <a:gd name="connsiteX0" fmla="*/ 4974333 w 4974333"/>
              <a:gd name="connsiteY0" fmla="*/ 1645249 h 1649482"/>
              <a:gd name="connsiteX1" fmla="*/ 3461958 w 4974333"/>
              <a:gd name="connsiteY1" fmla="*/ 1446408 h 1649482"/>
              <a:gd name="connsiteX2" fmla="*/ 2968078 w 4974333"/>
              <a:gd name="connsiteY2" fmla="*/ 320713 h 1649482"/>
              <a:gd name="connsiteX3" fmla="*/ 2480612 w 4974333"/>
              <a:gd name="connsiteY3" fmla="*/ 2 h 1649482"/>
              <a:gd name="connsiteX4" fmla="*/ 1986732 w 4974333"/>
              <a:gd name="connsiteY4" fmla="*/ 317506 h 1649482"/>
              <a:gd name="connsiteX5" fmla="*/ 1492851 w 4974333"/>
              <a:gd name="connsiteY5" fmla="*/ 1446408 h 1649482"/>
              <a:gd name="connsiteX6" fmla="*/ 0 w 4974333"/>
              <a:gd name="connsiteY6" fmla="*/ 1648456 h 1649482"/>
              <a:gd name="connsiteX0" fmla="*/ 4974333 w 4974333"/>
              <a:gd name="connsiteY0" fmla="*/ 1654472 h 1659869"/>
              <a:gd name="connsiteX1" fmla="*/ 3461958 w 4974333"/>
              <a:gd name="connsiteY1" fmla="*/ 1455631 h 1659869"/>
              <a:gd name="connsiteX2" fmla="*/ 2968078 w 4974333"/>
              <a:gd name="connsiteY2" fmla="*/ 329936 h 1659869"/>
              <a:gd name="connsiteX3" fmla="*/ 2480612 w 4974333"/>
              <a:gd name="connsiteY3" fmla="*/ 9225 h 1659869"/>
              <a:gd name="connsiteX4" fmla="*/ 1990637 w 4974333"/>
              <a:gd name="connsiteY4" fmla="*/ 217687 h 1659869"/>
              <a:gd name="connsiteX5" fmla="*/ 1492851 w 4974333"/>
              <a:gd name="connsiteY5" fmla="*/ 1455631 h 1659869"/>
              <a:gd name="connsiteX6" fmla="*/ 0 w 4974333"/>
              <a:gd name="connsiteY6" fmla="*/ 1657679 h 1659869"/>
              <a:gd name="connsiteX0" fmla="*/ 4974333 w 4974333"/>
              <a:gd name="connsiteY0" fmla="*/ 1647345 h 1654155"/>
              <a:gd name="connsiteX1" fmla="*/ 3461958 w 4974333"/>
              <a:gd name="connsiteY1" fmla="*/ 1448504 h 1654155"/>
              <a:gd name="connsiteX2" fmla="*/ 2964174 w 4974333"/>
              <a:gd name="connsiteY2" fmla="*/ 207353 h 1654155"/>
              <a:gd name="connsiteX3" fmla="*/ 2480612 w 4974333"/>
              <a:gd name="connsiteY3" fmla="*/ 2098 h 1654155"/>
              <a:gd name="connsiteX4" fmla="*/ 1990637 w 4974333"/>
              <a:gd name="connsiteY4" fmla="*/ 210560 h 1654155"/>
              <a:gd name="connsiteX5" fmla="*/ 1492851 w 4974333"/>
              <a:gd name="connsiteY5" fmla="*/ 1448504 h 1654155"/>
              <a:gd name="connsiteX6" fmla="*/ 0 w 4974333"/>
              <a:gd name="connsiteY6" fmla="*/ 1650552 h 1654155"/>
              <a:gd name="connsiteX0" fmla="*/ 4974333 w 4974333"/>
              <a:gd name="connsiteY0" fmla="*/ 1763913 h 1770723"/>
              <a:gd name="connsiteX1" fmla="*/ 3461958 w 4974333"/>
              <a:gd name="connsiteY1" fmla="*/ 1565072 h 1770723"/>
              <a:gd name="connsiteX2" fmla="*/ 2964174 w 4974333"/>
              <a:gd name="connsiteY2" fmla="*/ 323921 h 1770723"/>
              <a:gd name="connsiteX3" fmla="*/ 2480613 w 4974333"/>
              <a:gd name="connsiteY3" fmla="*/ 3 h 1770723"/>
              <a:gd name="connsiteX4" fmla="*/ 1990637 w 4974333"/>
              <a:gd name="connsiteY4" fmla="*/ 327128 h 1770723"/>
              <a:gd name="connsiteX5" fmla="*/ 1492851 w 4974333"/>
              <a:gd name="connsiteY5" fmla="*/ 1565072 h 1770723"/>
              <a:gd name="connsiteX6" fmla="*/ 0 w 4974333"/>
              <a:gd name="connsiteY6" fmla="*/ 1767120 h 1770723"/>
              <a:gd name="connsiteX0" fmla="*/ 4974333 w 4974333"/>
              <a:gd name="connsiteY0" fmla="*/ 1722225 h 1729035"/>
              <a:gd name="connsiteX1" fmla="*/ 3461958 w 4974333"/>
              <a:gd name="connsiteY1" fmla="*/ 1523384 h 1729035"/>
              <a:gd name="connsiteX2" fmla="*/ 2964174 w 4974333"/>
              <a:gd name="connsiteY2" fmla="*/ 282233 h 1729035"/>
              <a:gd name="connsiteX3" fmla="*/ 2472803 w 4974333"/>
              <a:gd name="connsiteY3" fmla="*/ 8 h 1729035"/>
              <a:gd name="connsiteX4" fmla="*/ 1990637 w 4974333"/>
              <a:gd name="connsiteY4" fmla="*/ 285440 h 1729035"/>
              <a:gd name="connsiteX5" fmla="*/ 1492851 w 4974333"/>
              <a:gd name="connsiteY5" fmla="*/ 1523384 h 1729035"/>
              <a:gd name="connsiteX6" fmla="*/ 0 w 4974333"/>
              <a:gd name="connsiteY6" fmla="*/ 1725432 h 1729035"/>
              <a:gd name="connsiteX0" fmla="*/ 4974333 w 4974333"/>
              <a:gd name="connsiteY0" fmla="*/ 1760705 h 1767515"/>
              <a:gd name="connsiteX1" fmla="*/ 3461958 w 4974333"/>
              <a:gd name="connsiteY1" fmla="*/ 1561864 h 1767515"/>
              <a:gd name="connsiteX2" fmla="*/ 2964174 w 4974333"/>
              <a:gd name="connsiteY2" fmla="*/ 320713 h 1767515"/>
              <a:gd name="connsiteX3" fmla="*/ 2472803 w 4974333"/>
              <a:gd name="connsiteY3" fmla="*/ 3 h 1767515"/>
              <a:gd name="connsiteX4" fmla="*/ 1990637 w 4974333"/>
              <a:gd name="connsiteY4" fmla="*/ 323920 h 1767515"/>
              <a:gd name="connsiteX5" fmla="*/ 1492851 w 4974333"/>
              <a:gd name="connsiteY5" fmla="*/ 1561864 h 1767515"/>
              <a:gd name="connsiteX6" fmla="*/ 0 w 4974333"/>
              <a:gd name="connsiteY6" fmla="*/ 1763912 h 1767515"/>
              <a:gd name="connsiteX0" fmla="*/ 4974333 w 4974333"/>
              <a:gd name="connsiteY0" fmla="*/ 1765751 h 1772561"/>
              <a:gd name="connsiteX1" fmla="*/ 3461958 w 4974333"/>
              <a:gd name="connsiteY1" fmla="*/ 1566910 h 1772561"/>
              <a:gd name="connsiteX2" fmla="*/ 2964174 w 4974333"/>
              <a:gd name="connsiteY2" fmla="*/ 325759 h 1772561"/>
              <a:gd name="connsiteX3" fmla="*/ 2472803 w 4974333"/>
              <a:gd name="connsiteY3" fmla="*/ 5049 h 1772561"/>
              <a:gd name="connsiteX4" fmla="*/ 1986733 w 4974333"/>
              <a:gd name="connsiteY4" fmla="*/ 495736 h 1772561"/>
              <a:gd name="connsiteX5" fmla="*/ 1492851 w 4974333"/>
              <a:gd name="connsiteY5" fmla="*/ 1566910 h 1772561"/>
              <a:gd name="connsiteX6" fmla="*/ 0 w 4974333"/>
              <a:gd name="connsiteY6" fmla="*/ 1768958 h 1772561"/>
              <a:gd name="connsiteX0" fmla="*/ 4974333 w 4974333"/>
              <a:gd name="connsiteY0" fmla="*/ 1760703 h 1764110"/>
              <a:gd name="connsiteX1" fmla="*/ 3461958 w 4974333"/>
              <a:gd name="connsiteY1" fmla="*/ 1561862 h 1764110"/>
              <a:gd name="connsiteX2" fmla="*/ 2960269 w 4974333"/>
              <a:gd name="connsiteY2" fmla="*/ 487481 h 1764110"/>
              <a:gd name="connsiteX3" fmla="*/ 2472803 w 4974333"/>
              <a:gd name="connsiteY3" fmla="*/ 1 h 1764110"/>
              <a:gd name="connsiteX4" fmla="*/ 1986733 w 4974333"/>
              <a:gd name="connsiteY4" fmla="*/ 490688 h 1764110"/>
              <a:gd name="connsiteX5" fmla="*/ 1492851 w 4974333"/>
              <a:gd name="connsiteY5" fmla="*/ 1561862 h 1764110"/>
              <a:gd name="connsiteX6" fmla="*/ 0 w 4974333"/>
              <a:gd name="connsiteY6" fmla="*/ 1763910 h 1764110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4333" h="1764111">
                <a:moveTo>
                  <a:pt x="4974333" y="1760704"/>
                </a:moveTo>
                <a:cubicBezTo>
                  <a:pt x="4606595" y="1770325"/>
                  <a:pt x="3797635" y="1774067"/>
                  <a:pt x="3461958" y="1561863"/>
                </a:cubicBezTo>
                <a:cubicBezTo>
                  <a:pt x="3126281" y="1349659"/>
                  <a:pt x="3070463" y="853626"/>
                  <a:pt x="2960269" y="487482"/>
                </a:cubicBezTo>
                <a:cubicBezTo>
                  <a:pt x="2850075" y="121338"/>
                  <a:pt x="2635059" y="-532"/>
                  <a:pt x="2472803" y="2"/>
                </a:cubicBezTo>
                <a:cubicBezTo>
                  <a:pt x="2310547" y="536"/>
                  <a:pt x="2103203" y="118131"/>
                  <a:pt x="1986733" y="490689"/>
                </a:cubicBezTo>
                <a:cubicBezTo>
                  <a:pt x="1870263" y="863247"/>
                  <a:pt x="1823973" y="1349659"/>
                  <a:pt x="1492851" y="1561863"/>
                </a:cubicBezTo>
                <a:cubicBezTo>
                  <a:pt x="1161729" y="1774067"/>
                  <a:pt x="0" y="1763911"/>
                  <a:pt x="0" y="1763911"/>
                </a:cubicBezTo>
              </a:path>
            </a:pathLst>
          </a:custGeom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"/>
            </a:endParaRPr>
          </a:p>
        </p:txBody>
      </p:sp>
      <p:sp>
        <p:nvSpPr>
          <p:cNvPr id="168" name="Freeform 167"/>
          <p:cNvSpPr/>
          <p:nvPr/>
        </p:nvSpPr>
        <p:spPr>
          <a:xfrm>
            <a:off x="1970239" y="2105025"/>
            <a:ext cx="5191621" cy="3249903"/>
          </a:xfrm>
          <a:custGeom>
            <a:avLst/>
            <a:gdLst>
              <a:gd name="connsiteX0" fmla="*/ 3931800 w 3931800"/>
              <a:gd name="connsiteY0" fmla="*/ 1577907 h 1581834"/>
              <a:gd name="connsiteX1" fmla="*/ 2950453 w 3931800"/>
              <a:gd name="connsiteY1" fmla="*/ 1375859 h 1581834"/>
              <a:gd name="connsiteX2" fmla="*/ 2456573 w 3931800"/>
              <a:gd name="connsiteY2" fmla="*/ 250164 h 1581834"/>
              <a:gd name="connsiteX3" fmla="*/ 1965900 w 3931800"/>
              <a:gd name="connsiteY3" fmla="*/ 10 h 1581834"/>
              <a:gd name="connsiteX4" fmla="*/ 1475227 w 3931800"/>
              <a:gd name="connsiteY4" fmla="*/ 246957 h 1581834"/>
              <a:gd name="connsiteX5" fmla="*/ 981346 w 3931800"/>
              <a:gd name="connsiteY5" fmla="*/ 1375859 h 1581834"/>
              <a:gd name="connsiteX6" fmla="*/ 0 w 3931800"/>
              <a:gd name="connsiteY6" fmla="*/ 1581114 h 1581834"/>
              <a:gd name="connsiteX0" fmla="*/ 3931800 w 3931800"/>
              <a:gd name="connsiteY0" fmla="*/ 1648456 h 1652383"/>
              <a:gd name="connsiteX1" fmla="*/ 2950453 w 3931800"/>
              <a:gd name="connsiteY1" fmla="*/ 1446408 h 1652383"/>
              <a:gd name="connsiteX2" fmla="*/ 2456573 w 3931800"/>
              <a:gd name="connsiteY2" fmla="*/ 320713 h 1652383"/>
              <a:gd name="connsiteX3" fmla="*/ 1969107 w 3931800"/>
              <a:gd name="connsiteY3" fmla="*/ 2 h 1652383"/>
              <a:gd name="connsiteX4" fmla="*/ 1475227 w 3931800"/>
              <a:gd name="connsiteY4" fmla="*/ 317506 h 1652383"/>
              <a:gd name="connsiteX5" fmla="*/ 981346 w 3931800"/>
              <a:gd name="connsiteY5" fmla="*/ 1446408 h 1652383"/>
              <a:gd name="connsiteX6" fmla="*/ 0 w 3931800"/>
              <a:gd name="connsiteY6" fmla="*/ 1651663 h 1652383"/>
              <a:gd name="connsiteX0" fmla="*/ 4443305 w 4443305"/>
              <a:gd name="connsiteY0" fmla="*/ 1648456 h 1652383"/>
              <a:gd name="connsiteX1" fmla="*/ 3461958 w 4443305"/>
              <a:gd name="connsiteY1" fmla="*/ 1446408 h 1652383"/>
              <a:gd name="connsiteX2" fmla="*/ 2968078 w 4443305"/>
              <a:gd name="connsiteY2" fmla="*/ 320713 h 1652383"/>
              <a:gd name="connsiteX3" fmla="*/ 2480612 w 4443305"/>
              <a:gd name="connsiteY3" fmla="*/ 2 h 1652383"/>
              <a:gd name="connsiteX4" fmla="*/ 1986732 w 4443305"/>
              <a:gd name="connsiteY4" fmla="*/ 317506 h 1652383"/>
              <a:gd name="connsiteX5" fmla="*/ 1492851 w 4443305"/>
              <a:gd name="connsiteY5" fmla="*/ 1446408 h 1652383"/>
              <a:gd name="connsiteX6" fmla="*/ 0 w 4443305"/>
              <a:gd name="connsiteY6" fmla="*/ 1648456 h 1652383"/>
              <a:gd name="connsiteX0" fmla="*/ 4974333 w 4974333"/>
              <a:gd name="connsiteY0" fmla="*/ 1645249 h 1649482"/>
              <a:gd name="connsiteX1" fmla="*/ 3461958 w 4974333"/>
              <a:gd name="connsiteY1" fmla="*/ 1446408 h 1649482"/>
              <a:gd name="connsiteX2" fmla="*/ 2968078 w 4974333"/>
              <a:gd name="connsiteY2" fmla="*/ 320713 h 1649482"/>
              <a:gd name="connsiteX3" fmla="*/ 2480612 w 4974333"/>
              <a:gd name="connsiteY3" fmla="*/ 2 h 1649482"/>
              <a:gd name="connsiteX4" fmla="*/ 1986732 w 4974333"/>
              <a:gd name="connsiteY4" fmla="*/ 317506 h 1649482"/>
              <a:gd name="connsiteX5" fmla="*/ 1492851 w 4974333"/>
              <a:gd name="connsiteY5" fmla="*/ 1446408 h 1649482"/>
              <a:gd name="connsiteX6" fmla="*/ 0 w 4974333"/>
              <a:gd name="connsiteY6" fmla="*/ 1648456 h 1649482"/>
              <a:gd name="connsiteX0" fmla="*/ 4974333 w 4974333"/>
              <a:gd name="connsiteY0" fmla="*/ 1654472 h 1659869"/>
              <a:gd name="connsiteX1" fmla="*/ 3461958 w 4974333"/>
              <a:gd name="connsiteY1" fmla="*/ 1455631 h 1659869"/>
              <a:gd name="connsiteX2" fmla="*/ 2968078 w 4974333"/>
              <a:gd name="connsiteY2" fmla="*/ 329936 h 1659869"/>
              <a:gd name="connsiteX3" fmla="*/ 2480612 w 4974333"/>
              <a:gd name="connsiteY3" fmla="*/ 9225 h 1659869"/>
              <a:gd name="connsiteX4" fmla="*/ 1990637 w 4974333"/>
              <a:gd name="connsiteY4" fmla="*/ 217687 h 1659869"/>
              <a:gd name="connsiteX5" fmla="*/ 1492851 w 4974333"/>
              <a:gd name="connsiteY5" fmla="*/ 1455631 h 1659869"/>
              <a:gd name="connsiteX6" fmla="*/ 0 w 4974333"/>
              <a:gd name="connsiteY6" fmla="*/ 1657679 h 1659869"/>
              <a:gd name="connsiteX0" fmla="*/ 4974333 w 4974333"/>
              <a:gd name="connsiteY0" fmla="*/ 1647345 h 1654155"/>
              <a:gd name="connsiteX1" fmla="*/ 3461958 w 4974333"/>
              <a:gd name="connsiteY1" fmla="*/ 1448504 h 1654155"/>
              <a:gd name="connsiteX2" fmla="*/ 2964174 w 4974333"/>
              <a:gd name="connsiteY2" fmla="*/ 207353 h 1654155"/>
              <a:gd name="connsiteX3" fmla="*/ 2480612 w 4974333"/>
              <a:gd name="connsiteY3" fmla="*/ 2098 h 1654155"/>
              <a:gd name="connsiteX4" fmla="*/ 1990637 w 4974333"/>
              <a:gd name="connsiteY4" fmla="*/ 210560 h 1654155"/>
              <a:gd name="connsiteX5" fmla="*/ 1492851 w 4974333"/>
              <a:gd name="connsiteY5" fmla="*/ 1448504 h 1654155"/>
              <a:gd name="connsiteX6" fmla="*/ 0 w 4974333"/>
              <a:gd name="connsiteY6" fmla="*/ 1650552 h 1654155"/>
              <a:gd name="connsiteX0" fmla="*/ 4974333 w 4974333"/>
              <a:gd name="connsiteY0" fmla="*/ 1763913 h 1770723"/>
              <a:gd name="connsiteX1" fmla="*/ 3461958 w 4974333"/>
              <a:gd name="connsiteY1" fmla="*/ 1565072 h 1770723"/>
              <a:gd name="connsiteX2" fmla="*/ 2964174 w 4974333"/>
              <a:gd name="connsiteY2" fmla="*/ 323921 h 1770723"/>
              <a:gd name="connsiteX3" fmla="*/ 2480613 w 4974333"/>
              <a:gd name="connsiteY3" fmla="*/ 3 h 1770723"/>
              <a:gd name="connsiteX4" fmla="*/ 1990637 w 4974333"/>
              <a:gd name="connsiteY4" fmla="*/ 327128 h 1770723"/>
              <a:gd name="connsiteX5" fmla="*/ 1492851 w 4974333"/>
              <a:gd name="connsiteY5" fmla="*/ 1565072 h 1770723"/>
              <a:gd name="connsiteX6" fmla="*/ 0 w 4974333"/>
              <a:gd name="connsiteY6" fmla="*/ 1767120 h 1770723"/>
              <a:gd name="connsiteX0" fmla="*/ 4974333 w 4974333"/>
              <a:gd name="connsiteY0" fmla="*/ 1722225 h 1729035"/>
              <a:gd name="connsiteX1" fmla="*/ 3461958 w 4974333"/>
              <a:gd name="connsiteY1" fmla="*/ 1523384 h 1729035"/>
              <a:gd name="connsiteX2" fmla="*/ 2964174 w 4974333"/>
              <a:gd name="connsiteY2" fmla="*/ 282233 h 1729035"/>
              <a:gd name="connsiteX3" fmla="*/ 2472803 w 4974333"/>
              <a:gd name="connsiteY3" fmla="*/ 8 h 1729035"/>
              <a:gd name="connsiteX4" fmla="*/ 1990637 w 4974333"/>
              <a:gd name="connsiteY4" fmla="*/ 285440 h 1729035"/>
              <a:gd name="connsiteX5" fmla="*/ 1492851 w 4974333"/>
              <a:gd name="connsiteY5" fmla="*/ 1523384 h 1729035"/>
              <a:gd name="connsiteX6" fmla="*/ 0 w 4974333"/>
              <a:gd name="connsiteY6" fmla="*/ 1725432 h 1729035"/>
              <a:gd name="connsiteX0" fmla="*/ 4974333 w 4974333"/>
              <a:gd name="connsiteY0" fmla="*/ 1760705 h 1767515"/>
              <a:gd name="connsiteX1" fmla="*/ 3461958 w 4974333"/>
              <a:gd name="connsiteY1" fmla="*/ 1561864 h 1767515"/>
              <a:gd name="connsiteX2" fmla="*/ 2964174 w 4974333"/>
              <a:gd name="connsiteY2" fmla="*/ 320713 h 1767515"/>
              <a:gd name="connsiteX3" fmla="*/ 2472803 w 4974333"/>
              <a:gd name="connsiteY3" fmla="*/ 3 h 1767515"/>
              <a:gd name="connsiteX4" fmla="*/ 1990637 w 4974333"/>
              <a:gd name="connsiteY4" fmla="*/ 323920 h 1767515"/>
              <a:gd name="connsiteX5" fmla="*/ 1492851 w 4974333"/>
              <a:gd name="connsiteY5" fmla="*/ 1561864 h 1767515"/>
              <a:gd name="connsiteX6" fmla="*/ 0 w 4974333"/>
              <a:gd name="connsiteY6" fmla="*/ 1763912 h 1767515"/>
              <a:gd name="connsiteX0" fmla="*/ 4974333 w 4974333"/>
              <a:gd name="connsiteY0" fmla="*/ 1765751 h 1772561"/>
              <a:gd name="connsiteX1" fmla="*/ 3461958 w 4974333"/>
              <a:gd name="connsiteY1" fmla="*/ 1566910 h 1772561"/>
              <a:gd name="connsiteX2" fmla="*/ 2964174 w 4974333"/>
              <a:gd name="connsiteY2" fmla="*/ 325759 h 1772561"/>
              <a:gd name="connsiteX3" fmla="*/ 2472803 w 4974333"/>
              <a:gd name="connsiteY3" fmla="*/ 5049 h 1772561"/>
              <a:gd name="connsiteX4" fmla="*/ 1986733 w 4974333"/>
              <a:gd name="connsiteY4" fmla="*/ 495736 h 1772561"/>
              <a:gd name="connsiteX5" fmla="*/ 1492851 w 4974333"/>
              <a:gd name="connsiteY5" fmla="*/ 1566910 h 1772561"/>
              <a:gd name="connsiteX6" fmla="*/ 0 w 4974333"/>
              <a:gd name="connsiteY6" fmla="*/ 1768958 h 1772561"/>
              <a:gd name="connsiteX0" fmla="*/ 4974333 w 4974333"/>
              <a:gd name="connsiteY0" fmla="*/ 1760703 h 1764110"/>
              <a:gd name="connsiteX1" fmla="*/ 3461958 w 4974333"/>
              <a:gd name="connsiteY1" fmla="*/ 1561862 h 1764110"/>
              <a:gd name="connsiteX2" fmla="*/ 2960269 w 4974333"/>
              <a:gd name="connsiteY2" fmla="*/ 487481 h 1764110"/>
              <a:gd name="connsiteX3" fmla="*/ 2472803 w 4974333"/>
              <a:gd name="connsiteY3" fmla="*/ 1 h 1764110"/>
              <a:gd name="connsiteX4" fmla="*/ 1986733 w 4974333"/>
              <a:gd name="connsiteY4" fmla="*/ 490688 h 1764110"/>
              <a:gd name="connsiteX5" fmla="*/ 1492851 w 4974333"/>
              <a:gd name="connsiteY5" fmla="*/ 1561862 h 1764110"/>
              <a:gd name="connsiteX6" fmla="*/ 0 w 4974333"/>
              <a:gd name="connsiteY6" fmla="*/ 1763910 h 1764110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4333" h="1764111">
                <a:moveTo>
                  <a:pt x="4974333" y="1760704"/>
                </a:moveTo>
                <a:cubicBezTo>
                  <a:pt x="4606595" y="1770325"/>
                  <a:pt x="3797635" y="1774067"/>
                  <a:pt x="3461958" y="1561863"/>
                </a:cubicBezTo>
                <a:cubicBezTo>
                  <a:pt x="3126281" y="1349659"/>
                  <a:pt x="3070463" y="853626"/>
                  <a:pt x="2960269" y="487482"/>
                </a:cubicBezTo>
                <a:cubicBezTo>
                  <a:pt x="2850075" y="121338"/>
                  <a:pt x="2635059" y="-532"/>
                  <a:pt x="2472803" y="2"/>
                </a:cubicBezTo>
                <a:cubicBezTo>
                  <a:pt x="2310547" y="536"/>
                  <a:pt x="2103203" y="118131"/>
                  <a:pt x="1986733" y="490689"/>
                </a:cubicBezTo>
                <a:cubicBezTo>
                  <a:pt x="1870263" y="863247"/>
                  <a:pt x="1823973" y="1349659"/>
                  <a:pt x="1492851" y="1561863"/>
                </a:cubicBezTo>
                <a:cubicBezTo>
                  <a:pt x="1161729" y="1774067"/>
                  <a:pt x="0" y="1763911"/>
                  <a:pt x="0" y="1763911"/>
                </a:cubicBezTo>
              </a:path>
            </a:pathLst>
          </a:custGeom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2573393" y="1661451"/>
            <a:ext cx="3985312" cy="3696457"/>
          </a:xfrm>
          <a:custGeom>
            <a:avLst/>
            <a:gdLst>
              <a:gd name="connsiteX0" fmla="*/ 3931800 w 3931800"/>
              <a:gd name="connsiteY0" fmla="*/ 1577907 h 1581834"/>
              <a:gd name="connsiteX1" fmla="*/ 2950453 w 3931800"/>
              <a:gd name="connsiteY1" fmla="*/ 1375859 h 1581834"/>
              <a:gd name="connsiteX2" fmla="*/ 2456573 w 3931800"/>
              <a:gd name="connsiteY2" fmla="*/ 250164 h 1581834"/>
              <a:gd name="connsiteX3" fmla="*/ 1965900 w 3931800"/>
              <a:gd name="connsiteY3" fmla="*/ 10 h 1581834"/>
              <a:gd name="connsiteX4" fmla="*/ 1475227 w 3931800"/>
              <a:gd name="connsiteY4" fmla="*/ 246957 h 1581834"/>
              <a:gd name="connsiteX5" fmla="*/ 981346 w 3931800"/>
              <a:gd name="connsiteY5" fmla="*/ 1375859 h 1581834"/>
              <a:gd name="connsiteX6" fmla="*/ 0 w 3931800"/>
              <a:gd name="connsiteY6" fmla="*/ 1581114 h 1581834"/>
              <a:gd name="connsiteX0" fmla="*/ 3931800 w 3931800"/>
              <a:gd name="connsiteY0" fmla="*/ 1648456 h 1652383"/>
              <a:gd name="connsiteX1" fmla="*/ 2950453 w 3931800"/>
              <a:gd name="connsiteY1" fmla="*/ 1446408 h 1652383"/>
              <a:gd name="connsiteX2" fmla="*/ 2456573 w 3931800"/>
              <a:gd name="connsiteY2" fmla="*/ 320713 h 1652383"/>
              <a:gd name="connsiteX3" fmla="*/ 1969107 w 3931800"/>
              <a:gd name="connsiteY3" fmla="*/ 2 h 1652383"/>
              <a:gd name="connsiteX4" fmla="*/ 1475227 w 3931800"/>
              <a:gd name="connsiteY4" fmla="*/ 317506 h 1652383"/>
              <a:gd name="connsiteX5" fmla="*/ 981346 w 3931800"/>
              <a:gd name="connsiteY5" fmla="*/ 1446408 h 1652383"/>
              <a:gd name="connsiteX6" fmla="*/ 0 w 3931800"/>
              <a:gd name="connsiteY6" fmla="*/ 1651663 h 1652383"/>
              <a:gd name="connsiteX0" fmla="*/ 4443305 w 4443305"/>
              <a:gd name="connsiteY0" fmla="*/ 1648456 h 1652383"/>
              <a:gd name="connsiteX1" fmla="*/ 3461958 w 4443305"/>
              <a:gd name="connsiteY1" fmla="*/ 1446408 h 1652383"/>
              <a:gd name="connsiteX2" fmla="*/ 2968078 w 4443305"/>
              <a:gd name="connsiteY2" fmla="*/ 320713 h 1652383"/>
              <a:gd name="connsiteX3" fmla="*/ 2480612 w 4443305"/>
              <a:gd name="connsiteY3" fmla="*/ 2 h 1652383"/>
              <a:gd name="connsiteX4" fmla="*/ 1986732 w 4443305"/>
              <a:gd name="connsiteY4" fmla="*/ 317506 h 1652383"/>
              <a:gd name="connsiteX5" fmla="*/ 1492851 w 4443305"/>
              <a:gd name="connsiteY5" fmla="*/ 1446408 h 1652383"/>
              <a:gd name="connsiteX6" fmla="*/ 0 w 4443305"/>
              <a:gd name="connsiteY6" fmla="*/ 1648456 h 1652383"/>
              <a:gd name="connsiteX0" fmla="*/ 4974333 w 4974333"/>
              <a:gd name="connsiteY0" fmla="*/ 1645249 h 1649482"/>
              <a:gd name="connsiteX1" fmla="*/ 3461958 w 4974333"/>
              <a:gd name="connsiteY1" fmla="*/ 1446408 h 1649482"/>
              <a:gd name="connsiteX2" fmla="*/ 2968078 w 4974333"/>
              <a:gd name="connsiteY2" fmla="*/ 320713 h 1649482"/>
              <a:gd name="connsiteX3" fmla="*/ 2480612 w 4974333"/>
              <a:gd name="connsiteY3" fmla="*/ 2 h 1649482"/>
              <a:gd name="connsiteX4" fmla="*/ 1986732 w 4974333"/>
              <a:gd name="connsiteY4" fmla="*/ 317506 h 1649482"/>
              <a:gd name="connsiteX5" fmla="*/ 1492851 w 4974333"/>
              <a:gd name="connsiteY5" fmla="*/ 1446408 h 1649482"/>
              <a:gd name="connsiteX6" fmla="*/ 0 w 4974333"/>
              <a:gd name="connsiteY6" fmla="*/ 1648456 h 1649482"/>
              <a:gd name="connsiteX0" fmla="*/ 4974333 w 4974333"/>
              <a:gd name="connsiteY0" fmla="*/ 1654472 h 1659869"/>
              <a:gd name="connsiteX1" fmla="*/ 3461958 w 4974333"/>
              <a:gd name="connsiteY1" fmla="*/ 1455631 h 1659869"/>
              <a:gd name="connsiteX2" fmla="*/ 2968078 w 4974333"/>
              <a:gd name="connsiteY2" fmla="*/ 329936 h 1659869"/>
              <a:gd name="connsiteX3" fmla="*/ 2480612 w 4974333"/>
              <a:gd name="connsiteY3" fmla="*/ 9225 h 1659869"/>
              <a:gd name="connsiteX4" fmla="*/ 1990637 w 4974333"/>
              <a:gd name="connsiteY4" fmla="*/ 217687 h 1659869"/>
              <a:gd name="connsiteX5" fmla="*/ 1492851 w 4974333"/>
              <a:gd name="connsiteY5" fmla="*/ 1455631 h 1659869"/>
              <a:gd name="connsiteX6" fmla="*/ 0 w 4974333"/>
              <a:gd name="connsiteY6" fmla="*/ 1657679 h 1659869"/>
              <a:gd name="connsiteX0" fmla="*/ 4974333 w 4974333"/>
              <a:gd name="connsiteY0" fmla="*/ 1647345 h 1654155"/>
              <a:gd name="connsiteX1" fmla="*/ 3461958 w 4974333"/>
              <a:gd name="connsiteY1" fmla="*/ 1448504 h 1654155"/>
              <a:gd name="connsiteX2" fmla="*/ 2964174 w 4974333"/>
              <a:gd name="connsiteY2" fmla="*/ 207353 h 1654155"/>
              <a:gd name="connsiteX3" fmla="*/ 2480612 w 4974333"/>
              <a:gd name="connsiteY3" fmla="*/ 2098 h 1654155"/>
              <a:gd name="connsiteX4" fmla="*/ 1990637 w 4974333"/>
              <a:gd name="connsiteY4" fmla="*/ 210560 h 1654155"/>
              <a:gd name="connsiteX5" fmla="*/ 1492851 w 4974333"/>
              <a:gd name="connsiteY5" fmla="*/ 1448504 h 1654155"/>
              <a:gd name="connsiteX6" fmla="*/ 0 w 4974333"/>
              <a:gd name="connsiteY6" fmla="*/ 1650552 h 1654155"/>
              <a:gd name="connsiteX0" fmla="*/ 4974333 w 4974333"/>
              <a:gd name="connsiteY0" fmla="*/ 1763913 h 1770723"/>
              <a:gd name="connsiteX1" fmla="*/ 3461958 w 4974333"/>
              <a:gd name="connsiteY1" fmla="*/ 1565072 h 1770723"/>
              <a:gd name="connsiteX2" fmla="*/ 2964174 w 4974333"/>
              <a:gd name="connsiteY2" fmla="*/ 323921 h 1770723"/>
              <a:gd name="connsiteX3" fmla="*/ 2480613 w 4974333"/>
              <a:gd name="connsiteY3" fmla="*/ 3 h 1770723"/>
              <a:gd name="connsiteX4" fmla="*/ 1990637 w 4974333"/>
              <a:gd name="connsiteY4" fmla="*/ 327128 h 1770723"/>
              <a:gd name="connsiteX5" fmla="*/ 1492851 w 4974333"/>
              <a:gd name="connsiteY5" fmla="*/ 1565072 h 1770723"/>
              <a:gd name="connsiteX6" fmla="*/ 0 w 4974333"/>
              <a:gd name="connsiteY6" fmla="*/ 1767120 h 1770723"/>
              <a:gd name="connsiteX0" fmla="*/ 4974333 w 4974333"/>
              <a:gd name="connsiteY0" fmla="*/ 1722225 h 1729035"/>
              <a:gd name="connsiteX1" fmla="*/ 3461958 w 4974333"/>
              <a:gd name="connsiteY1" fmla="*/ 1523384 h 1729035"/>
              <a:gd name="connsiteX2" fmla="*/ 2964174 w 4974333"/>
              <a:gd name="connsiteY2" fmla="*/ 282233 h 1729035"/>
              <a:gd name="connsiteX3" fmla="*/ 2472803 w 4974333"/>
              <a:gd name="connsiteY3" fmla="*/ 8 h 1729035"/>
              <a:gd name="connsiteX4" fmla="*/ 1990637 w 4974333"/>
              <a:gd name="connsiteY4" fmla="*/ 285440 h 1729035"/>
              <a:gd name="connsiteX5" fmla="*/ 1492851 w 4974333"/>
              <a:gd name="connsiteY5" fmla="*/ 1523384 h 1729035"/>
              <a:gd name="connsiteX6" fmla="*/ 0 w 4974333"/>
              <a:gd name="connsiteY6" fmla="*/ 1725432 h 1729035"/>
              <a:gd name="connsiteX0" fmla="*/ 4974333 w 4974333"/>
              <a:gd name="connsiteY0" fmla="*/ 1760705 h 1767515"/>
              <a:gd name="connsiteX1" fmla="*/ 3461958 w 4974333"/>
              <a:gd name="connsiteY1" fmla="*/ 1561864 h 1767515"/>
              <a:gd name="connsiteX2" fmla="*/ 2964174 w 4974333"/>
              <a:gd name="connsiteY2" fmla="*/ 320713 h 1767515"/>
              <a:gd name="connsiteX3" fmla="*/ 2472803 w 4974333"/>
              <a:gd name="connsiteY3" fmla="*/ 3 h 1767515"/>
              <a:gd name="connsiteX4" fmla="*/ 1990637 w 4974333"/>
              <a:gd name="connsiteY4" fmla="*/ 323920 h 1767515"/>
              <a:gd name="connsiteX5" fmla="*/ 1492851 w 4974333"/>
              <a:gd name="connsiteY5" fmla="*/ 1561864 h 1767515"/>
              <a:gd name="connsiteX6" fmla="*/ 0 w 4974333"/>
              <a:gd name="connsiteY6" fmla="*/ 1763912 h 1767515"/>
              <a:gd name="connsiteX0" fmla="*/ 4974333 w 4974333"/>
              <a:gd name="connsiteY0" fmla="*/ 1765751 h 1772561"/>
              <a:gd name="connsiteX1" fmla="*/ 3461958 w 4974333"/>
              <a:gd name="connsiteY1" fmla="*/ 1566910 h 1772561"/>
              <a:gd name="connsiteX2" fmla="*/ 2964174 w 4974333"/>
              <a:gd name="connsiteY2" fmla="*/ 325759 h 1772561"/>
              <a:gd name="connsiteX3" fmla="*/ 2472803 w 4974333"/>
              <a:gd name="connsiteY3" fmla="*/ 5049 h 1772561"/>
              <a:gd name="connsiteX4" fmla="*/ 1986733 w 4974333"/>
              <a:gd name="connsiteY4" fmla="*/ 495736 h 1772561"/>
              <a:gd name="connsiteX5" fmla="*/ 1492851 w 4974333"/>
              <a:gd name="connsiteY5" fmla="*/ 1566910 h 1772561"/>
              <a:gd name="connsiteX6" fmla="*/ 0 w 4974333"/>
              <a:gd name="connsiteY6" fmla="*/ 1768958 h 1772561"/>
              <a:gd name="connsiteX0" fmla="*/ 4974333 w 4974333"/>
              <a:gd name="connsiteY0" fmla="*/ 1760703 h 1764110"/>
              <a:gd name="connsiteX1" fmla="*/ 3461958 w 4974333"/>
              <a:gd name="connsiteY1" fmla="*/ 1561862 h 1764110"/>
              <a:gd name="connsiteX2" fmla="*/ 2960269 w 4974333"/>
              <a:gd name="connsiteY2" fmla="*/ 487481 h 1764110"/>
              <a:gd name="connsiteX3" fmla="*/ 2472803 w 4974333"/>
              <a:gd name="connsiteY3" fmla="*/ 1 h 1764110"/>
              <a:gd name="connsiteX4" fmla="*/ 1986733 w 4974333"/>
              <a:gd name="connsiteY4" fmla="*/ 490688 h 1764110"/>
              <a:gd name="connsiteX5" fmla="*/ 1492851 w 4974333"/>
              <a:gd name="connsiteY5" fmla="*/ 1561862 h 1764110"/>
              <a:gd name="connsiteX6" fmla="*/ 0 w 4974333"/>
              <a:gd name="connsiteY6" fmla="*/ 1763910 h 1764110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4333" h="1764111">
                <a:moveTo>
                  <a:pt x="4974333" y="1760704"/>
                </a:moveTo>
                <a:cubicBezTo>
                  <a:pt x="4606595" y="1770325"/>
                  <a:pt x="3797635" y="1774067"/>
                  <a:pt x="3461958" y="1561863"/>
                </a:cubicBezTo>
                <a:cubicBezTo>
                  <a:pt x="3126281" y="1349659"/>
                  <a:pt x="3070463" y="853626"/>
                  <a:pt x="2960269" y="487482"/>
                </a:cubicBezTo>
                <a:cubicBezTo>
                  <a:pt x="2850075" y="121338"/>
                  <a:pt x="2635059" y="-532"/>
                  <a:pt x="2472803" y="2"/>
                </a:cubicBezTo>
                <a:cubicBezTo>
                  <a:pt x="2310547" y="536"/>
                  <a:pt x="2103203" y="118131"/>
                  <a:pt x="1986733" y="490689"/>
                </a:cubicBezTo>
                <a:cubicBezTo>
                  <a:pt x="1870263" y="863247"/>
                  <a:pt x="1823973" y="1349659"/>
                  <a:pt x="1492851" y="1561863"/>
                </a:cubicBezTo>
                <a:cubicBezTo>
                  <a:pt x="1161729" y="1774067"/>
                  <a:pt x="0" y="1763911"/>
                  <a:pt x="0" y="1763911"/>
                </a:cubicBezTo>
              </a:path>
            </a:pathLst>
          </a:custGeom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234167" y="1128060"/>
            <a:ext cx="2663764" cy="4225358"/>
          </a:xfrm>
          <a:custGeom>
            <a:avLst/>
            <a:gdLst>
              <a:gd name="connsiteX0" fmla="*/ 3931800 w 3931800"/>
              <a:gd name="connsiteY0" fmla="*/ 1577907 h 1581834"/>
              <a:gd name="connsiteX1" fmla="*/ 2950453 w 3931800"/>
              <a:gd name="connsiteY1" fmla="*/ 1375859 h 1581834"/>
              <a:gd name="connsiteX2" fmla="*/ 2456573 w 3931800"/>
              <a:gd name="connsiteY2" fmla="*/ 250164 h 1581834"/>
              <a:gd name="connsiteX3" fmla="*/ 1965900 w 3931800"/>
              <a:gd name="connsiteY3" fmla="*/ 10 h 1581834"/>
              <a:gd name="connsiteX4" fmla="*/ 1475227 w 3931800"/>
              <a:gd name="connsiteY4" fmla="*/ 246957 h 1581834"/>
              <a:gd name="connsiteX5" fmla="*/ 981346 w 3931800"/>
              <a:gd name="connsiteY5" fmla="*/ 1375859 h 1581834"/>
              <a:gd name="connsiteX6" fmla="*/ 0 w 3931800"/>
              <a:gd name="connsiteY6" fmla="*/ 1581114 h 1581834"/>
              <a:gd name="connsiteX0" fmla="*/ 3931800 w 3931800"/>
              <a:gd name="connsiteY0" fmla="*/ 1648456 h 1652383"/>
              <a:gd name="connsiteX1" fmla="*/ 2950453 w 3931800"/>
              <a:gd name="connsiteY1" fmla="*/ 1446408 h 1652383"/>
              <a:gd name="connsiteX2" fmla="*/ 2456573 w 3931800"/>
              <a:gd name="connsiteY2" fmla="*/ 320713 h 1652383"/>
              <a:gd name="connsiteX3" fmla="*/ 1969107 w 3931800"/>
              <a:gd name="connsiteY3" fmla="*/ 2 h 1652383"/>
              <a:gd name="connsiteX4" fmla="*/ 1475227 w 3931800"/>
              <a:gd name="connsiteY4" fmla="*/ 317506 h 1652383"/>
              <a:gd name="connsiteX5" fmla="*/ 981346 w 3931800"/>
              <a:gd name="connsiteY5" fmla="*/ 1446408 h 1652383"/>
              <a:gd name="connsiteX6" fmla="*/ 0 w 3931800"/>
              <a:gd name="connsiteY6" fmla="*/ 1651663 h 1652383"/>
              <a:gd name="connsiteX0" fmla="*/ 4443305 w 4443305"/>
              <a:gd name="connsiteY0" fmla="*/ 1648456 h 1652383"/>
              <a:gd name="connsiteX1" fmla="*/ 3461958 w 4443305"/>
              <a:gd name="connsiteY1" fmla="*/ 1446408 h 1652383"/>
              <a:gd name="connsiteX2" fmla="*/ 2968078 w 4443305"/>
              <a:gd name="connsiteY2" fmla="*/ 320713 h 1652383"/>
              <a:gd name="connsiteX3" fmla="*/ 2480612 w 4443305"/>
              <a:gd name="connsiteY3" fmla="*/ 2 h 1652383"/>
              <a:gd name="connsiteX4" fmla="*/ 1986732 w 4443305"/>
              <a:gd name="connsiteY4" fmla="*/ 317506 h 1652383"/>
              <a:gd name="connsiteX5" fmla="*/ 1492851 w 4443305"/>
              <a:gd name="connsiteY5" fmla="*/ 1446408 h 1652383"/>
              <a:gd name="connsiteX6" fmla="*/ 0 w 4443305"/>
              <a:gd name="connsiteY6" fmla="*/ 1648456 h 1652383"/>
              <a:gd name="connsiteX0" fmla="*/ 4974333 w 4974333"/>
              <a:gd name="connsiteY0" fmla="*/ 1645249 h 1649482"/>
              <a:gd name="connsiteX1" fmla="*/ 3461958 w 4974333"/>
              <a:gd name="connsiteY1" fmla="*/ 1446408 h 1649482"/>
              <a:gd name="connsiteX2" fmla="*/ 2968078 w 4974333"/>
              <a:gd name="connsiteY2" fmla="*/ 320713 h 1649482"/>
              <a:gd name="connsiteX3" fmla="*/ 2480612 w 4974333"/>
              <a:gd name="connsiteY3" fmla="*/ 2 h 1649482"/>
              <a:gd name="connsiteX4" fmla="*/ 1986732 w 4974333"/>
              <a:gd name="connsiteY4" fmla="*/ 317506 h 1649482"/>
              <a:gd name="connsiteX5" fmla="*/ 1492851 w 4974333"/>
              <a:gd name="connsiteY5" fmla="*/ 1446408 h 1649482"/>
              <a:gd name="connsiteX6" fmla="*/ 0 w 4974333"/>
              <a:gd name="connsiteY6" fmla="*/ 1648456 h 1649482"/>
              <a:gd name="connsiteX0" fmla="*/ 4974333 w 4974333"/>
              <a:gd name="connsiteY0" fmla="*/ 1654472 h 1659869"/>
              <a:gd name="connsiteX1" fmla="*/ 3461958 w 4974333"/>
              <a:gd name="connsiteY1" fmla="*/ 1455631 h 1659869"/>
              <a:gd name="connsiteX2" fmla="*/ 2968078 w 4974333"/>
              <a:gd name="connsiteY2" fmla="*/ 329936 h 1659869"/>
              <a:gd name="connsiteX3" fmla="*/ 2480612 w 4974333"/>
              <a:gd name="connsiteY3" fmla="*/ 9225 h 1659869"/>
              <a:gd name="connsiteX4" fmla="*/ 1990637 w 4974333"/>
              <a:gd name="connsiteY4" fmla="*/ 217687 h 1659869"/>
              <a:gd name="connsiteX5" fmla="*/ 1492851 w 4974333"/>
              <a:gd name="connsiteY5" fmla="*/ 1455631 h 1659869"/>
              <a:gd name="connsiteX6" fmla="*/ 0 w 4974333"/>
              <a:gd name="connsiteY6" fmla="*/ 1657679 h 1659869"/>
              <a:gd name="connsiteX0" fmla="*/ 4974333 w 4974333"/>
              <a:gd name="connsiteY0" fmla="*/ 1647345 h 1654155"/>
              <a:gd name="connsiteX1" fmla="*/ 3461958 w 4974333"/>
              <a:gd name="connsiteY1" fmla="*/ 1448504 h 1654155"/>
              <a:gd name="connsiteX2" fmla="*/ 2964174 w 4974333"/>
              <a:gd name="connsiteY2" fmla="*/ 207353 h 1654155"/>
              <a:gd name="connsiteX3" fmla="*/ 2480612 w 4974333"/>
              <a:gd name="connsiteY3" fmla="*/ 2098 h 1654155"/>
              <a:gd name="connsiteX4" fmla="*/ 1990637 w 4974333"/>
              <a:gd name="connsiteY4" fmla="*/ 210560 h 1654155"/>
              <a:gd name="connsiteX5" fmla="*/ 1492851 w 4974333"/>
              <a:gd name="connsiteY5" fmla="*/ 1448504 h 1654155"/>
              <a:gd name="connsiteX6" fmla="*/ 0 w 4974333"/>
              <a:gd name="connsiteY6" fmla="*/ 1650552 h 1654155"/>
              <a:gd name="connsiteX0" fmla="*/ 4974333 w 4974333"/>
              <a:gd name="connsiteY0" fmla="*/ 1763913 h 1770723"/>
              <a:gd name="connsiteX1" fmla="*/ 3461958 w 4974333"/>
              <a:gd name="connsiteY1" fmla="*/ 1565072 h 1770723"/>
              <a:gd name="connsiteX2" fmla="*/ 2964174 w 4974333"/>
              <a:gd name="connsiteY2" fmla="*/ 323921 h 1770723"/>
              <a:gd name="connsiteX3" fmla="*/ 2480613 w 4974333"/>
              <a:gd name="connsiteY3" fmla="*/ 3 h 1770723"/>
              <a:gd name="connsiteX4" fmla="*/ 1990637 w 4974333"/>
              <a:gd name="connsiteY4" fmla="*/ 327128 h 1770723"/>
              <a:gd name="connsiteX5" fmla="*/ 1492851 w 4974333"/>
              <a:gd name="connsiteY5" fmla="*/ 1565072 h 1770723"/>
              <a:gd name="connsiteX6" fmla="*/ 0 w 4974333"/>
              <a:gd name="connsiteY6" fmla="*/ 1767120 h 1770723"/>
              <a:gd name="connsiteX0" fmla="*/ 4974333 w 4974333"/>
              <a:gd name="connsiteY0" fmla="*/ 1722225 h 1729035"/>
              <a:gd name="connsiteX1" fmla="*/ 3461958 w 4974333"/>
              <a:gd name="connsiteY1" fmla="*/ 1523384 h 1729035"/>
              <a:gd name="connsiteX2" fmla="*/ 2964174 w 4974333"/>
              <a:gd name="connsiteY2" fmla="*/ 282233 h 1729035"/>
              <a:gd name="connsiteX3" fmla="*/ 2472803 w 4974333"/>
              <a:gd name="connsiteY3" fmla="*/ 8 h 1729035"/>
              <a:gd name="connsiteX4" fmla="*/ 1990637 w 4974333"/>
              <a:gd name="connsiteY4" fmla="*/ 285440 h 1729035"/>
              <a:gd name="connsiteX5" fmla="*/ 1492851 w 4974333"/>
              <a:gd name="connsiteY5" fmla="*/ 1523384 h 1729035"/>
              <a:gd name="connsiteX6" fmla="*/ 0 w 4974333"/>
              <a:gd name="connsiteY6" fmla="*/ 1725432 h 1729035"/>
              <a:gd name="connsiteX0" fmla="*/ 4974333 w 4974333"/>
              <a:gd name="connsiteY0" fmla="*/ 1760705 h 1767515"/>
              <a:gd name="connsiteX1" fmla="*/ 3461958 w 4974333"/>
              <a:gd name="connsiteY1" fmla="*/ 1561864 h 1767515"/>
              <a:gd name="connsiteX2" fmla="*/ 2964174 w 4974333"/>
              <a:gd name="connsiteY2" fmla="*/ 320713 h 1767515"/>
              <a:gd name="connsiteX3" fmla="*/ 2472803 w 4974333"/>
              <a:gd name="connsiteY3" fmla="*/ 3 h 1767515"/>
              <a:gd name="connsiteX4" fmla="*/ 1990637 w 4974333"/>
              <a:gd name="connsiteY4" fmla="*/ 323920 h 1767515"/>
              <a:gd name="connsiteX5" fmla="*/ 1492851 w 4974333"/>
              <a:gd name="connsiteY5" fmla="*/ 1561864 h 1767515"/>
              <a:gd name="connsiteX6" fmla="*/ 0 w 4974333"/>
              <a:gd name="connsiteY6" fmla="*/ 1763912 h 1767515"/>
              <a:gd name="connsiteX0" fmla="*/ 4974333 w 4974333"/>
              <a:gd name="connsiteY0" fmla="*/ 1765751 h 1772561"/>
              <a:gd name="connsiteX1" fmla="*/ 3461958 w 4974333"/>
              <a:gd name="connsiteY1" fmla="*/ 1566910 h 1772561"/>
              <a:gd name="connsiteX2" fmla="*/ 2964174 w 4974333"/>
              <a:gd name="connsiteY2" fmla="*/ 325759 h 1772561"/>
              <a:gd name="connsiteX3" fmla="*/ 2472803 w 4974333"/>
              <a:gd name="connsiteY3" fmla="*/ 5049 h 1772561"/>
              <a:gd name="connsiteX4" fmla="*/ 1986733 w 4974333"/>
              <a:gd name="connsiteY4" fmla="*/ 495736 h 1772561"/>
              <a:gd name="connsiteX5" fmla="*/ 1492851 w 4974333"/>
              <a:gd name="connsiteY5" fmla="*/ 1566910 h 1772561"/>
              <a:gd name="connsiteX6" fmla="*/ 0 w 4974333"/>
              <a:gd name="connsiteY6" fmla="*/ 1768958 h 1772561"/>
              <a:gd name="connsiteX0" fmla="*/ 4974333 w 4974333"/>
              <a:gd name="connsiteY0" fmla="*/ 1760703 h 1764110"/>
              <a:gd name="connsiteX1" fmla="*/ 3461958 w 4974333"/>
              <a:gd name="connsiteY1" fmla="*/ 1561862 h 1764110"/>
              <a:gd name="connsiteX2" fmla="*/ 2960269 w 4974333"/>
              <a:gd name="connsiteY2" fmla="*/ 487481 h 1764110"/>
              <a:gd name="connsiteX3" fmla="*/ 2472803 w 4974333"/>
              <a:gd name="connsiteY3" fmla="*/ 1 h 1764110"/>
              <a:gd name="connsiteX4" fmla="*/ 1986733 w 4974333"/>
              <a:gd name="connsiteY4" fmla="*/ 490688 h 1764110"/>
              <a:gd name="connsiteX5" fmla="*/ 1492851 w 4974333"/>
              <a:gd name="connsiteY5" fmla="*/ 1561862 h 1764110"/>
              <a:gd name="connsiteX6" fmla="*/ 0 w 4974333"/>
              <a:gd name="connsiteY6" fmla="*/ 1763910 h 1764110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4333" h="1764111">
                <a:moveTo>
                  <a:pt x="4974333" y="1760704"/>
                </a:moveTo>
                <a:cubicBezTo>
                  <a:pt x="4606595" y="1770325"/>
                  <a:pt x="3797635" y="1774067"/>
                  <a:pt x="3461958" y="1561863"/>
                </a:cubicBezTo>
                <a:cubicBezTo>
                  <a:pt x="3126281" y="1349659"/>
                  <a:pt x="3070463" y="853626"/>
                  <a:pt x="2960269" y="487482"/>
                </a:cubicBezTo>
                <a:cubicBezTo>
                  <a:pt x="2850075" y="121338"/>
                  <a:pt x="2635059" y="-532"/>
                  <a:pt x="2472803" y="2"/>
                </a:cubicBezTo>
                <a:cubicBezTo>
                  <a:pt x="2310547" y="536"/>
                  <a:pt x="2103203" y="118131"/>
                  <a:pt x="1986733" y="490689"/>
                </a:cubicBezTo>
                <a:cubicBezTo>
                  <a:pt x="1870263" y="863247"/>
                  <a:pt x="1823973" y="1349659"/>
                  <a:pt x="1492851" y="1561863"/>
                </a:cubicBezTo>
                <a:cubicBezTo>
                  <a:pt x="1161729" y="1774067"/>
                  <a:pt x="0" y="1763911"/>
                  <a:pt x="0" y="1763911"/>
                </a:cubicBezTo>
              </a:path>
            </a:pathLst>
          </a:cu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"/>
            </a:endParaRP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533400" y="3124200"/>
            <a:ext cx="3054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Population Distribution</a:t>
            </a:r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3110748" y="3733800"/>
            <a:ext cx="609600" cy="228600"/>
          </a:xfrm>
          <a:prstGeom prst="line">
            <a:avLst/>
          </a:pr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6098045" y="2474794"/>
            <a:ext cx="81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n=30</a:t>
            </a:r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5856011" y="1911984"/>
            <a:ext cx="96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n=100</a:t>
            </a: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5653362" y="1134304"/>
            <a:ext cx="111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/>
              <a:t>n=1000</a:t>
            </a:r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 flipH="1">
            <a:off x="5074590" y="2778104"/>
            <a:ext cx="935038" cy="0"/>
          </a:xfrm>
          <a:prstGeom prst="line">
            <a:avLst/>
          </a:pr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29" name="Line 15"/>
          <p:cNvSpPr>
            <a:spLocks noChangeShapeType="1"/>
          </p:cNvSpPr>
          <p:nvPr/>
        </p:nvSpPr>
        <p:spPr bwMode="auto">
          <a:xfrm flipH="1">
            <a:off x="4926298" y="2215294"/>
            <a:ext cx="901700" cy="0"/>
          </a:xfrm>
          <a:prstGeom prst="line">
            <a:avLst/>
          </a:pr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30" name="Line 16"/>
          <p:cNvSpPr>
            <a:spLocks noChangeShapeType="1"/>
          </p:cNvSpPr>
          <p:nvPr/>
        </p:nvSpPr>
        <p:spPr bwMode="auto">
          <a:xfrm flipH="1">
            <a:off x="4763064" y="1435455"/>
            <a:ext cx="868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33" name="Rectangle 2"/>
          <p:cNvSpPr txBox="1">
            <a:spLocks noChangeArrowheads="1"/>
          </p:cNvSpPr>
          <p:nvPr/>
        </p:nvSpPr>
        <p:spPr>
          <a:xfrm>
            <a:off x="381000" y="233070"/>
            <a:ext cx="84582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Standard Error of the Mean</a:t>
            </a:r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21" name="Group 33"/>
          <p:cNvGrpSpPr>
            <a:grpSpLocks/>
          </p:cNvGrpSpPr>
          <p:nvPr/>
        </p:nvGrpSpPr>
        <p:grpSpPr bwMode="auto">
          <a:xfrm>
            <a:off x="1092870" y="5503500"/>
            <a:ext cx="6781800" cy="152400"/>
            <a:chOff x="1143000" y="4876800"/>
            <a:chExt cx="6781800" cy="152400"/>
          </a:xfrm>
        </p:grpSpPr>
        <p:cxnSp>
          <p:nvCxnSpPr>
            <p:cNvPr id="22" name="Straight Connector 21"/>
            <p:cNvCxnSpPr/>
            <p:nvPr/>
          </p:nvCxnSpPr>
          <p:spPr bwMode="auto">
            <a:xfrm>
              <a:off x="1143000" y="4953000"/>
              <a:ext cx="6781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0080">
                  <a:alpha val="38000"/>
                </a:srgbClr>
              </a:glow>
            </a:effectLst>
          </p:spPr>
        </p:cxnSp>
        <p:cxnSp>
          <p:nvCxnSpPr>
            <p:cNvPr id="31" name="Straight Connector 21"/>
            <p:cNvCxnSpPr>
              <a:cxnSpLocks noChangeShapeType="1"/>
            </p:cNvCxnSpPr>
            <p:nvPr/>
          </p:nvCxnSpPr>
          <p:spPr bwMode="auto">
            <a:xfrm rot="5400000">
              <a:off x="2743994" y="4952206"/>
              <a:ext cx="152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Straight Connector 22"/>
            <p:cNvCxnSpPr>
              <a:cxnSpLocks noChangeShapeType="1"/>
            </p:cNvCxnSpPr>
            <p:nvPr/>
          </p:nvCxnSpPr>
          <p:spPr bwMode="auto">
            <a:xfrm rot="5400000">
              <a:off x="3191669" y="4952206"/>
              <a:ext cx="152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Straight Connector 25"/>
            <p:cNvCxnSpPr>
              <a:cxnSpLocks noChangeShapeType="1"/>
            </p:cNvCxnSpPr>
            <p:nvPr/>
          </p:nvCxnSpPr>
          <p:spPr bwMode="auto">
            <a:xfrm rot="5400000">
              <a:off x="3639344" y="4952206"/>
              <a:ext cx="152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Straight Connector 26"/>
            <p:cNvCxnSpPr>
              <a:cxnSpLocks noChangeShapeType="1"/>
            </p:cNvCxnSpPr>
            <p:nvPr/>
          </p:nvCxnSpPr>
          <p:spPr bwMode="auto">
            <a:xfrm rot="5400000">
              <a:off x="4087019" y="4952206"/>
              <a:ext cx="152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Straight Connector 27"/>
            <p:cNvCxnSpPr>
              <a:cxnSpLocks noChangeShapeType="1"/>
            </p:cNvCxnSpPr>
            <p:nvPr/>
          </p:nvCxnSpPr>
          <p:spPr bwMode="auto">
            <a:xfrm rot="5400000">
              <a:off x="4534694" y="4952206"/>
              <a:ext cx="152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Straight Connector 28"/>
            <p:cNvCxnSpPr>
              <a:cxnSpLocks noChangeShapeType="1"/>
            </p:cNvCxnSpPr>
            <p:nvPr/>
          </p:nvCxnSpPr>
          <p:spPr bwMode="auto">
            <a:xfrm rot="5400000">
              <a:off x="5430044" y="4952206"/>
              <a:ext cx="152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" name="Straight Connector 29"/>
            <p:cNvCxnSpPr>
              <a:cxnSpLocks noChangeShapeType="1"/>
            </p:cNvCxnSpPr>
            <p:nvPr/>
          </p:nvCxnSpPr>
          <p:spPr bwMode="auto">
            <a:xfrm rot="5400000">
              <a:off x="6325394" y="4952206"/>
              <a:ext cx="152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Straight Connector 31"/>
            <p:cNvCxnSpPr>
              <a:cxnSpLocks noChangeShapeType="1"/>
            </p:cNvCxnSpPr>
            <p:nvPr/>
          </p:nvCxnSpPr>
          <p:spPr bwMode="auto">
            <a:xfrm rot="5400000">
              <a:off x="5877719" y="4952206"/>
              <a:ext cx="152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Straight Connector 32"/>
            <p:cNvCxnSpPr>
              <a:cxnSpLocks noChangeShapeType="1"/>
            </p:cNvCxnSpPr>
            <p:nvPr/>
          </p:nvCxnSpPr>
          <p:spPr bwMode="auto">
            <a:xfrm rot="5400000">
              <a:off x="4982369" y="4952206"/>
              <a:ext cx="152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4E1E-219A-A444-A241-FDE36A2374EE}" type="slidenum">
              <a:rPr lang="en-US" smtClean="0"/>
              <a:t>36</a:t>
            </a:fld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754144" y="5418280"/>
            <a:ext cx="0" cy="10865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17663" y="6065244"/>
            <a:ext cx="2761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standard deviation</a:t>
            </a:r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4558418" y="1121918"/>
            <a:ext cx="193153" cy="4283082"/>
          </a:xfrm>
          <a:custGeom>
            <a:avLst/>
            <a:gdLst>
              <a:gd name="connsiteX0" fmla="*/ 0 w 207640"/>
              <a:gd name="connsiteY0" fmla="*/ 0 h 4302397"/>
              <a:gd name="connsiteX1" fmla="*/ 77261 w 207640"/>
              <a:gd name="connsiteY1" fmla="*/ 72431 h 4302397"/>
              <a:gd name="connsiteX2" fmla="*/ 115892 w 207640"/>
              <a:gd name="connsiteY2" fmla="*/ 178663 h 4302397"/>
              <a:gd name="connsiteX3" fmla="*/ 154523 w 207640"/>
              <a:gd name="connsiteY3" fmla="*/ 304210 h 4302397"/>
              <a:gd name="connsiteX4" fmla="*/ 178667 w 207640"/>
              <a:gd name="connsiteY4" fmla="*/ 434586 h 4302397"/>
              <a:gd name="connsiteX5" fmla="*/ 193153 w 207640"/>
              <a:gd name="connsiteY5" fmla="*/ 531160 h 4302397"/>
              <a:gd name="connsiteX6" fmla="*/ 207640 w 207640"/>
              <a:gd name="connsiteY6" fmla="*/ 4302397 h 4302397"/>
              <a:gd name="connsiteX7" fmla="*/ 0 w 207640"/>
              <a:gd name="connsiteY7" fmla="*/ 4283082 h 4302397"/>
              <a:gd name="connsiteX8" fmla="*/ 0 w 207640"/>
              <a:gd name="connsiteY8" fmla="*/ 0 h 4302397"/>
              <a:gd name="connsiteX0" fmla="*/ 0 w 207640"/>
              <a:gd name="connsiteY0" fmla="*/ 0 h 4283082"/>
              <a:gd name="connsiteX1" fmla="*/ 77261 w 207640"/>
              <a:gd name="connsiteY1" fmla="*/ 72431 h 4283082"/>
              <a:gd name="connsiteX2" fmla="*/ 115892 w 207640"/>
              <a:gd name="connsiteY2" fmla="*/ 178663 h 4283082"/>
              <a:gd name="connsiteX3" fmla="*/ 154523 w 207640"/>
              <a:gd name="connsiteY3" fmla="*/ 304210 h 4283082"/>
              <a:gd name="connsiteX4" fmla="*/ 178667 w 207640"/>
              <a:gd name="connsiteY4" fmla="*/ 434586 h 4283082"/>
              <a:gd name="connsiteX5" fmla="*/ 193153 w 207640"/>
              <a:gd name="connsiteY5" fmla="*/ 531160 h 4283082"/>
              <a:gd name="connsiteX6" fmla="*/ 207640 w 207640"/>
              <a:gd name="connsiteY6" fmla="*/ 4278253 h 4283082"/>
              <a:gd name="connsiteX7" fmla="*/ 0 w 207640"/>
              <a:gd name="connsiteY7" fmla="*/ 4283082 h 4283082"/>
              <a:gd name="connsiteX8" fmla="*/ 0 w 207640"/>
              <a:gd name="connsiteY8" fmla="*/ 0 h 4283082"/>
              <a:gd name="connsiteX0" fmla="*/ 0 w 193154"/>
              <a:gd name="connsiteY0" fmla="*/ 0 h 4292740"/>
              <a:gd name="connsiteX1" fmla="*/ 77261 w 193154"/>
              <a:gd name="connsiteY1" fmla="*/ 72431 h 4292740"/>
              <a:gd name="connsiteX2" fmla="*/ 115892 w 193154"/>
              <a:gd name="connsiteY2" fmla="*/ 178663 h 4292740"/>
              <a:gd name="connsiteX3" fmla="*/ 154523 w 193154"/>
              <a:gd name="connsiteY3" fmla="*/ 304210 h 4292740"/>
              <a:gd name="connsiteX4" fmla="*/ 178667 w 193154"/>
              <a:gd name="connsiteY4" fmla="*/ 434586 h 4292740"/>
              <a:gd name="connsiteX5" fmla="*/ 193153 w 193154"/>
              <a:gd name="connsiteY5" fmla="*/ 531160 h 4292740"/>
              <a:gd name="connsiteX6" fmla="*/ 193154 w 193154"/>
              <a:gd name="connsiteY6" fmla="*/ 4292740 h 4292740"/>
              <a:gd name="connsiteX7" fmla="*/ 0 w 193154"/>
              <a:gd name="connsiteY7" fmla="*/ 4283082 h 4292740"/>
              <a:gd name="connsiteX8" fmla="*/ 0 w 193154"/>
              <a:gd name="connsiteY8" fmla="*/ 0 h 4292740"/>
              <a:gd name="connsiteX0" fmla="*/ 0 w 193154"/>
              <a:gd name="connsiteY0" fmla="*/ 0 h 4283082"/>
              <a:gd name="connsiteX1" fmla="*/ 77261 w 193154"/>
              <a:gd name="connsiteY1" fmla="*/ 72431 h 4283082"/>
              <a:gd name="connsiteX2" fmla="*/ 115892 w 193154"/>
              <a:gd name="connsiteY2" fmla="*/ 178663 h 4283082"/>
              <a:gd name="connsiteX3" fmla="*/ 154523 w 193154"/>
              <a:gd name="connsiteY3" fmla="*/ 304210 h 4283082"/>
              <a:gd name="connsiteX4" fmla="*/ 178667 w 193154"/>
              <a:gd name="connsiteY4" fmla="*/ 434586 h 4283082"/>
              <a:gd name="connsiteX5" fmla="*/ 193153 w 193154"/>
              <a:gd name="connsiteY5" fmla="*/ 531160 h 4283082"/>
              <a:gd name="connsiteX6" fmla="*/ 193154 w 193154"/>
              <a:gd name="connsiteY6" fmla="*/ 4278254 h 4283082"/>
              <a:gd name="connsiteX7" fmla="*/ 0 w 193154"/>
              <a:gd name="connsiteY7" fmla="*/ 4283082 h 4283082"/>
              <a:gd name="connsiteX8" fmla="*/ 0 w 193154"/>
              <a:gd name="connsiteY8" fmla="*/ 0 h 4283082"/>
              <a:gd name="connsiteX0" fmla="*/ 0 w 193153"/>
              <a:gd name="connsiteY0" fmla="*/ 0 h 4297569"/>
              <a:gd name="connsiteX1" fmla="*/ 77261 w 193153"/>
              <a:gd name="connsiteY1" fmla="*/ 72431 h 4297569"/>
              <a:gd name="connsiteX2" fmla="*/ 115892 w 193153"/>
              <a:gd name="connsiteY2" fmla="*/ 178663 h 4297569"/>
              <a:gd name="connsiteX3" fmla="*/ 154523 w 193153"/>
              <a:gd name="connsiteY3" fmla="*/ 304210 h 4297569"/>
              <a:gd name="connsiteX4" fmla="*/ 178667 w 193153"/>
              <a:gd name="connsiteY4" fmla="*/ 434586 h 4297569"/>
              <a:gd name="connsiteX5" fmla="*/ 193153 w 193153"/>
              <a:gd name="connsiteY5" fmla="*/ 531160 h 4297569"/>
              <a:gd name="connsiteX6" fmla="*/ 188325 w 193153"/>
              <a:gd name="connsiteY6" fmla="*/ 4297569 h 4297569"/>
              <a:gd name="connsiteX7" fmla="*/ 0 w 193153"/>
              <a:gd name="connsiteY7" fmla="*/ 4283082 h 4297569"/>
              <a:gd name="connsiteX8" fmla="*/ 0 w 193153"/>
              <a:gd name="connsiteY8" fmla="*/ 0 h 4297569"/>
              <a:gd name="connsiteX0" fmla="*/ 0 w 193153"/>
              <a:gd name="connsiteY0" fmla="*/ 0 h 4283082"/>
              <a:gd name="connsiteX1" fmla="*/ 77261 w 193153"/>
              <a:gd name="connsiteY1" fmla="*/ 72431 h 4283082"/>
              <a:gd name="connsiteX2" fmla="*/ 115892 w 193153"/>
              <a:gd name="connsiteY2" fmla="*/ 178663 h 4283082"/>
              <a:gd name="connsiteX3" fmla="*/ 154523 w 193153"/>
              <a:gd name="connsiteY3" fmla="*/ 304210 h 4283082"/>
              <a:gd name="connsiteX4" fmla="*/ 178667 w 193153"/>
              <a:gd name="connsiteY4" fmla="*/ 434586 h 4283082"/>
              <a:gd name="connsiteX5" fmla="*/ 193153 w 193153"/>
              <a:gd name="connsiteY5" fmla="*/ 531160 h 4283082"/>
              <a:gd name="connsiteX6" fmla="*/ 185150 w 193153"/>
              <a:gd name="connsiteY6" fmla="*/ 4281694 h 4283082"/>
              <a:gd name="connsiteX7" fmla="*/ 0 w 193153"/>
              <a:gd name="connsiteY7" fmla="*/ 4283082 h 4283082"/>
              <a:gd name="connsiteX8" fmla="*/ 0 w 193153"/>
              <a:gd name="connsiteY8" fmla="*/ 0 h 4283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3153" h="4283082">
                <a:moveTo>
                  <a:pt x="0" y="0"/>
                </a:moveTo>
                <a:lnTo>
                  <a:pt x="77261" y="72431"/>
                </a:lnTo>
                <a:lnTo>
                  <a:pt x="115892" y="178663"/>
                </a:lnTo>
                <a:lnTo>
                  <a:pt x="154523" y="304210"/>
                </a:lnTo>
                <a:lnTo>
                  <a:pt x="178667" y="434586"/>
                </a:lnTo>
                <a:lnTo>
                  <a:pt x="193153" y="531160"/>
                </a:lnTo>
                <a:cubicBezTo>
                  <a:pt x="193153" y="1785020"/>
                  <a:pt x="185150" y="3027834"/>
                  <a:pt x="185150" y="4281694"/>
                </a:cubicBezTo>
                <a:lnTo>
                  <a:pt x="0" y="4283082"/>
                </a:lnTo>
                <a:cubicBezTo>
                  <a:pt x="1610" y="2861826"/>
                  <a:pt x="3219" y="1440571"/>
                  <a:pt x="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43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Effect Size</a:t>
            </a:r>
            <a:br>
              <a:rPr lang="en-US">
                <a:latin typeface="Times" charset="0"/>
                <a:ea typeface="ＭＳ Ｐゴシック" charset="0"/>
                <a:cs typeface="ＭＳ Ｐゴシック" charset="0"/>
              </a:rPr>
            </a:br>
            <a:r>
              <a:rPr lang="en-US" sz="3200">
                <a:latin typeface="Times" charset="0"/>
                <a:ea typeface="ＭＳ Ｐゴシック" charset="0"/>
                <a:cs typeface="ＭＳ Ｐゴシック" charset="0"/>
              </a:rPr>
              <a:t>(Practical Significance)</a:t>
            </a:r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38338"/>
            <a:ext cx="7707313" cy="491966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Aft>
                <a:spcPct val="40000"/>
              </a:spcAft>
            </a:pPr>
            <a:r>
              <a:rPr lang="en-US" sz="2400" dirty="0">
                <a:latin typeface="Times" charset="0"/>
                <a:ea typeface="ＭＳ Ｐゴシック" charset="0"/>
                <a:cs typeface="ＭＳ Ｐゴシック" charset="0"/>
              </a:rPr>
              <a:t>With large samples it is possible that significant differences will appear from very small mean differences.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</a:pPr>
            <a:r>
              <a:rPr lang="en-US" sz="2400" dirty="0">
                <a:latin typeface="Times" charset="0"/>
                <a:ea typeface="ＭＳ Ｐゴシック" charset="0"/>
                <a:cs typeface="ＭＳ Ｐゴシック" charset="0"/>
              </a:rPr>
              <a:t>When statistical significance appears, practical significance can be reported by showing the mean differences in units of standard deviation—not standard error (remember z scores).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</a:pPr>
            <a:r>
              <a:rPr lang="en-US" sz="2400" dirty="0">
                <a:latin typeface="Times" charset="0"/>
                <a:ea typeface="ＭＳ Ｐゴシック" charset="0"/>
                <a:cs typeface="ＭＳ Ｐゴシック" charset="0"/>
              </a:rPr>
              <a:t>The simplest </a:t>
            </a:r>
            <a:r>
              <a:rPr lang="en-US" sz="2400" dirty="0" smtClean="0">
                <a:latin typeface="Times" charset="0"/>
                <a:ea typeface="ＭＳ Ｐゴシック" charset="0"/>
                <a:cs typeface="ＭＳ Ｐゴシック" charset="0"/>
              </a:rPr>
              <a:t>calculation of effect size </a:t>
            </a:r>
            <a:r>
              <a:rPr lang="en-US" sz="2400" dirty="0">
                <a:latin typeface="Times" charset="0"/>
                <a:ea typeface="ＭＳ Ｐゴシック" charset="0"/>
                <a:cs typeface="ＭＳ Ｐゴシック" charset="0"/>
              </a:rPr>
              <a:t>is to determine the distance between the two mean scores and divide by the average standard deviation. (</a:t>
            </a:r>
            <a:r>
              <a:rPr lang="en-US" sz="2400" dirty="0" smtClean="0">
                <a:latin typeface="Times" charset="0"/>
                <a:ea typeface="ＭＳ Ｐゴシック" charset="0"/>
                <a:cs typeface="ＭＳ Ｐゴシック" charset="0"/>
              </a:rPr>
              <a:t>Cohen’s </a:t>
            </a:r>
            <a:r>
              <a:rPr lang="en-US" sz="2400" i="1" dirty="0">
                <a:latin typeface="Times" charset="0"/>
                <a:ea typeface="ＭＳ Ｐゴシック" charset="0"/>
                <a:cs typeface="ＭＳ Ｐゴシック" charset="0"/>
              </a:rPr>
              <a:t>d)</a:t>
            </a:r>
            <a:r>
              <a:rPr lang="en-US" sz="2400" dirty="0">
                <a:latin typeface="Times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4E1E-219A-A444-A241-FDE36A2374EE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72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962150"/>
          </a:xfrm>
        </p:spPr>
        <p:txBody>
          <a:bodyPr rIns="132080"/>
          <a:lstStyle/>
          <a:p>
            <a:r>
              <a:rPr lang="en-US" sz="3200">
                <a:latin typeface="Times" charset="0"/>
                <a:ea typeface="ＭＳ Ｐゴシック" charset="0"/>
                <a:cs typeface="ＭＳ Ｐゴシック" charset="0"/>
              </a:rPr>
              <a:t>Effect Size—Practical Significance</a:t>
            </a:r>
          </a:p>
        </p:txBody>
      </p:sp>
      <p:sp>
        <p:nvSpPr>
          <p:cNvPr id="83972" name="Line 3"/>
          <p:cNvSpPr>
            <a:spLocks noChangeShapeType="1"/>
          </p:cNvSpPr>
          <p:nvPr/>
        </p:nvSpPr>
        <p:spPr bwMode="auto">
          <a:xfrm>
            <a:off x="457200" y="4800600"/>
            <a:ext cx="79248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Times"/>
            </a:endParaRPr>
          </a:p>
        </p:txBody>
      </p:sp>
      <p:sp>
        <p:nvSpPr>
          <p:cNvPr id="83973" name="Line 4"/>
          <p:cNvSpPr>
            <a:spLocks noChangeShapeType="1"/>
          </p:cNvSpPr>
          <p:nvPr/>
        </p:nvSpPr>
        <p:spPr bwMode="auto">
          <a:xfrm>
            <a:off x="4572000" y="1905000"/>
            <a:ext cx="1588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Times"/>
            </a:endParaRPr>
          </a:p>
        </p:txBody>
      </p:sp>
      <p:sp>
        <p:nvSpPr>
          <p:cNvPr id="83974" name="Rectangle 5"/>
          <p:cNvSpPr>
            <a:spLocks/>
          </p:cNvSpPr>
          <p:nvPr/>
        </p:nvSpPr>
        <p:spPr bwMode="auto">
          <a:xfrm>
            <a:off x="1451388" y="5010150"/>
            <a:ext cx="63809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dirty="0">
                <a:latin typeface="Times"/>
                <a:cs typeface="Times" charset="0"/>
                <a:sym typeface="Times" charset="0"/>
              </a:rPr>
              <a:t>How many standard deviations is the new mean from the first mean?</a:t>
            </a:r>
            <a:br>
              <a:rPr lang="en-US" dirty="0">
                <a:latin typeface="Times"/>
                <a:cs typeface="Times" charset="0"/>
                <a:sym typeface="Times" charset="0"/>
              </a:rPr>
            </a:br>
            <a:r>
              <a:rPr lang="en-US" dirty="0">
                <a:latin typeface="Times"/>
                <a:cs typeface="Times" charset="0"/>
                <a:sym typeface="Times" charset="0"/>
              </a:rPr>
              <a:t> </a:t>
            </a:r>
            <a:r>
              <a:rPr lang="en-US" sz="2000" dirty="0">
                <a:latin typeface="Times"/>
                <a:cs typeface="Arial" charset="0"/>
              </a:rPr>
              <a:t>Effect size of .2 is weak; .5 is moderate; .8 is strong</a:t>
            </a: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V="1">
            <a:off x="5630174" y="2162176"/>
            <a:ext cx="0" cy="264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363137" y="1960189"/>
            <a:ext cx="6405825" cy="2765944"/>
          </a:xfrm>
          <a:custGeom>
            <a:avLst/>
            <a:gdLst>
              <a:gd name="connsiteX0" fmla="*/ 3931800 w 3931800"/>
              <a:gd name="connsiteY0" fmla="*/ 1577907 h 1581834"/>
              <a:gd name="connsiteX1" fmla="*/ 2950453 w 3931800"/>
              <a:gd name="connsiteY1" fmla="*/ 1375859 h 1581834"/>
              <a:gd name="connsiteX2" fmla="*/ 2456573 w 3931800"/>
              <a:gd name="connsiteY2" fmla="*/ 250164 h 1581834"/>
              <a:gd name="connsiteX3" fmla="*/ 1965900 w 3931800"/>
              <a:gd name="connsiteY3" fmla="*/ 10 h 1581834"/>
              <a:gd name="connsiteX4" fmla="*/ 1475227 w 3931800"/>
              <a:gd name="connsiteY4" fmla="*/ 246957 h 1581834"/>
              <a:gd name="connsiteX5" fmla="*/ 981346 w 3931800"/>
              <a:gd name="connsiteY5" fmla="*/ 1375859 h 1581834"/>
              <a:gd name="connsiteX6" fmla="*/ 0 w 3931800"/>
              <a:gd name="connsiteY6" fmla="*/ 1581114 h 1581834"/>
              <a:gd name="connsiteX0" fmla="*/ 3931800 w 3931800"/>
              <a:gd name="connsiteY0" fmla="*/ 1648456 h 1652383"/>
              <a:gd name="connsiteX1" fmla="*/ 2950453 w 3931800"/>
              <a:gd name="connsiteY1" fmla="*/ 1446408 h 1652383"/>
              <a:gd name="connsiteX2" fmla="*/ 2456573 w 3931800"/>
              <a:gd name="connsiteY2" fmla="*/ 320713 h 1652383"/>
              <a:gd name="connsiteX3" fmla="*/ 1969107 w 3931800"/>
              <a:gd name="connsiteY3" fmla="*/ 2 h 1652383"/>
              <a:gd name="connsiteX4" fmla="*/ 1475227 w 3931800"/>
              <a:gd name="connsiteY4" fmla="*/ 317506 h 1652383"/>
              <a:gd name="connsiteX5" fmla="*/ 981346 w 3931800"/>
              <a:gd name="connsiteY5" fmla="*/ 1446408 h 1652383"/>
              <a:gd name="connsiteX6" fmla="*/ 0 w 3931800"/>
              <a:gd name="connsiteY6" fmla="*/ 1651663 h 1652383"/>
              <a:gd name="connsiteX0" fmla="*/ 4443305 w 4443305"/>
              <a:gd name="connsiteY0" fmla="*/ 1648456 h 1652383"/>
              <a:gd name="connsiteX1" fmla="*/ 3461958 w 4443305"/>
              <a:gd name="connsiteY1" fmla="*/ 1446408 h 1652383"/>
              <a:gd name="connsiteX2" fmla="*/ 2968078 w 4443305"/>
              <a:gd name="connsiteY2" fmla="*/ 320713 h 1652383"/>
              <a:gd name="connsiteX3" fmla="*/ 2480612 w 4443305"/>
              <a:gd name="connsiteY3" fmla="*/ 2 h 1652383"/>
              <a:gd name="connsiteX4" fmla="*/ 1986732 w 4443305"/>
              <a:gd name="connsiteY4" fmla="*/ 317506 h 1652383"/>
              <a:gd name="connsiteX5" fmla="*/ 1492851 w 4443305"/>
              <a:gd name="connsiteY5" fmla="*/ 1446408 h 1652383"/>
              <a:gd name="connsiteX6" fmla="*/ 0 w 4443305"/>
              <a:gd name="connsiteY6" fmla="*/ 1648456 h 1652383"/>
              <a:gd name="connsiteX0" fmla="*/ 4974333 w 4974333"/>
              <a:gd name="connsiteY0" fmla="*/ 1645249 h 1649482"/>
              <a:gd name="connsiteX1" fmla="*/ 3461958 w 4974333"/>
              <a:gd name="connsiteY1" fmla="*/ 1446408 h 1649482"/>
              <a:gd name="connsiteX2" fmla="*/ 2968078 w 4974333"/>
              <a:gd name="connsiteY2" fmla="*/ 320713 h 1649482"/>
              <a:gd name="connsiteX3" fmla="*/ 2480612 w 4974333"/>
              <a:gd name="connsiteY3" fmla="*/ 2 h 1649482"/>
              <a:gd name="connsiteX4" fmla="*/ 1986732 w 4974333"/>
              <a:gd name="connsiteY4" fmla="*/ 317506 h 1649482"/>
              <a:gd name="connsiteX5" fmla="*/ 1492851 w 4974333"/>
              <a:gd name="connsiteY5" fmla="*/ 1446408 h 1649482"/>
              <a:gd name="connsiteX6" fmla="*/ 0 w 4974333"/>
              <a:gd name="connsiteY6" fmla="*/ 1648456 h 1649482"/>
              <a:gd name="connsiteX0" fmla="*/ 4974333 w 4974333"/>
              <a:gd name="connsiteY0" fmla="*/ 1654472 h 1659869"/>
              <a:gd name="connsiteX1" fmla="*/ 3461958 w 4974333"/>
              <a:gd name="connsiteY1" fmla="*/ 1455631 h 1659869"/>
              <a:gd name="connsiteX2" fmla="*/ 2968078 w 4974333"/>
              <a:gd name="connsiteY2" fmla="*/ 329936 h 1659869"/>
              <a:gd name="connsiteX3" fmla="*/ 2480612 w 4974333"/>
              <a:gd name="connsiteY3" fmla="*/ 9225 h 1659869"/>
              <a:gd name="connsiteX4" fmla="*/ 1990637 w 4974333"/>
              <a:gd name="connsiteY4" fmla="*/ 217687 h 1659869"/>
              <a:gd name="connsiteX5" fmla="*/ 1492851 w 4974333"/>
              <a:gd name="connsiteY5" fmla="*/ 1455631 h 1659869"/>
              <a:gd name="connsiteX6" fmla="*/ 0 w 4974333"/>
              <a:gd name="connsiteY6" fmla="*/ 1657679 h 1659869"/>
              <a:gd name="connsiteX0" fmla="*/ 4974333 w 4974333"/>
              <a:gd name="connsiteY0" fmla="*/ 1647345 h 1654155"/>
              <a:gd name="connsiteX1" fmla="*/ 3461958 w 4974333"/>
              <a:gd name="connsiteY1" fmla="*/ 1448504 h 1654155"/>
              <a:gd name="connsiteX2" fmla="*/ 2964174 w 4974333"/>
              <a:gd name="connsiteY2" fmla="*/ 207353 h 1654155"/>
              <a:gd name="connsiteX3" fmla="*/ 2480612 w 4974333"/>
              <a:gd name="connsiteY3" fmla="*/ 2098 h 1654155"/>
              <a:gd name="connsiteX4" fmla="*/ 1990637 w 4974333"/>
              <a:gd name="connsiteY4" fmla="*/ 210560 h 1654155"/>
              <a:gd name="connsiteX5" fmla="*/ 1492851 w 4974333"/>
              <a:gd name="connsiteY5" fmla="*/ 1448504 h 1654155"/>
              <a:gd name="connsiteX6" fmla="*/ 0 w 4974333"/>
              <a:gd name="connsiteY6" fmla="*/ 1650552 h 1654155"/>
              <a:gd name="connsiteX0" fmla="*/ 4974333 w 4974333"/>
              <a:gd name="connsiteY0" fmla="*/ 1763913 h 1770723"/>
              <a:gd name="connsiteX1" fmla="*/ 3461958 w 4974333"/>
              <a:gd name="connsiteY1" fmla="*/ 1565072 h 1770723"/>
              <a:gd name="connsiteX2" fmla="*/ 2964174 w 4974333"/>
              <a:gd name="connsiteY2" fmla="*/ 323921 h 1770723"/>
              <a:gd name="connsiteX3" fmla="*/ 2480613 w 4974333"/>
              <a:gd name="connsiteY3" fmla="*/ 3 h 1770723"/>
              <a:gd name="connsiteX4" fmla="*/ 1990637 w 4974333"/>
              <a:gd name="connsiteY4" fmla="*/ 327128 h 1770723"/>
              <a:gd name="connsiteX5" fmla="*/ 1492851 w 4974333"/>
              <a:gd name="connsiteY5" fmla="*/ 1565072 h 1770723"/>
              <a:gd name="connsiteX6" fmla="*/ 0 w 4974333"/>
              <a:gd name="connsiteY6" fmla="*/ 1767120 h 1770723"/>
              <a:gd name="connsiteX0" fmla="*/ 4974333 w 4974333"/>
              <a:gd name="connsiteY0" fmla="*/ 1722225 h 1729035"/>
              <a:gd name="connsiteX1" fmla="*/ 3461958 w 4974333"/>
              <a:gd name="connsiteY1" fmla="*/ 1523384 h 1729035"/>
              <a:gd name="connsiteX2" fmla="*/ 2964174 w 4974333"/>
              <a:gd name="connsiteY2" fmla="*/ 282233 h 1729035"/>
              <a:gd name="connsiteX3" fmla="*/ 2472803 w 4974333"/>
              <a:gd name="connsiteY3" fmla="*/ 8 h 1729035"/>
              <a:gd name="connsiteX4" fmla="*/ 1990637 w 4974333"/>
              <a:gd name="connsiteY4" fmla="*/ 285440 h 1729035"/>
              <a:gd name="connsiteX5" fmla="*/ 1492851 w 4974333"/>
              <a:gd name="connsiteY5" fmla="*/ 1523384 h 1729035"/>
              <a:gd name="connsiteX6" fmla="*/ 0 w 4974333"/>
              <a:gd name="connsiteY6" fmla="*/ 1725432 h 1729035"/>
              <a:gd name="connsiteX0" fmla="*/ 4974333 w 4974333"/>
              <a:gd name="connsiteY0" fmla="*/ 1760705 h 1767515"/>
              <a:gd name="connsiteX1" fmla="*/ 3461958 w 4974333"/>
              <a:gd name="connsiteY1" fmla="*/ 1561864 h 1767515"/>
              <a:gd name="connsiteX2" fmla="*/ 2964174 w 4974333"/>
              <a:gd name="connsiteY2" fmla="*/ 320713 h 1767515"/>
              <a:gd name="connsiteX3" fmla="*/ 2472803 w 4974333"/>
              <a:gd name="connsiteY3" fmla="*/ 3 h 1767515"/>
              <a:gd name="connsiteX4" fmla="*/ 1990637 w 4974333"/>
              <a:gd name="connsiteY4" fmla="*/ 323920 h 1767515"/>
              <a:gd name="connsiteX5" fmla="*/ 1492851 w 4974333"/>
              <a:gd name="connsiteY5" fmla="*/ 1561864 h 1767515"/>
              <a:gd name="connsiteX6" fmla="*/ 0 w 4974333"/>
              <a:gd name="connsiteY6" fmla="*/ 1763912 h 1767515"/>
              <a:gd name="connsiteX0" fmla="*/ 4974333 w 4974333"/>
              <a:gd name="connsiteY0" fmla="*/ 1765751 h 1772561"/>
              <a:gd name="connsiteX1" fmla="*/ 3461958 w 4974333"/>
              <a:gd name="connsiteY1" fmla="*/ 1566910 h 1772561"/>
              <a:gd name="connsiteX2" fmla="*/ 2964174 w 4974333"/>
              <a:gd name="connsiteY2" fmla="*/ 325759 h 1772561"/>
              <a:gd name="connsiteX3" fmla="*/ 2472803 w 4974333"/>
              <a:gd name="connsiteY3" fmla="*/ 5049 h 1772561"/>
              <a:gd name="connsiteX4" fmla="*/ 1986733 w 4974333"/>
              <a:gd name="connsiteY4" fmla="*/ 495736 h 1772561"/>
              <a:gd name="connsiteX5" fmla="*/ 1492851 w 4974333"/>
              <a:gd name="connsiteY5" fmla="*/ 1566910 h 1772561"/>
              <a:gd name="connsiteX6" fmla="*/ 0 w 4974333"/>
              <a:gd name="connsiteY6" fmla="*/ 1768958 h 1772561"/>
              <a:gd name="connsiteX0" fmla="*/ 4974333 w 4974333"/>
              <a:gd name="connsiteY0" fmla="*/ 1760703 h 1764110"/>
              <a:gd name="connsiteX1" fmla="*/ 3461958 w 4974333"/>
              <a:gd name="connsiteY1" fmla="*/ 1561862 h 1764110"/>
              <a:gd name="connsiteX2" fmla="*/ 2960269 w 4974333"/>
              <a:gd name="connsiteY2" fmla="*/ 487481 h 1764110"/>
              <a:gd name="connsiteX3" fmla="*/ 2472803 w 4974333"/>
              <a:gd name="connsiteY3" fmla="*/ 1 h 1764110"/>
              <a:gd name="connsiteX4" fmla="*/ 1986733 w 4974333"/>
              <a:gd name="connsiteY4" fmla="*/ 490688 h 1764110"/>
              <a:gd name="connsiteX5" fmla="*/ 1492851 w 4974333"/>
              <a:gd name="connsiteY5" fmla="*/ 1561862 h 1764110"/>
              <a:gd name="connsiteX6" fmla="*/ 0 w 4974333"/>
              <a:gd name="connsiteY6" fmla="*/ 1763910 h 1764110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4333" h="1764111">
                <a:moveTo>
                  <a:pt x="4974333" y="1760704"/>
                </a:moveTo>
                <a:cubicBezTo>
                  <a:pt x="4606595" y="1770325"/>
                  <a:pt x="3797635" y="1774067"/>
                  <a:pt x="3461958" y="1561863"/>
                </a:cubicBezTo>
                <a:cubicBezTo>
                  <a:pt x="3126281" y="1349659"/>
                  <a:pt x="3070463" y="853626"/>
                  <a:pt x="2960269" y="487482"/>
                </a:cubicBezTo>
                <a:cubicBezTo>
                  <a:pt x="2850075" y="121338"/>
                  <a:pt x="2635059" y="-532"/>
                  <a:pt x="2472803" y="2"/>
                </a:cubicBezTo>
                <a:cubicBezTo>
                  <a:pt x="2310547" y="536"/>
                  <a:pt x="2103203" y="118131"/>
                  <a:pt x="1986733" y="490689"/>
                </a:cubicBezTo>
                <a:cubicBezTo>
                  <a:pt x="1870263" y="863247"/>
                  <a:pt x="1823973" y="1349659"/>
                  <a:pt x="1492851" y="1561863"/>
                </a:cubicBezTo>
                <a:cubicBezTo>
                  <a:pt x="1161729" y="1774067"/>
                  <a:pt x="0" y="1763911"/>
                  <a:pt x="0" y="1763911"/>
                </a:cubicBezTo>
              </a:path>
            </a:pathLst>
          </a:cu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4E1E-219A-A444-A241-FDE36A2374EE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951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152400"/>
            <a:ext cx="8839200" cy="1905000"/>
          </a:xfrm>
        </p:spPr>
        <p:txBody>
          <a:bodyPr/>
          <a:lstStyle/>
          <a:p>
            <a:pPr eaLnBrk="1" hangingPunct="1"/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Practical Significance</a:t>
            </a:r>
            <a:br>
              <a:rPr lang="en-US">
                <a:latin typeface="Times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Times" charset="0"/>
                <a:ea typeface="ＭＳ Ｐゴシック" charset="0"/>
                <a:cs typeface="ＭＳ Ｐゴシック" charset="0"/>
              </a:rPr>
              <a:t>The difference of the means in units of standard deviation</a:t>
            </a:r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712788" y="1706563"/>
            <a:ext cx="13316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T</a:t>
            </a:r>
            <a:endParaRPr lang="en-US" dirty="0">
              <a:latin typeface="Times"/>
            </a:endParaRP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846138" y="1706563"/>
            <a:ext cx="20576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 err="1">
                <a:solidFill>
                  <a:srgbClr val="000000"/>
                </a:solidFill>
                <a:latin typeface="Times"/>
              </a:rPr>
              <a:t>ab</a:t>
            </a:r>
            <a:endParaRPr lang="en-US" dirty="0">
              <a:latin typeface="Times"/>
            </a:endParaRPr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1047750" y="1706563"/>
            <a:ext cx="6057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l</a:t>
            </a:r>
            <a:endParaRPr lang="en-US" dirty="0">
              <a:latin typeface="Times"/>
            </a:endParaRPr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1108075" y="1706563"/>
            <a:ext cx="26026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e 1</a:t>
            </a:r>
            <a:endParaRPr lang="en-US" dirty="0">
              <a:latin typeface="Times"/>
            </a:endParaRPr>
          </a:p>
        </p:txBody>
      </p:sp>
      <p:sp>
        <p:nvSpPr>
          <p:cNvPr id="84999" name="Rectangle 7"/>
          <p:cNvSpPr>
            <a:spLocks noChangeArrowheads="1"/>
          </p:cNvSpPr>
          <p:nvPr/>
        </p:nvSpPr>
        <p:spPr bwMode="auto">
          <a:xfrm>
            <a:off x="712788" y="1955800"/>
            <a:ext cx="20611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M</a:t>
            </a:r>
            <a:endParaRPr lang="en-US" dirty="0">
              <a:latin typeface="Times"/>
            </a:endParaRPr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893763" y="1955800"/>
            <a:ext cx="50106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 err="1">
                <a:solidFill>
                  <a:srgbClr val="000000"/>
                </a:solidFill>
                <a:latin typeface="Times"/>
              </a:rPr>
              <a:t>ean</a:t>
            </a:r>
            <a:r>
              <a:rPr lang="en-US" sz="1700" i="1" dirty="0">
                <a:solidFill>
                  <a:srgbClr val="000000"/>
                </a:solidFill>
                <a:latin typeface="Times"/>
              </a:rPr>
              <a:t> S</a:t>
            </a:r>
            <a:endParaRPr lang="en-US" dirty="0">
              <a:latin typeface="Times"/>
            </a:endParaRPr>
          </a:p>
        </p:txBody>
      </p:sp>
      <p:sp>
        <p:nvSpPr>
          <p:cNvPr id="85001" name="Rectangle 9"/>
          <p:cNvSpPr>
            <a:spLocks noChangeArrowheads="1"/>
          </p:cNvSpPr>
          <p:nvPr/>
        </p:nvSpPr>
        <p:spPr bwMode="auto">
          <a:xfrm>
            <a:off x="1360488" y="1955800"/>
            <a:ext cx="11051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c</a:t>
            </a:r>
            <a:endParaRPr lang="en-US" dirty="0">
              <a:latin typeface="Times"/>
            </a:endParaRPr>
          </a:p>
        </p:txBody>
      </p:sp>
      <p:sp>
        <p:nvSpPr>
          <p:cNvPr id="85002" name="Rectangle 10"/>
          <p:cNvSpPr>
            <a:spLocks noChangeArrowheads="1"/>
          </p:cNvSpPr>
          <p:nvPr/>
        </p:nvSpPr>
        <p:spPr bwMode="auto">
          <a:xfrm>
            <a:off x="1458913" y="1955800"/>
            <a:ext cx="29637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ore</a:t>
            </a:r>
            <a:endParaRPr lang="en-US" dirty="0">
              <a:latin typeface="Times"/>
            </a:endParaRPr>
          </a:p>
        </p:txBody>
      </p:sp>
      <p:sp>
        <p:nvSpPr>
          <p:cNvPr id="85003" name="Rectangle 11"/>
          <p:cNvSpPr>
            <a:spLocks noChangeArrowheads="1"/>
          </p:cNvSpPr>
          <p:nvPr/>
        </p:nvSpPr>
        <p:spPr bwMode="auto">
          <a:xfrm>
            <a:off x="1743075" y="1955800"/>
            <a:ext cx="9859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s</a:t>
            </a:r>
            <a:endParaRPr lang="en-US" dirty="0">
              <a:latin typeface="Times"/>
            </a:endParaRPr>
          </a:p>
        </p:txBody>
      </p:sp>
      <p:sp>
        <p:nvSpPr>
          <p:cNvPr id="85004" name="Rectangle 12"/>
          <p:cNvSpPr>
            <a:spLocks noChangeArrowheads="1"/>
          </p:cNvSpPr>
          <p:nvPr/>
        </p:nvSpPr>
        <p:spPr bwMode="auto">
          <a:xfrm>
            <a:off x="1828800" y="1955800"/>
            <a:ext cx="125505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 on Johnson P</a:t>
            </a:r>
            <a:endParaRPr lang="en-US" dirty="0">
              <a:latin typeface="Times"/>
            </a:endParaRPr>
          </a:p>
        </p:txBody>
      </p:sp>
      <p:sp>
        <p:nvSpPr>
          <p:cNvPr id="85005" name="Rectangle 13"/>
          <p:cNvSpPr>
            <a:spLocks noChangeArrowheads="1"/>
          </p:cNvSpPr>
          <p:nvPr/>
        </p:nvSpPr>
        <p:spPr bwMode="auto">
          <a:xfrm>
            <a:off x="3048000" y="1955800"/>
            <a:ext cx="10351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r</a:t>
            </a:r>
            <a:endParaRPr lang="en-US" dirty="0">
              <a:latin typeface="Times"/>
            </a:endParaRPr>
          </a:p>
        </p:txBody>
      </p:sp>
      <p:sp>
        <p:nvSpPr>
          <p:cNvPr id="85006" name="Rectangle 14"/>
          <p:cNvSpPr>
            <a:spLocks noChangeArrowheads="1"/>
          </p:cNvSpPr>
          <p:nvPr/>
        </p:nvSpPr>
        <p:spPr bwMode="auto">
          <a:xfrm>
            <a:off x="3133725" y="1955800"/>
            <a:ext cx="23175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 err="1">
                <a:solidFill>
                  <a:srgbClr val="000000"/>
                </a:solidFill>
                <a:latin typeface="Times"/>
              </a:rPr>
              <a:t>ob</a:t>
            </a:r>
            <a:endParaRPr lang="en-US" dirty="0">
              <a:latin typeface="Times"/>
            </a:endParaRPr>
          </a:p>
        </p:txBody>
      </p:sp>
      <p:sp>
        <p:nvSpPr>
          <p:cNvPr id="85007" name="Rectangle 15"/>
          <p:cNvSpPr>
            <a:spLocks noChangeArrowheads="1"/>
          </p:cNvSpPr>
          <p:nvPr/>
        </p:nvSpPr>
        <p:spPr bwMode="auto">
          <a:xfrm>
            <a:off x="3348038" y="1955800"/>
            <a:ext cx="778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l</a:t>
            </a:r>
            <a:endParaRPr lang="en-US" dirty="0">
              <a:latin typeface="Times"/>
            </a:endParaRPr>
          </a:p>
        </p:txBody>
      </p:sp>
      <p:sp>
        <p:nvSpPr>
          <p:cNvPr id="85008" name="Rectangle 16"/>
          <p:cNvSpPr>
            <a:spLocks noChangeArrowheads="1"/>
          </p:cNvSpPr>
          <p:nvPr/>
        </p:nvSpPr>
        <p:spPr bwMode="auto">
          <a:xfrm>
            <a:off x="3408363" y="1955800"/>
            <a:ext cx="54046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 err="1">
                <a:solidFill>
                  <a:srgbClr val="000000"/>
                </a:solidFill>
                <a:latin typeface="Times"/>
              </a:rPr>
              <a:t>em</a:t>
            </a:r>
            <a:r>
              <a:rPr lang="en-US" sz="1700" i="1" dirty="0">
                <a:solidFill>
                  <a:srgbClr val="000000"/>
                </a:solidFill>
                <a:latin typeface="Times"/>
              </a:rPr>
              <a:t> So</a:t>
            </a:r>
            <a:endParaRPr lang="en-US" dirty="0">
              <a:latin typeface="Times"/>
            </a:endParaRPr>
          </a:p>
        </p:txBody>
      </p:sp>
      <p:sp>
        <p:nvSpPr>
          <p:cNvPr id="85009" name="Rectangle 17"/>
          <p:cNvSpPr>
            <a:spLocks noChangeArrowheads="1"/>
          </p:cNvSpPr>
          <p:nvPr/>
        </p:nvSpPr>
        <p:spPr bwMode="auto">
          <a:xfrm>
            <a:off x="3922713" y="1955800"/>
            <a:ext cx="18046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lv</a:t>
            </a:r>
            <a:endParaRPr lang="en-US" dirty="0">
              <a:latin typeface="Times"/>
            </a:endParaRPr>
          </a:p>
        </p:txBody>
      </p:sp>
      <p:sp>
        <p:nvSpPr>
          <p:cNvPr id="85010" name="Rectangle 18"/>
          <p:cNvSpPr>
            <a:spLocks noChangeArrowheads="1"/>
          </p:cNvSpPr>
          <p:nvPr/>
        </p:nvSpPr>
        <p:spPr bwMode="auto">
          <a:xfrm>
            <a:off x="4081463" y="1955800"/>
            <a:ext cx="29587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 err="1">
                <a:solidFill>
                  <a:srgbClr val="000000"/>
                </a:solidFill>
                <a:latin typeface="Times"/>
              </a:rPr>
              <a:t>ing</a:t>
            </a:r>
            <a:endParaRPr lang="en-US" dirty="0">
              <a:latin typeface="Times"/>
            </a:endParaRPr>
          </a:p>
        </p:txBody>
      </p:sp>
      <p:sp>
        <p:nvSpPr>
          <p:cNvPr id="85011" name="Rectangle 19"/>
          <p:cNvSpPr>
            <a:spLocks noChangeArrowheads="1"/>
          </p:cNvSpPr>
          <p:nvPr/>
        </p:nvSpPr>
        <p:spPr bwMode="auto">
          <a:xfrm>
            <a:off x="4352925" y="1955800"/>
            <a:ext cx="15481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 I</a:t>
            </a:r>
            <a:endParaRPr lang="en-US" dirty="0">
              <a:latin typeface="Times"/>
            </a:endParaRPr>
          </a:p>
        </p:txBody>
      </p:sp>
      <p:sp>
        <p:nvSpPr>
          <p:cNvPr id="85012" name="Rectangle 20"/>
          <p:cNvSpPr>
            <a:spLocks noChangeArrowheads="1"/>
          </p:cNvSpPr>
          <p:nvPr/>
        </p:nvSpPr>
        <p:spPr bwMode="auto">
          <a:xfrm>
            <a:off x="4481513" y="1955800"/>
            <a:ext cx="43694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 err="1">
                <a:solidFill>
                  <a:srgbClr val="000000"/>
                </a:solidFill>
                <a:latin typeface="Times"/>
              </a:rPr>
              <a:t>nven</a:t>
            </a:r>
            <a:endParaRPr lang="en-US" dirty="0">
              <a:latin typeface="Times"/>
            </a:endParaRPr>
          </a:p>
        </p:txBody>
      </p:sp>
      <p:sp>
        <p:nvSpPr>
          <p:cNvPr id="85013" name="Rectangle 21"/>
          <p:cNvSpPr>
            <a:spLocks noChangeArrowheads="1"/>
          </p:cNvSpPr>
          <p:nvPr/>
        </p:nvSpPr>
        <p:spPr bwMode="auto">
          <a:xfrm>
            <a:off x="4884738" y="1955800"/>
            <a:ext cx="778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t</a:t>
            </a:r>
            <a:endParaRPr lang="en-US" dirty="0">
              <a:latin typeface="Times"/>
            </a:endParaRPr>
          </a:p>
        </p:txBody>
      </p:sp>
      <p:sp>
        <p:nvSpPr>
          <p:cNvPr id="85014" name="Rectangle 22"/>
          <p:cNvSpPr>
            <a:spLocks noChangeArrowheads="1"/>
          </p:cNvSpPr>
          <p:nvPr/>
        </p:nvSpPr>
        <p:spPr bwMode="auto">
          <a:xfrm>
            <a:off x="4945063" y="1955800"/>
            <a:ext cx="21893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or</a:t>
            </a:r>
            <a:endParaRPr lang="en-US" dirty="0">
              <a:latin typeface="Times"/>
            </a:endParaRPr>
          </a:p>
        </p:txBody>
      </p:sp>
      <p:sp>
        <p:nvSpPr>
          <p:cNvPr id="85015" name="Rectangle 23"/>
          <p:cNvSpPr>
            <a:spLocks noChangeArrowheads="1"/>
          </p:cNvSpPr>
          <p:nvPr/>
        </p:nvSpPr>
        <p:spPr bwMode="auto">
          <a:xfrm>
            <a:off x="5133975" y="1955800"/>
            <a:ext cx="11634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y</a:t>
            </a:r>
            <a:endParaRPr lang="en-US" dirty="0">
              <a:latin typeface="Times"/>
            </a:endParaRPr>
          </a:p>
        </p:txBody>
      </p:sp>
      <p:sp>
        <p:nvSpPr>
          <p:cNvPr id="85016" name="Rectangle 24"/>
          <p:cNvSpPr>
            <a:spLocks noChangeArrowheads="1"/>
          </p:cNvSpPr>
          <p:nvPr/>
        </p:nvSpPr>
        <p:spPr bwMode="auto">
          <a:xfrm>
            <a:off x="5232400" y="1955800"/>
            <a:ext cx="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 </a:t>
            </a:r>
            <a:endParaRPr lang="en-US" dirty="0">
              <a:latin typeface="Times"/>
            </a:endParaRPr>
          </a:p>
        </p:txBody>
      </p:sp>
      <p:sp>
        <p:nvSpPr>
          <p:cNvPr id="85017" name="Rectangle 25"/>
          <p:cNvSpPr>
            <a:spLocks noChangeArrowheads="1"/>
          </p:cNvSpPr>
          <p:nvPr/>
        </p:nvSpPr>
        <p:spPr bwMode="auto">
          <a:xfrm>
            <a:off x="5283200" y="1955800"/>
            <a:ext cx="11541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f</a:t>
            </a:r>
            <a:endParaRPr lang="en-US" dirty="0">
              <a:latin typeface="Times"/>
            </a:endParaRPr>
          </a:p>
        </p:txBody>
      </p:sp>
      <p:sp>
        <p:nvSpPr>
          <p:cNvPr id="85018" name="Rectangle 26"/>
          <p:cNvSpPr>
            <a:spLocks noChangeArrowheads="1"/>
          </p:cNvSpPr>
          <p:nvPr/>
        </p:nvSpPr>
        <p:spPr bwMode="auto">
          <a:xfrm>
            <a:off x="5343525" y="1955800"/>
            <a:ext cx="21893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or</a:t>
            </a:r>
            <a:endParaRPr lang="en-US" dirty="0">
              <a:latin typeface="Times"/>
            </a:endParaRPr>
          </a:p>
        </p:txBody>
      </p:sp>
      <p:sp>
        <p:nvSpPr>
          <p:cNvPr id="85019" name="Rectangle 27"/>
          <p:cNvSpPr>
            <a:spLocks noChangeArrowheads="1"/>
          </p:cNvSpPr>
          <p:nvPr/>
        </p:nvSpPr>
        <p:spPr bwMode="auto">
          <a:xfrm>
            <a:off x="5532438" y="1955800"/>
            <a:ext cx="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 </a:t>
            </a:r>
            <a:endParaRPr lang="en-US" dirty="0">
              <a:latin typeface="Times"/>
            </a:endParaRPr>
          </a:p>
        </p:txBody>
      </p:sp>
      <p:sp>
        <p:nvSpPr>
          <p:cNvPr id="85020" name="Rectangle 28"/>
          <p:cNvSpPr>
            <a:spLocks noChangeArrowheads="1"/>
          </p:cNvSpPr>
          <p:nvPr/>
        </p:nvSpPr>
        <p:spPr bwMode="auto">
          <a:xfrm>
            <a:off x="5588000" y="1955800"/>
            <a:ext cx="12916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S</a:t>
            </a:r>
            <a:endParaRPr lang="en-US" dirty="0">
              <a:latin typeface="Times"/>
            </a:endParaRPr>
          </a:p>
        </p:txBody>
      </p:sp>
      <p:sp>
        <p:nvSpPr>
          <p:cNvPr id="85021" name="Rectangle 29"/>
          <p:cNvSpPr>
            <a:spLocks noChangeArrowheads="1"/>
          </p:cNvSpPr>
          <p:nvPr/>
        </p:nvSpPr>
        <p:spPr bwMode="auto">
          <a:xfrm>
            <a:off x="5695950" y="1955800"/>
            <a:ext cx="778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t</a:t>
            </a:r>
            <a:endParaRPr lang="en-US" dirty="0">
              <a:latin typeface="Times"/>
            </a:endParaRPr>
          </a:p>
        </p:txBody>
      </p:sp>
      <p:sp>
        <p:nvSpPr>
          <p:cNvPr id="85022" name="Rectangle 30"/>
          <p:cNvSpPr>
            <a:spLocks noChangeArrowheads="1"/>
          </p:cNvSpPr>
          <p:nvPr/>
        </p:nvSpPr>
        <p:spPr bwMode="auto">
          <a:xfrm>
            <a:off x="5756275" y="1955800"/>
            <a:ext cx="44976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 err="1">
                <a:solidFill>
                  <a:srgbClr val="000000"/>
                </a:solidFill>
                <a:latin typeface="Times"/>
              </a:rPr>
              <a:t>uden</a:t>
            </a:r>
            <a:endParaRPr lang="en-US" dirty="0">
              <a:latin typeface="Times"/>
            </a:endParaRPr>
          </a:p>
        </p:txBody>
      </p:sp>
      <p:sp>
        <p:nvSpPr>
          <p:cNvPr id="85023" name="Rectangle 31"/>
          <p:cNvSpPr>
            <a:spLocks noChangeArrowheads="1"/>
          </p:cNvSpPr>
          <p:nvPr/>
        </p:nvSpPr>
        <p:spPr bwMode="auto">
          <a:xfrm>
            <a:off x="6172200" y="1955800"/>
            <a:ext cx="778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t</a:t>
            </a:r>
            <a:endParaRPr lang="en-US" dirty="0">
              <a:latin typeface="Times"/>
            </a:endParaRPr>
          </a:p>
        </p:txBody>
      </p:sp>
      <p:sp>
        <p:nvSpPr>
          <p:cNvPr id="85024" name="Rectangle 32"/>
          <p:cNvSpPr>
            <a:spLocks noChangeArrowheads="1"/>
          </p:cNvSpPr>
          <p:nvPr/>
        </p:nvSpPr>
        <p:spPr bwMode="auto">
          <a:xfrm>
            <a:off x="6232525" y="1955800"/>
            <a:ext cx="9859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s</a:t>
            </a:r>
            <a:endParaRPr lang="en-US" dirty="0">
              <a:latin typeface="Times"/>
            </a:endParaRPr>
          </a:p>
        </p:txBody>
      </p:sp>
      <p:sp>
        <p:nvSpPr>
          <p:cNvPr id="85025" name="Rectangle 33"/>
          <p:cNvSpPr>
            <a:spLocks noChangeArrowheads="1"/>
          </p:cNvSpPr>
          <p:nvPr/>
        </p:nvSpPr>
        <p:spPr bwMode="auto">
          <a:xfrm>
            <a:off x="6313488" y="1955800"/>
            <a:ext cx="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 </a:t>
            </a:r>
            <a:endParaRPr lang="en-US" dirty="0">
              <a:latin typeface="Times"/>
            </a:endParaRPr>
          </a:p>
        </p:txBody>
      </p:sp>
      <p:sp>
        <p:nvSpPr>
          <p:cNvPr id="85026" name="Rectangle 34"/>
          <p:cNvSpPr>
            <a:spLocks noChangeArrowheads="1"/>
          </p:cNvSpPr>
          <p:nvPr/>
        </p:nvSpPr>
        <p:spPr bwMode="auto">
          <a:xfrm>
            <a:off x="6369050" y="1955800"/>
            <a:ext cx="21893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W</a:t>
            </a:r>
            <a:endParaRPr lang="en-US" dirty="0">
              <a:latin typeface="Times"/>
            </a:endParaRPr>
          </a:p>
        </p:txBody>
      </p:sp>
      <p:sp>
        <p:nvSpPr>
          <p:cNvPr id="85027" name="Rectangle 35"/>
          <p:cNvSpPr>
            <a:spLocks noChangeArrowheads="1"/>
          </p:cNvSpPr>
          <p:nvPr/>
        </p:nvSpPr>
        <p:spPr bwMode="auto">
          <a:xfrm>
            <a:off x="6545263" y="1955800"/>
            <a:ext cx="14199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it</a:t>
            </a:r>
            <a:endParaRPr lang="en-US" dirty="0">
              <a:latin typeface="Times"/>
            </a:endParaRPr>
          </a:p>
        </p:txBody>
      </p:sp>
      <p:sp>
        <p:nvSpPr>
          <p:cNvPr id="85028" name="Rectangle 36"/>
          <p:cNvSpPr>
            <a:spLocks noChangeArrowheads="1"/>
          </p:cNvSpPr>
          <p:nvPr/>
        </p:nvSpPr>
        <p:spPr bwMode="auto">
          <a:xfrm>
            <a:off x="6665913" y="1955800"/>
            <a:ext cx="12916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h</a:t>
            </a:r>
            <a:endParaRPr lang="en-US" dirty="0">
              <a:latin typeface="Times"/>
            </a:endParaRPr>
          </a:p>
        </p:txBody>
      </p:sp>
      <p:sp>
        <p:nvSpPr>
          <p:cNvPr id="85029" name="Rectangle 37"/>
          <p:cNvSpPr>
            <a:spLocks noChangeArrowheads="1"/>
          </p:cNvSpPr>
          <p:nvPr/>
        </p:nvSpPr>
        <p:spPr bwMode="auto">
          <a:xfrm>
            <a:off x="6772275" y="1955800"/>
            <a:ext cx="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 </a:t>
            </a:r>
            <a:endParaRPr lang="en-US" dirty="0">
              <a:latin typeface="Times"/>
            </a:endParaRPr>
          </a:p>
        </p:txBody>
      </p:sp>
      <p:sp>
        <p:nvSpPr>
          <p:cNvPr id="85030" name="Rectangle 38"/>
          <p:cNvSpPr>
            <a:spLocks noChangeArrowheads="1"/>
          </p:cNvSpPr>
          <p:nvPr/>
        </p:nvSpPr>
        <p:spPr bwMode="auto">
          <a:xfrm>
            <a:off x="6829425" y="1955800"/>
            <a:ext cx="38545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and </a:t>
            </a:r>
            <a:endParaRPr lang="en-US" dirty="0">
              <a:latin typeface="Times"/>
            </a:endParaRPr>
          </a:p>
        </p:txBody>
      </p:sp>
      <p:sp>
        <p:nvSpPr>
          <p:cNvPr id="85031" name="Rectangle 39"/>
          <p:cNvSpPr>
            <a:spLocks noChangeArrowheads="1"/>
          </p:cNvSpPr>
          <p:nvPr/>
        </p:nvSpPr>
        <p:spPr bwMode="auto">
          <a:xfrm>
            <a:off x="7202488" y="1955800"/>
            <a:ext cx="30870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Wit</a:t>
            </a:r>
            <a:endParaRPr lang="en-US" dirty="0">
              <a:latin typeface="Times"/>
            </a:endParaRPr>
          </a:p>
        </p:txBody>
      </p:sp>
      <p:sp>
        <p:nvSpPr>
          <p:cNvPr id="85032" name="Rectangle 40"/>
          <p:cNvSpPr>
            <a:spLocks noChangeArrowheads="1"/>
          </p:cNvSpPr>
          <p:nvPr/>
        </p:nvSpPr>
        <p:spPr bwMode="auto">
          <a:xfrm>
            <a:off x="7502525" y="1955800"/>
            <a:ext cx="34717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 err="1">
                <a:solidFill>
                  <a:srgbClr val="000000"/>
                </a:solidFill>
                <a:latin typeface="Times"/>
              </a:rPr>
              <a:t>hou</a:t>
            </a:r>
            <a:endParaRPr lang="en-US" dirty="0">
              <a:latin typeface="Times"/>
            </a:endParaRPr>
          </a:p>
        </p:txBody>
      </p:sp>
      <p:sp>
        <p:nvSpPr>
          <p:cNvPr id="85033" name="Rectangle 41"/>
          <p:cNvSpPr>
            <a:spLocks noChangeArrowheads="1"/>
          </p:cNvSpPr>
          <p:nvPr/>
        </p:nvSpPr>
        <p:spPr bwMode="auto">
          <a:xfrm>
            <a:off x="7824788" y="1955800"/>
            <a:ext cx="778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t</a:t>
            </a:r>
            <a:endParaRPr lang="en-US" dirty="0">
              <a:latin typeface="Times"/>
            </a:endParaRPr>
          </a:p>
        </p:txBody>
      </p:sp>
      <p:sp>
        <p:nvSpPr>
          <p:cNvPr id="85034" name="Rectangle 42"/>
          <p:cNvSpPr>
            <a:spLocks noChangeArrowheads="1"/>
          </p:cNvSpPr>
          <p:nvPr/>
        </p:nvSpPr>
        <p:spPr bwMode="auto">
          <a:xfrm>
            <a:off x="712788" y="2200275"/>
            <a:ext cx="38564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Con</a:t>
            </a:r>
            <a:endParaRPr lang="en-US" dirty="0">
              <a:latin typeface="Times"/>
            </a:endParaRPr>
          </a:p>
        </p:txBody>
      </p:sp>
      <p:sp>
        <p:nvSpPr>
          <p:cNvPr id="85035" name="Rectangle 43"/>
          <p:cNvSpPr>
            <a:spLocks noChangeArrowheads="1"/>
          </p:cNvSpPr>
          <p:nvPr/>
        </p:nvSpPr>
        <p:spPr bwMode="auto">
          <a:xfrm>
            <a:off x="1068388" y="2200275"/>
            <a:ext cx="20804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 err="1">
                <a:solidFill>
                  <a:srgbClr val="000000"/>
                </a:solidFill>
                <a:latin typeface="Times"/>
              </a:rPr>
              <a:t>fli</a:t>
            </a:r>
            <a:endParaRPr lang="en-US" dirty="0">
              <a:latin typeface="Times"/>
            </a:endParaRPr>
          </a:p>
        </p:txBody>
      </p:sp>
      <p:sp>
        <p:nvSpPr>
          <p:cNvPr id="85036" name="Rectangle 44"/>
          <p:cNvSpPr>
            <a:spLocks noChangeArrowheads="1"/>
          </p:cNvSpPr>
          <p:nvPr/>
        </p:nvSpPr>
        <p:spPr bwMode="auto">
          <a:xfrm>
            <a:off x="1249363" y="2200275"/>
            <a:ext cx="11051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c</a:t>
            </a:r>
            <a:endParaRPr lang="en-US" dirty="0">
              <a:latin typeface="Times"/>
            </a:endParaRPr>
          </a:p>
        </p:txBody>
      </p:sp>
      <p:sp>
        <p:nvSpPr>
          <p:cNvPr id="85037" name="Rectangle 45"/>
          <p:cNvSpPr>
            <a:spLocks noChangeArrowheads="1"/>
          </p:cNvSpPr>
          <p:nvPr/>
        </p:nvSpPr>
        <p:spPr bwMode="auto">
          <a:xfrm>
            <a:off x="1343025" y="2200275"/>
            <a:ext cx="11901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t </a:t>
            </a:r>
            <a:endParaRPr lang="en-US" dirty="0">
              <a:latin typeface="Times"/>
            </a:endParaRPr>
          </a:p>
        </p:txBody>
      </p:sp>
      <p:sp>
        <p:nvSpPr>
          <p:cNvPr id="85038" name="Rectangle 46"/>
          <p:cNvSpPr>
            <a:spLocks noChangeArrowheads="1"/>
          </p:cNvSpPr>
          <p:nvPr/>
        </p:nvSpPr>
        <p:spPr bwMode="auto">
          <a:xfrm>
            <a:off x="1458913" y="2200275"/>
            <a:ext cx="24368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Re</a:t>
            </a:r>
            <a:endParaRPr lang="en-US" dirty="0">
              <a:latin typeface="Times"/>
            </a:endParaRPr>
          </a:p>
        </p:txBody>
      </p:sp>
      <p:sp>
        <p:nvSpPr>
          <p:cNvPr id="85039" name="Rectangle 47"/>
          <p:cNvSpPr>
            <a:spLocks noChangeArrowheads="1"/>
          </p:cNvSpPr>
          <p:nvPr/>
        </p:nvSpPr>
        <p:spPr bwMode="auto">
          <a:xfrm>
            <a:off x="1682750" y="2200275"/>
            <a:ext cx="9859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s</a:t>
            </a:r>
            <a:endParaRPr lang="en-US" dirty="0">
              <a:latin typeface="Times"/>
            </a:endParaRPr>
          </a:p>
        </p:txBody>
      </p:sp>
      <p:sp>
        <p:nvSpPr>
          <p:cNvPr id="85040" name="Rectangle 48"/>
          <p:cNvSpPr>
            <a:spLocks noChangeArrowheads="1"/>
          </p:cNvSpPr>
          <p:nvPr/>
        </p:nvSpPr>
        <p:spPr bwMode="auto">
          <a:xfrm>
            <a:off x="1768475" y="2200275"/>
            <a:ext cx="12275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o</a:t>
            </a:r>
            <a:endParaRPr lang="en-US" dirty="0">
              <a:latin typeface="Times"/>
            </a:endParaRPr>
          </a:p>
        </p:txBody>
      </p:sp>
      <p:sp>
        <p:nvSpPr>
          <p:cNvPr id="85041" name="Rectangle 49"/>
          <p:cNvSpPr>
            <a:spLocks noChangeArrowheads="1"/>
          </p:cNvSpPr>
          <p:nvPr/>
        </p:nvSpPr>
        <p:spPr bwMode="auto">
          <a:xfrm>
            <a:off x="1876425" y="2200275"/>
            <a:ext cx="778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l</a:t>
            </a:r>
            <a:endParaRPr lang="en-US" dirty="0">
              <a:latin typeface="Times"/>
            </a:endParaRPr>
          </a:p>
        </p:txBody>
      </p:sp>
      <p:sp>
        <p:nvSpPr>
          <p:cNvPr id="85042" name="Rectangle 50"/>
          <p:cNvSpPr>
            <a:spLocks noChangeArrowheads="1"/>
          </p:cNvSpPr>
          <p:nvPr/>
        </p:nvSpPr>
        <p:spPr bwMode="auto">
          <a:xfrm>
            <a:off x="1936750" y="2200275"/>
            <a:ext cx="12916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u</a:t>
            </a:r>
            <a:endParaRPr lang="en-US" dirty="0">
              <a:latin typeface="Times"/>
            </a:endParaRPr>
          </a:p>
        </p:txBody>
      </p:sp>
      <p:sp>
        <p:nvSpPr>
          <p:cNvPr id="85043" name="Rectangle 51"/>
          <p:cNvSpPr>
            <a:spLocks noChangeArrowheads="1"/>
          </p:cNvSpPr>
          <p:nvPr/>
        </p:nvSpPr>
        <p:spPr bwMode="auto">
          <a:xfrm>
            <a:off x="2043113" y="2200275"/>
            <a:ext cx="778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t</a:t>
            </a:r>
            <a:endParaRPr lang="en-US" dirty="0">
              <a:latin typeface="Times"/>
            </a:endParaRPr>
          </a:p>
        </p:txBody>
      </p:sp>
      <p:sp>
        <p:nvSpPr>
          <p:cNvPr id="85044" name="Rectangle 52"/>
          <p:cNvSpPr>
            <a:spLocks noChangeArrowheads="1"/>
          </p:cNvSpPr>
          <p:nvPr/>
        </p:nvSpPr>
        <p:spPr bwMode="auto">
          <a:xfrm>
            <a:off x="2103438" y="2200275"/>
            <a:ext cx="29587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ion</a:t>
            </a:r>
            <a:endParaRPr lang="en-US" dirty="0">
              <a:latin typeface="Times"/>
            </a:endParaRPr>
          </a:p>
        </p:txBody>
      </p:sp>
      <p:sp>
        <p:nvSpPr>
          <p:cNvPr id="85045" name="Rectangle 53"/>
          <p:cNvSpPr>
            <a:spLocks noChangeArrowheads="1"/>
          </p:cNvSpPr>
          <p:nvPr/>
        </p:nvSpPr>
        <p:spPr bwMode="auto">
          <a:xfrm>
            <a:off x="2373313" y="2200275"/>
            <a:ext cx="19328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 T</a:t>
            </a:r>
            <a:endParaRPr lang="en-US" dirty="0">
              <a:latin typeface="Times"/>
            </a:endParaRPr>
          </a:p>
        </p:txBody>
      </p:sp>
      <p:sp>
        <p:nvSpPr>
          <p:cNvPr id="85046" name="Rectangle 54"/>
          <p:cNvSpPr>
            <a:spLocks noChangeArrowheads="1"/>
          </p:cNvSpPr>
          <p:nvPr/>
        </p:nvSpPr>
        <p:spPr bwMode="auto">
          <a:xfrm>
            <a:off x="2549525" y="2200275"/>
            <a:ext cx="20759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 err="1">
                <a:solidFill>
                  <a:srgbClr val="000000"/>
                </a:solidFill>
                <a:latin typeface="Times"/>
              </a:rPr>
              <a:t>ra</a:t>
            </a:r>
            <a:endParaRPr lang="en-US" dirty="0">
              <a:latin typeface="Times"/>
            </a:endParaRPr>
          </a:p>
        </p:txBody>
      </p:sp>
      <p:sp>
        <p:nvSpPr>
          <p:cNvPr id="85047" name="Rectangle 55"/>
          <p:cNvSpPr>
            <a:spLocks noChangeArrowheads="1"/>
          </p:cNvSpPr>
          <p:nvPr/>
        </p:nvSpPr>
        <p:spPr bwMode="auto">
          <a:xfrm>
            <a:off x="2738438" y="2200275"/>
            <a:ext cx="7432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 err="1">
                <a:solidFill>
                  <a:srgbClr val="000000"/>
                </a:solidFill>
                <a:latin typeface="Times"/>
              </a:rPr>
              <a:t>i</a:t>
            </a:r>
            <a:endParaRPr lang="en-US" dirty="0">
              <a:latin typeface="Times"/>
            </a:endParaRPr>
          </a:p>
        </p:txBody>
      </p:sp>
      <p:sp>
        <p:nvSpPr>
          <p:cNvPr id="85048" name="Rectangle 56"/>
          <p:cNvSpPr>
            <a:spLocks noChangeArrowheads="1"/>
          </p:cNvSpPr>
          <p:nvPr/>
        </p:nvSpPr>
        <p:spPr bwMode="auto">
          <a:xfrm>
            <a:off x="2798763" y="2200275"/>
            <a:ext cx="12916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n</a:t>
            </a:r>
            <a:endParaRPr lang="en-US" dirty="0">
              <a:latin typeface="Times"/>
            </a:endParaRPr>
          </a:p>
        </p:txBody>
      </p:sp>
      <p:sp>
        <p:nvSpPr>
          <p:cNvPr id="85049" name="Rectangle 57"/>
          <p:cNvSpPr>
            <a:spLocks noChangeArrowheads="1"/>
          </p:cNvSpPr>
          <p:nvPr/>
        </p:nvSpPr>
        <p:spPr bwMode="auto">
          <a:xfrm>
            <a:off x="2906713" y="2200275"/>
            <a:ext cx="7432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 err="1">
                <a:solidFill>
                  <a:srgbClr val="000000"/>
                </a:solidFill>
                <a:latin typeface="Times"/>
              </a:rPr>
              <a:t>i</a:t>
            </a:r>
            <a:endParaRPr lang="en-US" dirty="0">
              <a:latin typeface="Times"/>
            </a:endParaRPr>
          </a:p>
        </p:txBody>
      </p:sp>
      <p:sp>
        <p:nvSpPr>
          <p:cNvPr id="85050" name="Rectangle 58"/>
          <p:cNvSpPr>
            <a:spLocks noChangeArrowheads="1"/>
          </p:cNvSpPr>
          <p:nvPr/>
        </p:nvSpPr>
        <p:spPr bwMode="auto">
          <a:xfrm>
            <a:off x="2965450" y="2200275"/>
            <a:ext cx="24458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 err="1">
                <a:solidFill>
                  <a:srgbClr val="000000"/>
                </a:solidFill>
                <a:latin typeface="Times"/>
              </a:rPr>
              <a:t>ng</a:t>
            </a:r>
            <a:endParaRPr lang="en-US" dirty="0">
              <a:latin typeface="Times"/>
            </a:endParaRPr>
          </a:p>
        </p:txBody>
      </p:sp>
      <p:sp>
        <p:nvSpPr>
          <p:cNvPr id="85051" name="Rectangle 59"/>
          <p:cNvSpPr>
            <a:spLocks noChangeArrowheads="1"/>
          </p:cNvSpPr>
          <p:nvPr/>
        </p:nvSpPr>
        <p:spPr bwMode="auto">
          <a:xfrm>
            <a:off x="3181350" y="2200275"/>
            <a:ext cx="6825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.</a:t>
            </a:r>
            <a:endParaRPr lang="en-US" dirty="0">
              <a:latin typeface="Times"/>
            </a:endParaRPr>
          </a:p>
        </p:txBody>
      </p:sp>
      <p:sp>
        <p:nvSpPr>
          <p:cNvPr id="85052" name="Rectangle 60"/>
          <p:cNvSpPr>
            <a:spLocks noChangeArrowheads="1"/>
          </p:cNvSpPr>
          <p:nvPr/>
        </p:nvSpPr>
        <p:spPr bwMode="auto">
          <a:xfrm>
            <a:off x="3433763" y="2868613"/>
            <a:ext cx="73096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Pre-Test</a:t>
            </a:r>
            <a:endParaRPr lang="en-US" dirty="0">
              <a:latin typeface="Times"/>
            </a:endParaRPr>
          </a:p>
        </p:txBody>
      </p:sp>
      <p:sp>
        <p:nvSpPr>
          <p:cNvPr id="85053" name="Rectangle 61"/>
          <p:cNvSpPr>
            <a:spLocks noChangeArrowheads="1"/>
          </p:cNvSpPr>
          <p:nvPr/>
        </p:nvSpPr>
        <p:spPr bwMode="auto">
          <a:xfrm>
            <a:off x="3529013" y="3117850"/>
            <a:ext cx="15743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N</a:t>
            </a:r>
            <a:endParaRPr lang="en-US" dirty="0">
              <a:latin typeface="Times"/>
            </a:endParaRPr>
          </a:p>
        </p:txBody>
      </p:sp>
      <p:sp>
        <p:nvSpPr>
          <p:cNvPr id="85054" name="Rectangle 62"/>
          <p:cNvSpPr>
            <a:spLocks noChangeArrowheads="1"/>
          </p:cNvSpPr>
          <p:nvPr/>
        </p:nvSpPr>
        <p:spPr bwMode="auto">
          <a:xfrm>
            <a:off x="3683000" y="3117850"/>
            <a:ext cx="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 </a:t>
            </a:r>
            <a:endParaRPr lang="en-US" dirty="0">
              <a:latin typeface="Times"/>
            </a:endParaRPr>
          </a:p>
        </p:txBody>
      </p:sp>
      <p:sp>
        <p:nvSpPr>
          <p:cNvPr id="85055" name="Rectangle 63"/>
          <p:cNvSpPr>
            <a:spLocks noChangeArrowheads="1"/>
          </p:cNvSpPr>
          <p:nvPr/>
        </p:nvSpPr>
        <p:spPr bwMode="auto">
          <a:xfrm>
            <a:off x="3738563" y="3117850"/>
            <a:ext cx="13577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=</a:t>
            </a:r>
            <a:endParaRPr lang="en-US" dirty="0">
              <a:latin typeface="Times"/>
            </a:endParaRPr>
          </a:p>
        </p:txBody>
      </p:sp>
      <p:sp>
        <p:nvSpPr>
          <p:cNvPr id="85056" name="Rectangle 64"/>
          <p:cNvSpPr>
            <a:spLocks noChangeArrowheads="1"/>
          </p:cNvSpPr>
          <p:nvPr/>
        </p:nvSpPr>
        <p:spPr bwMode="auto">
          <a:xfrm>
            <a:off x="3859213" y="3117850"/>
            <a:ext cx="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 </a:t>
            </a:r>
            <a:endParaRPr lang="en-US" dirty="0">
              <a:latin typeface="Times"/>
            </a:endParaRPr>
          </a:p>
        </p:txBody>
      </p:sp>
      <p:sp>
        <p:nvSpPr>
          <p:cNvPr id="85057" name="Rectangle 65"/>
          <p:cNvSpPr>
            <a:spLocks noChangeArrowheads="1"/>
          </p:cNvSpPr>
          <p:nvPr/>
        </p:nvSpPr>
        <p:spPr bwMode="auto">
          <a:xfrm>
            <a:off x="3910013" y="3117850"/>
            <a:ext cx="21800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36</a:t>
            </a:r>
            <a:endParaRPr lang="en-US" dirty="0">
              <a:latin typeface="Times"/>
            </a:endParaRPr>
          </a:p>
        </p:txBody>
      </p:sp>
      <p:sp>
        <p:nvSpPr>
          <p:cNvPr id="85058" name="Rectangle 66"/>
          <p:cNvSpPr>
            <a:spLocks noChangeArrowheads="1"/>
          </p:cNvSpPr>
          <p:nvPr/>
        </p:nvSpPr>
        <p:spPr bwMode="auto">
          <a:xfrm>
            <a:off x="5688013" y="2868613"/>
            <a:ext cx="80837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Post-Test</a:t>
            </a:r>
            <a:endParaRPr lang="en-US" dirty="0">
              <a:latin typeface="Times"/>
            </a:endParaRPr>
          </a:p>
        </p:txBody>
      </p:sp>
      <p:sp>
        <p:nvSpPr>
          <p:cNvPr id="85059" name="Rectangle 67"/>
          <p:cNvSpPr>
            <a:spLocks noChangeArrowheads="1"/>
          </p:cNvSpPr>
          <p:nvPr/>
        </p:nvSpPr>
        <p:spPr bwMode="auto">
          <a:xfrm>
            <a:off x="5845175" y="3117850"/>
            <a:ext cx="15743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N</a:t>
            </a:r>
            <a:endParaRPr lang="en-US" dirty="0">
              <a:latin typeface="Times"/>
            </a:endParaRPr>
          </a:p>
        </p:txBody>
      </p:sp>
      <p:sp>
        <p:nvSpPr>
          <p:cNvPr id="85060" name="Rectangle 68"/>
          <p:cNvSpPr>
            <a:spLocks noChangeArrowheads="1"/>
          </p:cNvSpPr>
          <p:nvPr/>
        </p:nvSpPr>
        <p:spPr bwMode="auto">
          <a:xfrm>
            <a:off x="6000750" y="3117850"/>
            <a:ext cx="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 </a:t>
            </a:r>
            <a:endParaRPr lang="en-US" dirty="0">
              <a:latin typeface="Times"/>
            </a:endParaRPr>
          </a:p>
        </p:txBody>
      </p:sp>
      <p:sp>
        <p:nvSpPr>
          <p:cNvPr id="85061" name="Rectangle 69"/>
          <p:cNvSpPr>
            <a:spLocks noChangeArrowheads="1"/>
          </p:cNvSpPr>
          <p:nvPr/>
        </p:nvSpPr>
        <p:spPr bwMode="auto">
          <a:xfrm>
            <a:off x="6056313" y="3117850"/>
            <a:ext cx="13577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=</a:t>
            </a:r>
            <a:endParaRPr lang="en-US" dirty="0">
              <a:latin typeface="Times"/>
            </a:endParaRPr>
          </a:p>
        </p:txBody>
      </p:sp>
      <p:sp>
        <p:nvSpPr>
          <p:cNvPr id="85062" name="Rectangle 70"/>
          <p:cNvSpPr>
            <a:spLocks noChangeArrowheads="1"/>
          </p:cNvSpPr>
          <p:nvPr/>
        </p:nvSpPr>
        <p:spPr bwMode="auto">
          <a:xfrm>
            <a:off x="6176963" y="3117850"/>
            <a:ext cx="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 </a:t>
            </a:r>
            <a:endParaRPr lang="en-US" dirty="0">
              <a:latin typeface="Times"/>
            </a:endParaRPr>
          </a:p>
        </p:txBody>
      </p:sp>
      <p:sp>
        <p:nvSpPr>
          <p:cNvPr id="85063" name="Rectangle 71"/>
          <p:cNvSpPr>
            <a:spLocks noChangeArrowheads="1"/>
          </p:cNvSpPr>
          <p:nvPr/>
        </p:nvSpPr>
        <p:spPr bwMode="auto">
          <a:xfrm>
            <a:off x="6227763" y="3117850"/>
            <a:ext cx="21800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36</a:t>
            </a:r>
            <a:endParaRPr lang="en-US" dirty="0">
              <a:latin typeface="Times"/>
            </a:endParaRPr>
          </a:p>
        </p:txBody>
      </p:sp>
      <p:sp>
        <p:nvSpPr>
          <p:cNvPr id="85064" name="Rectangle 72"/>
          <p:cNvSpPr>
            <a:spLocks noChangeArrowheads="1"/>
          </p:cNvSpPr>
          <p:nvPr/>
        </p:nvSpPr>
        <p:spPr bwMode="auto">
          <a:xfrm>
            <a:off x="2600325" y="2743200"/>
            <a:ext cx="50800" cy="47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"/>
            </a:endParaRPr>
          </a:p>
        </p:txBody>
      </p:sp>
      <p:sp>
        <p:nvSpPr>
          <p:cNvPr id="85065" name="Rectangle 73"/>
          <p:cNvSpPr>
            <a:spLocks noChangeArrowheads="1"/>
          </p:cNvSpPr>
          <p:nvPr/>
        </p:nvSpPr>
        <p:spPr bwMode="auto">
          <a:xfrm>
            <a:off x="2651125" y="2743200"/>
            <a:ext cx="4763" cy="47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"/>
            </a:endParaRPr>
          </a:p>
        </p:txBody>
      </p:sp>
      <p:sp>
        <p:nvSpPr>
          <p:cNvPr id="85066" name="Rectangle 74"/>
          <p:cNvSpPr>
            <a:spLocks noChangeArrowheads="1"/>
          </p:cNvSpPr>
          <p:nvPr/>
        </p:nvSpPr>
        <p:spPr bwMode="auto">
          <a:xfrm>
            <a:off x="2655888" y="2743200"/>
            <a:ext cx="98425" cy="47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"/>
            </a:endParaRPr>
          </a:p>
        </p:txBody>
      </p:sp>
      <p:sp>
        <p:nvSpPr>
          <p:cNvPr id="85067" name="Rectangle 75"/>
          <p:cNvSpPr>
            <a:spLocks noChangeArrowheads="1"/>
          </p:cNvSpPr>
          <p:nvPr/>
        </p:nvSpPr>
        <p:spPr bwMode="auto">
          <a:xfrm>
            <a:off x="2754313" y="2743200"/>
            <a:ext cx="4762" cy="47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"/>
            </a:endParaRPr>
          </a:p>
        </p:txBody>
      </p:sp>
      <p:sp>
        <p:nvSpPr>
          <p:cNvPr id="85068" name="Rectangle 76"/>
          <p:cNvSpPr>
            <a:spLocks noChangeArrowheads="1"/>
          </p:cNvSpPr>
          <p:nvPr/>
        </p:nvSpPr>
        <p:spPr bwMode="auto">
          <a:xfrm>
            <a:off x="2759075" y="2743200"/>
            <a:ext cx="2128838" cy="47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"/>
            </a:endParaRPr>
          </a:p>
        </p:txBody>
      </p:sp>
      <p:sp>
        <p:nvSpPr>
          <p:cNvPr id="85069" name="Rectangle 77"/>
          <p:cNvSpPr>
            <a:spLocks noChangeArrowheads="1"/>
          </p:cNvSpPr>
          <p:nvPr/>
        </p:nvSpPr>
        <p:spPr bwMode="auto">
          <a:xfrm>
            <a:off x="4887913" y="2743200"/>
            <a:ext cx="3175" cy="47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"/>
            </a:endParaRPr>
          </a:p>
        </p:txBody>
      </p:sp>
      <p:sp>
        <p:nvSpPr>
          <p:cNvPr id="85070" name="Rectangle 78"/>
          <p:cNvSpPr>
            <a:spLocks noChangeArrowheads="1"/>
          </p:cNvSpPr>
          <p:nvPr/>
        </p:nvSpPr>
        <p:spPr bwMode="auto">
          <a:xfrm>
            <a:off x="4891088" y="2743200"/>
            <a:ext cx="317500" cy="47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"/>
            </a:endParaRPr>
          </a:p>
        </p:txBody>
      </p:sp>
      <p:sp>
        <p:nvSpPr>
          <p:cNvPr id="85071" name="Rectangle 79"/>
          <p:cNvSpPr>
            <a:spLocks noChangeArrowheads="1"/>
          </p:cNvSpPr>
          <p:nvPr/>
        </p:nvSpPr>
        <p:spPr bwMode="auto">
          <a:xfrm>
            <a:off x="5208588" y="2743200"/>
            <a:ext cx="4762" cy="47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"/>
            </a:endParaRPr>
          </a:p>
        </p:txBody>
      </p:sp>
      <p:sp>
        <p:nvSpPr>
          <p:cNvPr id="85072" name="Rectangle 80"/>
          <p:cNvSpPr>
            <a:spLocks noChangeArrowheads="1"/>
          </p:cNvSpPr>
          <p:nvPr/>
        </p:nvSpPr>
        <p:spPr bwMode="auto">
          <a:xfrm>
            <a:off x="5213350" y="2743200"/>
            <a:ext cx="158750" cy="47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"/>
            </a:endParaRPr>
          </a:p>
        </p:txBody>
      </p:sp>
      <p:sp>
        <p:nvSpPr>
          <p:cNvPr id="85073" name="Rectangle 81"/>
          <p:cNvSpPr>
            <a:spLocks noChangeArrowheads="1"/>
          </p:cNvSpPr>
          <p:nvPr/>
        </p:nvSpPr>
        <p:spPr bwMode="auto">
          <a:xfrm>
            <a:off x="5372100" y="2743200"/>
            <a:ext cx="4763" cy="47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"/>
            </a:endParaRPr>
          </a:p>
        </p:txBody>
      </p:sp>
      <p:sp>
        <p:nvSpPr>
          <p:cNvPr id="85074" name="Rectangle 82"/>
          <p:cNvSpPr>
            <a:spLocks noChangeArrowheads="1"/>
          </p:cNvSpPr>
          <p:nvPr/>
        </p:nvSpPr>
        <p:spPr bwMode="auto">
          <a:xfrm>
            <a:off x="5376863" y="2743200"/>
            <a:ext cx="1524000" cy="47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"/>
            </a:endParaRPr>
          </a:p>
        </p:txBody>
      </p:sp>
      <p:sp>
        <p:nvSpPr>
          <p:cNvPr id="85075" name="Rectangle 83"/>
          <p:cNvSpPr>
            <a:spLocks noChangeArrowheads="1"/>
          </p:cNvSpPr>
          <p:nvPr/>
        </p:nvSpPr>
        <p:spPr bwMode="auto">
          <a:xfrm>
            <a:off x="1408113" y="3533775"/>
            <a:ext cx="19384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M</a:t>
            </a:r>
            <a:endParaRPr lang="en-US" dirty="0">
              <a:latin typeface="Times"/>
            </a:endParaRPr>
          </a:p>
        </p:txBody>
      </p:sp>
      <p:sp>
        <p:nvSpPr>
          <p:cNvPr id="85076" name="Rectangle 84"/>
          <p:cNvSpPr>
            <a:spLocks noChangeArrowheads="1"/>
          </p:cNvSpPr>
          <p:nvPr/>
        </p:nvSpPr>
        <p:spPr bwMode="auto">
          <a:xfrm>
            <a:off x="1597025" y="3533775"/>
            <a:ext cx="9676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e</a:t>
            </a:r>
            <a:endParaRPr lang="en-US" dirty="0">
              <a:latin typeface="Times"/>
            </a:endParaRPr>
          </a:p>
        </p:txBody>
      </p:sp>
      <p:sp>
        <p:nvSpPr>
          <p:cNvPr id="85077" name="Rectangle 85"/>
          <p:cNvSpPr>
            <a:spLocks noChangeArrowheads="1"/>
          </p:cNvSpPr>
          <p:nvPr/>
        </p:nvSpPr>
        <p:spPr bwMode="auto">
          <a:xfrm>
            <a:off x="1695450" y="3533775"/>
            <a:ext cx="20576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an</a:t>
            </a:r>
            <a:endParaRPr lang="en-US" dirty="0">
              <a:latin typeface="Times"/>
            </a:endParaRPr>
          </a:p>
        </p:txBody>
      </p:sp>
      <p:sp>
        <p:nvSpPr>
          <p:cNvPr id="85078" name="Rectangle 86"/>
          <p:cNvSpPr>
            <a:spLocks noChangeArrowheads="1"/>
          </p:cNvSpPr>
          <p:nvPr/>
        </p:nvSpPr>
        <p:spPr bwMode="auto">
          <a:xfrm>
            <a:off x="1516063" y="3783013"/>
            <a:ext cx="12124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S</a:t>
            </a:r>
            <a:endParaRPr lang="en-US" dirty="0">
              <a:latin typeface="Times"/>
            </a:endParaRPr>
          </a:p>
        </p:txBody>
      </p:sp>
      <p:sp>
        <p:nvSpPr>
          <p:cNvPr id="85079" name="Rectangle 87"/>
          <p:cNvSpPr>
            <a:spLocks noChangeArrowheads="1"/>
          </p:cNvSpPr>
          <p:nvPr/>
        </p:nvSpPr>
        <p:spPr bwMode="auto">
          <a:xfrm>
            <a:off x="1635125" y="3783013"/>
            <a:ext cx="15743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D</a:t>
            </a:r>
            <a:endParaRPr lang="en-US" dirty="0">
              <a:latin typeface="Times"/>
            </a:endParaRPr>
          </a:p>
        </p:txBody>
      </p:sp>
      <p:sp>
        <p:nvSpPr>
          <p:cNvPr id="85080" name="Rectangle 88"/>
          <p:cNvSpPr>
            <a:spLocks noChangeArrowheads="1"/>
          </p:cNvSpPr>
          <p:nvPr/>
        </p:nvSpPr>
        <p:spPr bwMode="auto">
          <a:xfrm>
            <a:off x="3584575" y="3533775"/>
            <a:ext cx="23083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74</a:t>
            </a:r>
            <a:endParaRPr lang="en-US" dirty="0">
              <a:latin typeface="Times"/>
            </a:endParaRPr>
          </a:p>
        </p:txBody>
      </p:sp>
      <p:sp>
        <p:nvSpPr>
          <p:cNvPr id="85081" name="Rectangle 89"/>
          <p:cNvSpPr>
            <a:spLocks noChangeArrowheads="1"/>
          </p:cNvSpPr>
          <p:nvPr/>
        </p:nvSpPr>
        <p:spPr bwMode="auto">
          <a:xfrm>
            <a:off x="3798888" y="3533775"/>
            <a:ext cx="5450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.</a:t>
            </a:r>
            <a:endParaRPr lang="en-US" dirty="0">
              <a:latin typeface="Times"/>
            </a:endParaRPr>
          </a:p>
        </p:txBody>
      </p:sp>
      <p:sp>
        <p:nvSpPr>
          <p:cNvPr id="85082" name="Rectangle 90"/>
          <p:cNvSpPr>
            <a:spLocks noChangeArrowheads="1"/>
          </p:cNvSpPr>
          <p:nvPr/>
        </p:nvSpPr>
        <p:spPr bwMode="auto">
          <a:xfrm>
            <a:off x="3854450" y="3533775"/>
            <a:ext cx="21800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61</a:t>
            </a:r>
            <a:endParaRPr lang="en-US" dirty="0">
              <a:latin typeface="Times"/>
            </a:endParaRPr>
          </a:p>
        </p:txBody>
      </p:sp>
      <p:sp>
        <p:nvSpPr>
          <p:cNvPr id="85083" name="Rectangle 91"/>
          <p:cNvSpPr>
            <a:spLocks noChangeArrowheads="1"/>
          </p:cNvSpPr>
          <p:nvPr/>
        </p:nvSpPr>
        <p:spPr bwMode="auto">
          <a:xfrm>
            <a:off x="3614738" y="3783013"/>
            <a:ext cx="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 </a:t>
            </a:r>
            <a:endParaRPr lang="en-US" dirty="0">
              <a:latin typeface="Times"/>
            </a:endParaRPr>
          </a:p>
        </p:txBody>
      </p:sp>
      <p:sp>
        <p:nvSpPr>
          <p:cNvPr id="85084" name="Rectangle 92"/>
          <p:cNvSpPr>
            <a:spLocks noChangeArrowheads="1"/>
          </p:cNvSpPr>
          <p:nvPr/>
        </p:nvSpPr>
        <p:spPr bwMode="auto">
          <a:xfrm>
            <a:off x="3594100" y="3783013"/>
            <a:ext cx="49051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13.35</a:t>
            </a:r>
            <a:endParaRPr lang="en-US" dirty="0">
              <a:latin typeface="Times"/>
            </a:endParaRPr>
          </a:p>
        </p:txBody>
      </p:sp>
      <p:sp>
        <p:nvSpPr>
          <p:cNvPr id="85085" name="Rectangle 93"/>
          <p:cNvSpPr>
            <a:spLocks noChangeArrowheads="1"/>
          </p:cNvSpPr>
          <p:nvPr/>
        </p:nvSpPr>
        <p:spPr bwMode="auto">
          <a:xfrm>
            <a:off x="5849938" y="3533775"/>
            <a:ext cx="21800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82</a:t>
            </a:r>
            <a:endParaRPr lang="en-US" dirty="0">
              <a:latin typeface="Times"/>
            </a:endParaRPr>
          </a:p>
        </p:txBody>
      </p:sp>
      <p:sp>
        <p:nvSpPr>
          <p:cNvPr id="85086" name="Rectangle 94"/>
          <p:cNvSpPr>
            <a:spLocks noChangeArrowheads="1"/>
          </p:cNvSpPr>
          <p:nvPr/>
        </p:nvSpPr>
        <p:spPr bwMode="auto">
          <a:xfrm>
            <a:off x="6064250" y="3533775"/>
            <a:ext cx="5450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.</a:t>
            </a:r>
            <a:endParaRPr lang="en-US" dirty="0">
              <a:latin typeface="Times"/>
            </a:endParaRPr>
          </a:p>
        </p:txBody>
      </p:sp>
      <p:sp>
        <p:nvSpPr>
          <p:cNvPr id="85087" name="Rectangle 95"/>
          <p:cNvSpPr>
            <a:spLocks noChangeArrowheads="1"/>
          </p:cNvSpPr>
          <p:nvPr/>
        </p:nvSpPr>
        <p:spPr bwMode="auto">
          <a:xfrm>
            <a:off x="6119813" y="3533775"/>
            <a:ext cx="32701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61*</a:t>
            </a:r>
            <a:endParaRPr lang="en-US" dirty="0">
              <a:latin typeface="Times"/>
            </a:endParaRPr>
          </a:p>
        </p:txBody>
      </p:sp>
      <p:sp>
        <p:nvSpPr>
          <p:cNvPr id="85088" name="Rectangle 96"/>
          <p:cNvSpPr>
            <a:spLocks noChangeArrowheads="1"/>
          </p:cNvSpPr>
          <p:nvPr/>
        </p:nvSpPr>
        <p:spPr bwMode="auto">
          <a:xfrm>
            <a:off x="5932488" y="3783013"/>
            <a:ext cx="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 </a:t>
            </a:r>
            <a:endParaRPr lang="en-US" dirty="0">
              <a:latin typeface="Times"/>
            </a:endParaRPr>
          </a:p>
        </p:txBody>
      </p:sp>
      <p:sp>
        <p:nvSpPr>
          <p:cNvPr id="85089" name="Rectangle 97"/>
          <p:cNvSpPr>
            <a:spLocks noChangeArrowheads="1"/>
          </p:cNvSpPr>
          <p:nvPr/>
        </p:nvSpPr>
        <p:spPr bwMode="auto">
          <a:xfrm>
            <a:off x="5835650" y="3783013"/>
            <a:ext cx="48253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11.85</a:t>
            </a:r>
            <a:endParaRPr lang="en-US" dirty="0">
              <a:latin typeface="Times"/>
            </a:endParaRPr>
          </a:p>
        </p:txBody>
      </p:sp>
      <p:sp>
        <p:nvSpPr>
          <p:cNvPr id="85090" name="Rectangle 98"/>
          <p:cNvSpPr>
            <a:spLocks noChangeArrowheads="1"/>
          </p:cNvSpPr>
          <p:nvPr/>
        </p:nvSpPr>
        <p:spPr bwMode="auto">
          <a:xfrm>
            <a:off x="712788" y="4114800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Times"/>
              </a:rPr>
              <a:t>*</a:t>
            </a:r>
            <a:endParaRPr lang="en-US" dirty="0">
              <a:latin typeface="Times"/>
            </a:endParaRPr>
          </a:p>
        </p:txBody>
      </p:sp>
      <p:sp>
        <p:nvSpPr>
          <p:cNvPr id="85091" name="Rectangle 99"/>
          <p:cNvSpPr>
            <a:spLocks noChangeArrowheads="1"/>
          </p:cNvSpPr>
          <p:nvPr/>
        </p:nvSpPr>
        <p:spPr bwMode="auto">
          <a:xfrm>
            <a:off x="803275" y="4113213"/>
            <a:ext cx="1461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Times"/>
              </a:rPr>
              <a:t> = </a:t>
            </a:r>
            <a:endParaRPr lang="en-US" dirty="0">
              <a:latin typeface="Times"/>
            </a:endParaRPr>
          </a:p>
        </p:txBody>
      </p:sp>
      <p:sp>
        <p:nvSpPr>
          <p:cNvPr id="85092" name="Rectangle 100"/>
          <p:cNvSpPr>
            <a:spLocks noChangeArrowheads="1"/>
          </p:cNvSpPr>
          <p:nvPr/>
        </p:nvSpPr>
        <p:spPr bwMode="auto">
          <a:xfrm>
            <a:off x="987425" y="4113213"/>
            <a:ext cx="11541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i="1" dirty="0">
                <a:solidFill>
                  <a:srgbClr val="000000"/>
                </a:solidFill>
                <a:latin typeface="Times"/>
              </a:rPr>
              <a:t>p</a:t>
            </a:r>
            <a:endParaRPr lang="en-US" dirty="0">
              <a:latin typeface="Times"/>
            </a:endParaRPr>
          </a:p>
        </p:txBody>
      </p:sp>
      <p:sp>
        <p:nvSpPr>
          <p:cNvPr id="85093" name="Rectangle 101"/>
          <p:cNvSpPr>
            <a:spLocks noChangeArrowheads="1"/>
          </p:cNvSpPr>
          <p:nvPr/>
        </p:nvSpPr>
        <p:spPr bwMode="auto">
          <a:xfrm>
            <a:off x="1077913" y="4113213"/>
            <a:ext cx="15388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Times"/>
              </a:rPr>
              <a:t> &lt;</a:t>
            </a:r>
            <a:endParaRPr lang="en-US" dirty="0">
              <a:latin typeface="Times"/>
            </a:endParaRPr>
          </a:p>
        </p:txBody>
      </p:sp>
      <p:sp>
        <p:nvSpPr>
          <p:cNvPr id="85094" name="Rectangle 102"/>
          <p:cNvSpPr>
            <a:spLocks noChangeArrowheads="1"/>
          </p:cNvSpPr>
          <p:nvPr/>
        </p:nvSpPr>
        <p:spPr bwMode="auto">
          <a:xfrm>
            <a:off x="1219200" y="4113213"/>
            <a:ext cx="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Times"/>
              </a:rPr>
              <a:t> </a:t>
            </a:r>
            <a:endParaRPr lang="en-US" dirty="0">
              <a:latin typeface="Times"/>
            </a:endParaRPr>
          </a:p>
        </p:txBody>
      </p:sp>
      <p:sp>
        <p:nvSpPr>
          <p:cNvPr id="85095" name="Rectangle 103"/>
          <p:cNvSpPr>
            <a:spLocks noChangeArrowheads="1"/>
          </p:cNvSpPr>
          <p:nvPr/>
        </p:nvSpPr>
        <p:spPr bwMode="auto">
          <a:xfrm>
            <a:off x="1266825" y="4113213"/>
            <a:ext cx="1346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Times"/>
              </a:rPr>
              <a:t>.0</a:t>
            </a:r>
            <a:endParaRPr lang="en-US" dirty="0">
              <a:latin typeface="Times"/>
            </a:endParaRPr>
          </a:p>
        </p:txBody>
      </p:sp>
      <p:sp>
        <p:nvSpPr>
          <p:cNvPr id="85096" name="Rectangle 104"/>
          <p:cNvSpPr>
            <a:spLocks noChangeArrowheads="1"/>
          </p:cNvSpPr>
          <p:nvPr/>
        </p:nvSpPr>
        <p:spPr bwMode="auto">
          <a:xfrm>
            <a:off x="1395413" y="4113213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Times"/>
              </a:rPr>
              <a:t>1</a:t>
            </a:r>
            <a:endParaRPr lang="en-US" dirty="0">
              <a:latin typeface="Times"/>
            </a:endParaRPr>
          </a:p>
        </p:txBody>
      </p:sp>
      <p:sp>
        <p:nvSpPr>
          <p:cNvPr id="85097" name="Line 107"/>
          <p:cNvSpPr>
            <a:spLocks noChangeShapeType="1"/>
          </p:cNvSpPr>
          <p:nvPr/>
        </p:nvSpPr>
        <p:spPr bwMode="auto">
          <a:xfrm>
            <a:off x="692150" y="4060825"/>
            <a:ext cx="6249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85098" name="Line 108"/>
          <p:cNvSpPr>
            <a:spLocks noChangeShapeType="1"/>
          </p:cNvSpPr>
          <p:nvPr/>
        </p:nvSpPr>
        <p:spPr bwMode="auto">
          <a:xfrm>
            <a:off x="687388" y="3435350"/>
            <a:ext cx="6249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85099" name="TextBox 111"/>
          <p:cNvSpPr txBox="1">
            <a:spLocks noChangeArrowheads="1"/>
          </p:cNvSpPr>
          <p:nvPr/>
        </p:nvSpPr>
        <p:spPr bwMode="auto">
          <a:xfrm>
            <a:off x="1447800" y="4876800"/>
            <a:ext cx="8458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/>
              <a:t>Difference in means: 74.61 - 82.61= -8</a:t>
            </a:r>
          </a:p>
        </p:txBody>
      </p:sp>
      <p:sp>
        <p:nvSpPr>
          <p:cNvPr id="85100" name="TextBox 112"/>
          <p:cNvSpPr txBox="1">
            <a:spLocks noChangeArrowheads="1"/>
          </p:cNvSpPr>
          <p:nvPr/>
        </p:nvSpPr>
        <p:spPr bwMode="auto">
          <a:xfrm>
            <a:off x="1447800" y="5410200"/>
            <a:ext cx="7696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/>
              <a:t>Average standard deviation: (13.35 + 11.85)/2 = 12.6</a:t>
            </a:r>
          </a:p>
        </p:txBody>
      </p:sp>
      <p:sp>
        <p:nvSpPr>
          <p:cNvPr id="85101" name="TextBox 113"/>
          <p:cNvSpPr txBox="1">
            <a:spLocks noChangeArrowheads="1"/>
          </p:cNvSpPr>
          <p:nvPr/>
        </p:nvSpPr>
        <p:spPr bwMode="auto">
          <a:xfrm>
            <a:off x="1447800" y="5943600"/>
            <a:ext cx="670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/>
              <a:t>Practical significance: -8/12.6 = -.63</a:t>
            </a:r>
          </a:p>
        </p:txBody>
      </p:sp>
      <p:sp>
        <p:nvSpPr>
          <p:cNvPr id="85102" name="Rectangle 114"/>
          <p:cNvSpPr>
            <a:spLocks noChangeArrowheads="1"/>
          </p:cNvSpPr>
          <p:nvPr/>
        </p:nvSpPr>
        <p:spPr bwMode="auto">
          <a:xfrm>
            <a:off x="838200" y="4648200"/>
            <a:ext cx="6858000" cy="19812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>
              <a:latin typeface="Time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4E1E-219A-A444-A241-FDE36A2374EE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38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>
            <a:normAutofit fontScale="90000"/>
          </a:bodyPr>
          <a:lstStyle/>
          <a:p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Do students who receive DI achieve better than those 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who do not?</a:t>
            </a:r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5122" name="Group 2"/>
          <p:cNvGraphicFramePr>
            <a:graphicFrameLocks noGrp="1"/>
          </p:cNvGraphicFramePr>
          <p:nvPr/>
        </p:nvGraphicFramePr>
        <p:xfrm>
          <a:off x="838200" y="3886200"/>
          <a:ext cx="6858000" cy="1524000"/>
        </p:xfrm>
        <a:graphic>
          <a:graphicData uri="http://schemas.openxmlformats.org/drawingml/2006/table">
            <a:tbl>
              <a:tblPr/>
              <a:tblGrid>
                <a:gridCol w="2133600"/>
                <a:gridCol w="1752600"/>
                <a:gridCol w="1536700"/>
                <a:gridCol w="14351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4231" name="Rectangle 46"/>
          <p:cNvSpPr>
            <a:spLocks/>
          </p:cNvSpPr>
          <p:nvPr/>
        </p:nvSpPr>
        <p:spPr bwMode="auto">
          <a:xfrm>
            <a:off x="457200" y="4495800"/>
            <a:ext cx="205405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 dirty="0">
                <a:latin typeface="Times"/>
                <a:cs typeface="Arial" charset="0"/>
              </a:rPr>
              <a:t>DI to 4th Grade Class</a:t>
            </a:r>
          </a:p>
        </p:txBody>
      </p:sp>
      <p:sp>
        <p:nvSpPr>
          <p:cNvPr id="5167" name="Rectangle 47"/>
          <p:cNvSpPr>
            <a:spLocks/>
          </p:cNvSpPr>
          <p:nvPr/>
        </p:nvSpPr>
        <p:spPr bwMode="auto">
          <a:xfrm>
            <a:off x="3429000" y="4038600"/>
            <a:ext cx="11938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 sz="1800" dirty="0">
                <a:latin typeface="Times"/>
                <a:cs typeface="Arial" charset="0"/>
              </a:rPr>
              <a:t>Test</a:t>
            </a:r>
          </a:p>
        </p:txBody>
      </p:sp>
      <p:sp>
        <p:nvSpPr>
          <p:cNvPr id="5168" name="Rectangle 48"/>
          <p:cNvSpPr>
            <a:spLocks/>
          </p:cNvSpPr>
          <p:nvPr/>
        </p:nvSpPr>
        <p:spPr bwMode="auto">
          <a:xfrm>
            <a:off x="457200" y="4967288"/>
            <a:ext cx="23876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800" dirty="0">
                <a:latin typeface="Times"/>
                <a:cs typeface="Arial" charset="0"/>
              </a:rPr>
              <a:t>Non-DI to different 4th Grade Class</a:t>
            </a: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3200400" y="4491038"/>
            <a:ext cx="1114425" cy="809625"/>
            <a:chOff x="0" y="0"/>
            <a:chExt cx="702" cy="510"/>
          </a:xfrm>
        </p:grpSpPr>
        <p:sp>
          <p:nvSpPr>
            <p:cNvPr id="94239" name="Rectangle 50"/>
            <p:cNvSpPr>
              <a:spLocks/>
            </p:cNvSpPr>
            <p:nvPr/>
          </p:nvSpPr>
          <p:spPr bwMode="auto">
            <a:xfrm>
              <a:off x="0" y="0"/>
              <a:ext cx="70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800" i="1" dirty="0">
                  <a:latin typeface="Times"/>
                  <a:cs typeface="Arial" charset="0"/>
                </a:rPr>
                <a:t>group data</a:t>
              </a:r>
            </a:p>
          </p:txBody>
        </p:sp>
        <p:sp>
          <p:nvSpPr>
            <p:cNvPr id="94240" name="Rectangle 51"/>
            <p:cNvSpPr>
              <a:spLocks/>
            </p:cNvSpPr>
            <p:nvPr/>
          </p:nvSpPr>
          <p:spPr bwMode="auto">
            <a:xfrm>
              <a:off x="0" y="336"/>
              <a:ext cx="70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800" i="1" dirty="0">
                  <a:latin typeface="Times"/>
                  <a:cs typeface="Arial" charset="0"/>
                </a:rPr>
                <a:t>group data</a:t>
              </a:r>
            </a:p>
          </p:txBody>
        </p:sp>
      </p:grpSp>
      <p:sp>
        <p:nvSpPr>
          <p:cNvPr id="94235" name="Rectangle 52"/>
          <p:cNvSpPr>
            <a:spLocks/>
          </p:cNvSpPr>
          <p:nvPr/>
        </p:nvSpPr>
        <p:spPr bwMode="auto">
          <a:xfrm>
            <a:off x="381000" y="25146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 sz="1800" dirty="0">
                <a:latin typeface="Times"/>
                <a:cs typeface="Arial" charset="0"/>
              </a:rPr>
              <a:t>Independent </a:t>
            </a:r>
            <a:r>
              <a:rPr lang="en-US" sz="1800" dirty="0">
                <a:latin typeface="Symbol" charset="0"/>
                <a:cs typeface="Symbol" charset="0"/>
                <a:sym typeface="Symbol" charset="0"/>
              </a:rPr>
              <a:t>⇓</a:t>
            </a:r>
          </a:p>
        </p:txBody>
      </p:sp>
      <p:sp>
        <p:nvSpPr>
          <p:cNvPr id="94236" name="Rectangle 53"/>
          <p:cNvSpPr>
            <a:spLocks/>
          </p:cNvSpPr>
          <p:nvPr/>
        </p:nvSpPr>
        <p:spPr bwMode="auto">
          <a:xfrm>
            <a:off x="4800600" y="3214688"/>
            <a:ext cx="19050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 sz="1800" dirty="0" smtClean="0">
                <a:latin typeface="Times"/>
                <a:cs typeface="Arial" charset="0"/>
              </a:rPr>
              <a:t>Data Gathering</a:t>
            </a:r>
            <a:endParaRPr lang="en-US" sz="1800" dirty="0">
              <a:latin typeface="Times"/>
              <a:cs typeface="Arial" charset="0"/>
            </a:endParaRPr>
          </a:p>
        </p:txBody>
      </p:sp>
      <p:sp>
        <p:nvSpPr>
          <p:cNvPr id="94237" name="Line 54"/>
          <p:cNvSpPr>
            <a:spLocks noChangeShapeType="1"/>
          </p:cNvSpPr>
          <p:nvPr/>
        </p:nvSpPr>
        <p:spPr bwMode="auto">
          <a:xfrm>
            <a:off x="3276600" y="3657600"/>
            <a:ext cx="43434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Times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581400" y="5867400"/>
            <a:ext cx="35221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i="1" dirty="0"/>
              <a:t>t</a:t>
            </a:r>
            <a:r>
              <a:rPr lang="en-US" dirty="0" smtClean="0"/>
              <a:t>-test</a:t>
            </a:r>
            <a:r>
              <a:rPr lang="en-US" dirty="0"/>
              <a:t>, independent samples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4E1E-219A-A444-A241-FDE36A2374E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8284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7" grpId="0" autoUpdateAnimBg="0"/>
      <p:bldP spid="5168" grpId="0" autoUpdateAnimBg="0"/>
      <p:bldP spid="1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152400"/>
            <a:ext cx="8839200" cy="1905000"/>
          </a:xfrm>
        </p:spPr>
        <p:txBody>
          <a:bodyPr/>
          <a:lstStyle/>
          <a:p>
            <a:pPr eaLnBrk="1" hangingPunct="1"/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Practical Significance</a:t>
            </a:r>
            <a:br>
              <a:rPr lang="en-US">
                <a:latin typeface="Times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Times" charset="0"/>
                <a:ea typeface="ＭＳ Ｐゴシック" charset="0"/>
                <a:cs typeface="ＭＳ Ｐゴシック" charset="0"/>
              </a:rPr>
              <a:t>The difference of the means in units of standard deviation</a:t>
            </a:r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712788" y="1706563"/>
            <a:ext cx="13316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T</a:t>
            </a:r>
            <a:endParaRPr lang="en-US" dirty="0">
              <a:latin typeface="Times"/>
            </a:endParaRP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846138" y="1706563"/>
            <a:ext cx="20576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 err="1">
                <a:solidFill>
                  <a:srgbClr val="000000"/>
                </a:solidFill>
                <a:latin typeface="Times"/>
              </a:rPr>
              <a:t>ab</a:t>
            </a:r>
            <a:endParaRPr lang="en-US" dirty="0">
              <a:latin typeface="Times"/>
            </a:endParaRPr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1047750" y="1706563"/>
            <a:ext cx="6057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l</a:t>
            </a:r>
            <a:endParaRPr lang="en-US" dirty="0">
              <a:latin typeface="Times"/>
            </a:endParaRPr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1108075" y="1706563"/>
            <a:ext cx="26026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e 1</a:t>
            </a:r>
            <a:endParaRPr lang="en-US" dirty="0">
              <a:latin typeface="Times"/>
            </a:endParaRPr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712788" y="1955800"/>
            <a:ext cx="20611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M</a:t>
            </a:r>
            <a:endParaRPr lang="en-US" dirty="0">
              <a:latin typeface="Times"/>
            </a:endParaRPr>
          </a:p>
        </p:txBody>
      </p:sp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893763" y="1955800"/>
            <a:ext cx="50106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 err="1">
                <a:solidFill>
                  <a:srgbClr val="000000"/>
                </a:solidFill>
                <a:latin typeface="Times"/>
              </a:rPr>
              <a:t>ean</a:t>
            </a:r>
            <a:r>
              <a:rPr lang="en-US" sz="1700" i="1" dirty="0">
                <a:solidFill>
                  <a:srgbClr val="000000"/>
                </a:solidFill>
                <a:latin typeface="Times"/>
              </a:rPr>
              <a:t> S</a:t>
            </a:r>
            <a:endParaRPr lang="en-US" dirty="0">
              <a:latin typeface="Times"/>
            </a:endParaRPr>
          </a:p>
        </p:txBody>
      </p:sp>
      <p:sp>
        <p:nvSpPr>
          <p:cNvPr id="87049" name="Rectangle 9"/>
          <p:cNvSpPr>
            <a:spLocks noChangeArrowheads="1"/>
          </p:cNvSpPr>
          <p:nvPr/>
        </p:nvSpPr>
        <p:spPr bwMode="auto">
          <a:xfrm>
            <a:off x="1360488" y="1955800"/>
            <a:ext cx="11051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c</a:t>
            </a:r>
            <a:endParaRPr lang="en-US" dirty="0">
              <a:latin typeface="Times"/>
            </a:endParaRPr>
          </a:p>
        </p:txBody>
      </p:sp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1458913" y="1955800"/>
            <a:ext cx="29637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ore</a:t>
            </a:r>
            <a:endParaRPr lang="en-US" dirty="0">
              <a:latin typeface="Times"/>
            </a:endParaRPr>
          </a:p>
        </p:txBody>
      </p:sp>
      <p:sp>
        <p:nvSpPr>
          <p:cNvPr id="87051" name="Rectangle 11"/>
          <p:cNvSpPr>
            <a:spLocks noChangeArrowheads="1"/>
          </p:cNvSpPr>
          <p:nvPr/>
        </p:nvSpPr>
        <p:spPr bwMode="auto">
          <a:xfrm>
            <a:off x="1743075" y="1955800"/>
            <a:ext cx="9859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s</a:t>
            </a:r>
            <a:endParaRPr lang="en-US" dirty="0">
              <a:latin typeface="Times"/>
            </a:endParaRPr>
          </a:p>
        </p:txBody>
      </p:sp>
      <p:sp>
        <p:nvSpPr>
          <p:cNvPr id="87052" name="Rectangle 12"/>
          <p:cNvSpPr>
            <a:spLocks noChangeArrowheads="1"/>
          </p:cNvSpPr>
          <p:nvPr/>
        </p:nvSpPr>
        <p:spPr bwMode="auto">
          <a:xfrm>
            <a:off x="1828800" y="1955800"/>
            <a:ext cx="125505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 on Johnson P</a:t>
            </a:r>
            <a:endParaRPr lang="en-US" dirty="0">
              <a:latin typeface="Times"/>
            </a:endParaRPr>
          </a:p>
        </p:txBody>
      </p:sp>
      <p:sp>
        <p:nvSpPr>
          <p:cNvPr id="87053" name="Rectangle 13"/>
          <p:cNvSpPr>
            <a:spLocks noChangeArrowheads="1"/>
          </p:cNvSpPr>
          <p:nvPr/>
        </p:nvSpPr>
        <p:spPr bwMode="auto">
          <a:xfrm>
            <a:off x="3048000" y="1955800"/>
            <a:ext cx="10351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r</a:t>
            </a:r>
            <a:endParaRPr lang="en-US" dirty="0">
              <a:latin typeface="Times"/>
            </a:endParaRPr>
          </a:p>
        </p:txBody>
      </p:sp>
      <p:sp>
        <p:nvSpPr>
          <p:cNvPr id="87054" name="Rectangle 14"/>
          <p:cNvSpPr>
            <a:spLocks noChangeArrowheads="1"/>
          </p:cNvSpPr>
          <p:nvPr/>
        </p:nvSpPr>
        <p:spPr bwMode="auto">
          <a:xfrm>
            <a:off x="3133725" y="1955800"/>
            <a:ext cx="23175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 err="1">
                <a:solidFill>
                  <a:srgbClr val="000000"/>
                </a:solidFill>
                <a:latin typeface="Times"/>
              </a:rPr>
              <a:t>ob</a:t>
            </a:r>
            <a:endParaRPr lang="en-US" dirty="0">
              <a:latin typeface="Times"/>
            </a:endParaRPr>
          </a:p>
        </p:txBody>
      </p:sp>
      <p:sp>
        <p:nvSpPr>
          <p:cNvPr id="87055" name="Rectangle 15"/>
          <p:cNvSpPr>
            <a:spLocks noChangeArrowheads="1"/>
          </p:cNvSpPr>
          <p:nvPr/>
        </p:nvSpPr>
        <p:spPr bwMode="auto">
          <a:xfrm>
            <a:off x="3348038" y="1955800"/>
            <a:ext cx="778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l</a:t>
            </a:r>
            <a:endParaRPr lang="en-US" dirty="0">
              <a:latin typeface="Times"/>
            </a:endParaRPr>
          </a:p>
        </p:txBody>
      </p:sp>
      <p:sp>
        <p:nvSpPr>
          <p:cNvPr id="87056" name="Rectangle 16"/>
          <p:cNvSpPr>
            <a:spLocks noChangeArrowheads="1"/>
          </p:cNvSpPr>
          <p:nvPr/>
        </p:nvSpPr>
        <p:spPr bwMode="auto">
          <a:xfrm>
            <a:off x="3408363" y="1955800"/>
            <a:ext cx="54046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 err="1">
                <a:solidFill>
                  <a:srgbClr val="000000"/>
                </a:solidFill>
                <a:latin typeface="Times"/>
              </a:rPr>
              <a:t>em</a:t>
            </a:r>
            <a:r>
              <a:rPr lang="en-US" sz="1700" i="1" dirty="0">
                <a:solidFill>
                  <a:srgbClr val="000000"/>
                </a:solidFill>
                <a:latin typeface="Times"/>
              </a:rPr>
              <a:t> So</a:t>
            </a:r>
            <a:endParaRPr lang="en-US" dirty="0">
              <a:latin typeface="Times"/>
            </a:endParaRPr>
          </a:p>
        </p:txBody>
      </p:sp>
      <p:sp>
        <p:nvSpPr>
          <p:cNvPr id="87057" name="Rectangle 17"/>
          <p:cNvSpPr>
            <a:spLocks noChangeArrowheads="1"/>
          </p:cNvSpPr>
          <p:nvPr/>
        </p:nvSpPr>
        <p:spPr bwMode="auto">
          <a:xfrm>
            <a:off x="3922713" y="1955800"/>
            <a:ext cx="18046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lv</a:t>
            </a:r>
            <a:endParaRPr lang="en-US" dirty="0">
              <a:latin typeface="Times"/>
            </a:endParaRPr>
          </a:p>
        </p:txBody>
      </p:sp>
      <p:sp>
        <p:nvSpPr>
          <p:cNvPr id="87058" name="Rectangle 18"/>
          <p:cNvSpPr>
            <a:spLocks noChangeArrowheads="1"/>
          </p:cNvSpPr>
          <p:nvPr/>
        </p:nvSpPr>
        <p:spPr bwMode="auto">
          <a:xfrm>
            <a:off x="4081463" y="1955800"/>
            <a:ext cx="29587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 err="1">
                <a:solidFill>
                  <a:srgbClr val="000000"/>
                </a:solidFill>
                <a:latin typeface="Times"/>
              </a:rPr>
              <a:t>ing</a:t>
            </a:r>
            <a:endParaRPr lang="en-US" dirty="0">
              <a:latin typeface="Times"/>
            </a:endParaRPr>
          </a:p>
        </p:txBody>
      </p:sp>
      <p:sp>
        <p:nvSpPr>
          <p:cNvPr id="87059" name="Rectangle 19"/>
          <p:cNvSpPr>
            <a:spLocks noChangeArrowheads="1"/>
          </p:cNvSpPr>
          <p:nvPr/>
        </p:nvSpPr>
        <p:spPr bwMode="auto">
          <a:xfrm>
            <a:off x="4352925" y="1955800"/>
            <a:ext cx="15481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 I</a:t>
            </a:r>
            <a:endParaRPr lang="en-US" dirty="0">
              <a:latin typeface="Times"/>
            </a:endParaRPr>
          </a:p>
        </p:txBody>
      </p:sp>
      <p:sp>
        <p:nvSpPr>
          <p:cNvPr id="87060" name="Rectangle 20"/>
          <p:cNvSpPr>
            <a:spLocks noChangeArrowheads="1"/>
          </p:cNvSpPr>
          <p:nvPr/>
        </p:nvSpPr>
        <p:spPr bwMode="auto">
          <a:xfrm>
            <a:off x="4481513" y="1955800"/>
            <a:ext cx="43694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 err="1">
                <a:solidFill>
                  <a:srgbClr val="000000"/>
                </a:solidFill>
                <a:latin typeface="Times"/>
              </a:rPr>
              <a:t>nven</a:t>
            </a:r>
            <a:endParaRPr lang="en-US" dirty="0">
              <a:latin typeface="Times"/>
            </a:endParaRPr>
          </a:p>
        </p:txBody>
      </p:sp>
      <p:sp>
        <p:nvSpPr>
          <p:cNvPr id="87061" name="Rectangle 21"/>
          <p:cNvSpPr>
            <a:spLocks noChangeArrowheads="1"/>
          </p:cNvSpPr>
          <p:nvPr/>
        </p:nvSpPr>
        <p:spPr bwMode="auto">
          <a:xfrm>
            <a:off x="4884738" y="1955800"/>
            <a:ext cx="778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t</a:t>
            </a:r>
            <a:endParaRPr lang="en-US" dirty="0">
              <a:latin typeface="Times"/>
            </a:endParaRPr>
          </a:p>
        </p:txBody>
      </p:sp>
      <p:sp>
        <p:nvSpPr>
          <p:cNvPr id="87062" name="Rectangle 22"/>
          <p:cNvSpPr>
            <a:spLocks noChangeArrowheads="1"/>
          </p:cNvSpPr>
          <p:nvPr/>
        </p:nvSpPr>
        <p:spPr bwMode="auto">
          <a:xfrm>
            <a:off x="4945063" y="1955800"/>
            <a:ext cx="21893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or</a:t>
            </a:r>
            <a:endParaRPr lang="en-US" dirty="0">
              <a:latin typeface="Times"/>
            </a:endParaRPr>
          </a:p>
        </p:txBody>
      </p:sp>
      <p:sp>
        <p:nvSpPr>
          <p:cNvPr id="87063" name="Rectangle 23"/>
          <p:cNvSpPr>
            <a:spLocks noChangeArrowheads="1"/>
          </p:cNvSpPr>
          <p:nvPr/>
        </p:nvSpPr>
        <p:spPr bwMode="auto">
          <a:xfrm>
            <a:off x="5133975" y="1955800"/>
            <a:ext cx="11634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y</a:t>
            </a:r>
            <a:endParaRPr lang="en-US" dirty="0">
              <a:latin typeface="Times"/>
            </a:endParaRPr>
          </a:p>
        </p:txBody>
      </p:sp>
      <p:sp>
        <p:nvSpPr>
          <p:cNvPr id="87064" name="Rectangle 24"/>
          <p:cNvSpPr>
            <a:spLocks noChangeArrowheads="1"/>
          </p:cNvSpPr>
          <p:nvPr/>
        </p:nvSpPr>
        <p:spPr bwMode="auto">
          <a:xfrm>
            <a:off x="5232400" y="1955800"/>
            <a:ext cx="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 </a:t>
            </a:r>
            <a:endParaRPr lang="en-US" dirty="0">
              <a:latin typeface="Times"/>
            </a:endParaRPr>
          </a:p>
        </p:txBody>
      </p:sp>
      <p:sp>
        <p:nvSpPr>
          <p:cNvPr id="87065" name="Rectangle 25"/>
          <p:cNvSpPr>
            <a:spLocks noChangeArrowheads="1"/>
          </p:cNvSpPr>
          <p:nvPr/>
        </p:nvSpPr>
        <p:spPr bwMode="auto">
          <a:xfrm>
            <a:off x="5283200" y="1955800"/>
            <a:ext cx="11541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f</a:t>
            </a:r>
            <a:endParaRPr lang="en-US" dirty="0">
              <a:latin typeface="Times"/>
            </a:endParaRPr>
          </a:p>
        </p:txBody>
      </p:sp>
      <p:sp>
        <p:nvSpPr>
          <p:cNvPr id="87066" name="Rectangle 26"/>
          <p:cNvSpPr>
            <a:spLocks noChangeArrowheads="1"/>
          </p:cNvSpPr>
          <p:nvPr/>
        </p:nvSpPr>
        <p:spPr bwMode="auto">
          <a:xfrm>
            <a:off x="5343525" y="1955800"/>
            <a:ext cx="21893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or</a:t>
            </a:r>
            <a:endParaRPr lang="en-US" dirty="0">
              <a:latin typeface="Times"/>
            </a:endParaRPr>
          </a:p>
        </p:txBody>
      </p:sp>
      <p:sp>
        <p:nvSpPr>
          <p:cNvPr id="87067" name="Rectangle 27"/>
          <p:cNvSpPr>
            <a:spLocks noChangeArrowheads="1"/>
          </p:cNvSpPr>
          <p:nvPr/>
        </p:nvSpPr>
        <p:spPr bwMode="auto">
          <a:xfrm>
            <a:off x="5532438" y="1955800"/>
            <a:ext cx="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 </a:t>
            </a:r>
            <a:endParaRPr lang="en-US" dirty="0">
              <a:latin typeface="Times"/>
            </a:endParaRPr>
          </a:p>
        </p:txBody>
      </p:sp>
      <p:sp>
        <p:nvSpPr>
          <p:cNvPr id="87068" name="Rectangle 28"/>
          <p:cNvSpPr>
            <a:spLocks noChangeArrowheads="1"/>
          </p:cNvSpPr>
          <p:nvPr/>
        </p:nvSpPr>
        <p:spPr bwMode="auto">
          <a:xfrm>
            <a:off x="5588000" y="1955800"/>
            <a:ext cx="12916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S</a:t>
            </a:r>
            <a:endParaRPr lang="en-US" dirty="0">
              <a:latin typeface="Times"/>
            </a:endParaRPr>
          </a:p>
        </p:txBody>
      </p:sp>
      <p:sp>
        <p:nvSpPr>
          <p:cNvPr id="87069" name="Rectangle 29"/>
          <p:cNvSpPr>
            <a:spLocks noChangeArrowheads="1"/>
          </p:cNvSpPr>
          <p:nvPr/>
        </p:nvSpPr>
        <p:spPr bwMode="auto">
          <a:xfrm>
            <a:off x="5695950" y="1955800"/>
            <a:ext cx="778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t</a:t>
            </a:r>
            <a:endParaRPr lang="en-US" dirty="0">
              <a:latin typeface="Times"/>
            </a:endParaRPr>
          </a:p>
        </p:txBody>
      </p:sp>
      <p:sp>
        <p:nvSpPr>
          <p:cNvPr id="87070" name="Rectangle 30"/>
          <p:cNvSpPr>
            <a:spLocks noChangeArrowheads="1"/>
          </p:cNvSpPr>
          <p:nvPr/>
        </p:nvSpPr>
        <p:spPr bwMode="auto">
          <a:xfrm>
            <a:off x="5756275" y="1955800"/>
            <a:ext cx="44976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 err="1">
                <a:solidFill>
                  <a:srgbClr val="000000"/>
                </a:solidFill>
                <a:latin typeface="Times"/>
              </a:rPr>
              <a:t>uden</a:t>
            </a:r>
            <a:endParaRPr lang="en-US" dirty="0">
              <a:latin typeface="Times"/>
            </a:endParaRPr>
          </a:p>
        </p:txBody>
      </p:sp>
      <p:sp>
        <p:nvSpPr>
          <p:cNvPr id="87071" name="Rectangle 31"/>
          <p:cNvSpPr>
            <a:spLocks noChangeArrowheads="1"/>
          </p:cNvSpPr>
          <p:nvPr/>
        </p:nvSpPr>
        <p:spPr bwMode="auto">
          <a:xfrm>
            <a:off x="6172200" y="1955800"/>
            <a:ext cx="778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t</a:t>
            </a:r>
            <a:endParaRPr lang="en-US" dirty="0">
              <a:latin typeface="Times"/>
            </a:endParaRPr>
          </a:p>
        </p:txBody>
      </p:sp>
      <p:sp>
        <p:nvSpPr>
          <p:cNvPr id="87072" name="Rectangle 32"/>
          <p:cNvSpPr>
            <a:spLocks noChangeArrowheads="1"/>
          </p:cNvSpPr>
          <p:nvPr/>
        </p:nvSpPr>
        <p:spPr bwMode="auto">
          <a:xfrm>
            <a:off x="6232525" y="1955800"/>
            <a:ext cx="9859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s</a:t>
            </a:r>
            <a:endParaRPr lang="en-US" dirty="0">
              <a:latin typeface="Times"/>
            </a:endParaRPr>
          </a:p>
        </p:txBody>
      </p:sp>
      <p:sp>
        <p:nvSpPr>
          <p:cNvPr id="87073" name="Rectangle 33"/>
          <p:cNvSpPr>
            <a:spLocks noChangeArrowheads="1"/>
          </p:cNvSpPr>
          <p:nvPr/>
        </p:nvSpPr>
        <p:spPr bwMode="auto">
          <a:xfrm>
            <a:off x="6313488" y="1955800"/>
            <a:ext cx="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 </a:t>
            </a:r>
            <a:endParaRPr lang="en-US" dirty="0">
              <a:latin typeface="Times"/>
            </a:endParaRPr>
          </a:p>
        </p:txBody>
      </p:sp>
      <p:sp>
        <p:nvSpPr>
          <p:cNvPr id="87074" name="Rectangle 34"/>
          <p:cNvSpPr>
            <a:spLocks noChangeArrowheads="1"/>
          </p:cNvSpPr>
          <p:nvPr/>
        </p:nvSpPr>
        <p:spPr bwMode="auto">
          <a:xfrm>
            <a:off x="6369050" y="1955800"/>
            <a:ext cx="21893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W</a:t>
            </a:r>
            <a:endParaRPr lang="en-US" dirty="0">
              <a:latin typeface="Times"/>
            </a:endParaRPr>
          </a:p>
        </p:txBody>
      </p:sp>
      <p:sp>
        <p:nvSpPr>
          <p:cNvPr id="87075" name="Rectangle 35"/>
          <p:cNvSpPr>
            <a:spLocks noChangeArrowheads="1"/>
          </p:cNvSpPr>
          <p:nvPr/>
        </p:nvSpPr>
        <p:spPr bwMode="auto">
          <a:xfrm>
            <a:off x="6545263" y="1955800"/>
            <a:ext cx="14199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it</a:t>
            </a:r>
            <a:endParaRPr lang="en-US" dirty="0">
              <a:latin typeface="Times"/>
            </a:endParaRPr>
          </a:p>
        </p:txBody>
      </p:sp>
      <p:sp>
        <p:nvSpPr>
          <p:cNvPr id="87076" name="Rectangle 36"/>
          <p:cNvSpPr>
            <a:spLocks noChangeArrowheads="1"/>
          </p:cNvSpPr>
          <p:nvPr/>
        </p:nvSpPr>
        <p:spPr bwMode="auto">
          <a:xfrm>
            <a:off x="6665913" y="1955800"/>
            <a:ext cx="12916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h</a:t>
            </a:r>
            <a:endParaRPr lang="en-US" dirty="0">
              <a:latin typeface="Times"/>
            </a:endParaRPr>
          </a:p>
        </p:txBody>
      </p:sp>
      <p:sp>
        <p:nvSpPr>
          <p:cNvPr id="87077" name="Rectangle 37"/>
          <p:cNvSpPr>
            <a:spLocks noChangeArrowheads="1"/>
          </p:cNvSpPr>
          <p:nvPr/>
        </p:nvSpPr>
        <p:spPr bwMode="auto">
          <a:xfrm>
            <a:off x="6772275" y="1955800"/>
            <a:ext cx="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 </a:t>
            </a:r>
            <a:endParaRPr lang="en-US" dirty="0">
              <a:latin typeface="Times"/>
            </a:endParaRPr>
          </a:p>
        </p:txBody>
      </p:sp>
      <p:sp>
        <p:nvSpPr>
          <p:cNvPr id="87078" name="Rectangle 38"/>
          <p:cNvSpPr>
            <a:spLocks noChangeArrowheads="1"/>
          </p:cNvSpPr>
          <p:nvPr/>
        </p:nvSpPr>
        <p:spPr bwMode="auto">
          <a:xfrm>
            <a:off x="6829425" y="1955800"/>
            <a:ext cx="38545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and </a:t>
            </a:r>
            <a:endParaRPr lang="en-US" dirty="0">
              <a:latin typeface="Times"/>
            </a:endParaRPr>
          </a:p>
        </p:txBody>
      </p:sp>
      <p:sp>
        <p:nvSpPr>
          <p:cNvPr id="87079" name="Rectangle 39"/>
          <p:cNvSpPr>
            <a:spLocks noChangeArrowheads="1"/>
          </p:cNvSpPr>
          <p:nvPr/>
        </p:nvSpPr>
        <p:spPr bwMode="auto">
          <a:xfrm>
            <a:off x="7202488" y="1955800"/>
            <a:ext cx="30870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Wit</a:t>
            </a:r>
            <a:endParaRPr lang="en-US" dirty="0">
              <a:latin typeface="Times"/>
            </a:endParaRPr>
          </a:p>
        </p:txBody>
      </p:sp>
      <p:sp>
        <p:nvSpPr>
          <p:cNvPr id="87080" name="Rectangle 40"/>
          <p:cNvSpPr>
            <a:spLocks noChangeArrowheads="1"/>
          </p:cNvSpPr>
          <p:nvPr/>
        </p:nvSpPr>
        <p:spPr bwMode="auto">
          <a:xfrm>
            <a:off x="7502525" y="1955800"/>
            <a:ext cx="34717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 err="1">
                <a:solidFill>
                  <a:srgbClr val="000000"/>
                </a:solidFill>
                <a:latin typeface="Times"/>
              </a:rPr>
              <a:t>hou</a:t>
            </a:r>
            <a:endParaRPr lang="en-US" dirty="0">
              <a:latin typeface="Times"/>
            </a:endParaRPr>
          </a:p>
        </p:txBody>
      </p:sp>
      <p:sp>
        <p:nvSpPr>
          <p:cNvPr id="87081" name="Rectangle 41"/>
          <p:cNvSpPr>
            <a:spLocks noChangeArrowheads="1"/>
          </p:cNvSpPr>
          <p:nvPr/>
        </p:nvSpPr>
        <p:spPr bwMode="auto">
          <a:xfrm>
            <a:off x="7824788" y="1955800"/>
            <a:ext cx="778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t</a:t>
            </a:r>
            <a:endParaRPr lang="en-US" dirty="0">
              <a:latin typeface="Times"/>
            </a:endParaRPr>
          </a:p>
        </p:txBody>
      </p:sp>
      <p:sp>
        <p:nvSpPr>
          <p:cNvPr id="87082" name="Rectangle 42"/>
          <p:cNvSpPr>
            <a:spLocks noChangeArrowheads="1"/>
          </p:cNvSpPr>
          <p:nvPr/>
        </p:nvSpPr>
        <p:spPr bwMode="auto">
          <a:xfrm>
            <a:off x="712788" y="2200275"/>
            <a:ext cx="38564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Con</a:t>
            </a:r>
            <a:endParaRPr lang="en-US" dirty="0">
              <a:latin typeface="Times"/>
            </a:endParaRPr>
          </a:p>
        </p:txBody>
      </p:sp>
      <p:sp>
        <p:nvSpPr>
          <p:cNvPr id="87083" name="Rectangle 43"/>
          <p:cNvSpPr>
            <a:spLocks noChangeArrowheads="1"/>
          </p:cNvSpPr>
          <p:nvPr/>
        </p:nvSpPr>
        <p:spPr bwMode="auto">
          <a:xfrm>
            <a:off x="1068388" y="2200275"/>
            <a:ext cx="20804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 err="1">
                <a:solidFill>
                  <a:srgbClr val="000000"/>
                </a:solidFill>
                <a:latin typeface="Times"/>
              </a:rPr>
              <a:t>fli</a:t>
            </a:r>
            <a:endParaRPr lang="en-US" dirty="0">
              <a:latin typeface="Times"/>
            </a:endParaRPr>
          </a:p>
        </p:txBody>
      </p:sp>
      <p:sp>
        <p:nvSpPr>
          <p:cNvPr id="87084" name="Rectangle 44"/>
          <p:cNvSpPr>
            <a:spLocks noChangeArrowheads="1"/>
          </p:cNvSpPr>
          <p:nvPr/>
        </p:nvSpPr>
        <p:spPr bwMode="auto">
          <a:xfrm>
            <a:off x="1249363" y="2200275"/>
            <a:ext cx="11051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c</a:t>
            </a:r>
            <a:endParaRPr lang="en-US" dirty="0">
              <a:latin typeface="Times"/>
            </a:endParaRPr>
          </a:p>
        </p:txBody>
      </p:sp>
      <p:sp>
        <p:nvSpPr>
          <p:cNvPr id="87085" name="Rectangle 45"/>
          <p:cNvSpPr>
            <a:spLocks noChangeArrowheads="1"/>
          </p:cNvSpPr>
          <p:nvPr/>
        </p:nvSpPr>
        <p:spPr bwMode="auto">
          <a:xfrm>
            <a:off x="1343025" y="2200275"/>
            <a:ext cx="11901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t </a:t>
            </a:r>
            <a:endParaRPr lang="en-US" dirty="0">
              <a:latin typeface="Times"/>
            </a:endParaRPr>
          </a:p>
        </p:txBody>
      </p:sp>
      <p:sp>
        <p:nvSpPr>
          <p:cNvPr id="87086" name="Rectangle 46"/>
          <p:cNvSpPr>
            <a:spLocks noChangeArrowheads="1"/>
          </p:cNvSpPr>
          <p:nvPr/>
        </p:nvSpPr>
        <p:spPr bwMode="auto">
          <a:xfrm>
            <a:off x="1458913" y="2200275"/>
            <a:ext cx="24368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Re</a:t>
            </a:r>
            <a:endParaRPr lang="en-US" dirty="0">
              <a:latin typeface="Times"/>
            </a:endParaRPr>
          </a:p>
        </p:txBody>
      </p:sp>
      <p:sp>
        <p:nvSpPr>
          <p:cNvPr id="87087" name="Rectangle 47"/>
          <p:cNvSpPr>
            <a:spLocks noChangeArrowheads="1"/>
          </p:cNvSpPr>
          <p:nvPr/>
        </p:nvSpPr>
        <p:spPr bwMode="auto">
          <a:xfrm>
            <a:off x="1682750" y="2200275"/>
            <a:ext cx="9859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s</a:t>
            </a:r>
            <a:endParaRPr lang="en-US" dirty="0">
              <a:latin typeface="Times"/>
            </a:endParaRPr>
          </a:p>
        </p:txBody>
      </p:sp>
      <p:sp>
        <p:nvSpPr>
          <p:cNvPr id="87088" name="Rectangle 48"/>
          <p:cNvSpPr>
            <a:spLocks noChangeArrowheads="1"/>
          </p:cNvSpPr>
          <p:nvPr/>
        </p:nvSpPr>
        <p:spPr bwMode="auto">
          <a:xfrm>
            <a:off x="1768475" y="2200275"/>
            <a:ext cx="12275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o</a:t>
            </a:r>
            <a:endParaRPr lang="en-US" dirty="0">
              <a:latin typeface="Times"/>
            </a:endParaRPr>
          </a:p>
        </p:txBody>
      </p:sp>
      <p:sp>
        <p:nvSpPr>
          <p:cNvPr id="87089" name="Rectangle 49"/>
          <p:cNvSpPr>
            <a:spLocks noChangeArrowheads="1"/>
          </p:cNvSpPr>
          <p:nvPr/>
        </p:nvSpPr>
        <p:spPr bwMode="auto">
          <a:xfrm>
            <a:off x="1876425" y="2200275"/>
            <a:ext cx="778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l</a:t>
            </a:r>
            <a:endParaRPr lang="en-US" dirty="0">
              <a:latin typeface="Times"/>
            </a:endParaRPr>
          </a:p>
        </p:txBody>
      </p:sp>
      <p:sp>
        <p:nvSpPr>
          <p:cNvPr id="87090" name="Rectangle 50"/>
          <p:cNvSpPr>
            <a:spLocks noChangeArrowheads="1"/>
          </p:cNvSpPr>
          <p:nvPr/>
        </p:nvSpPr>
        <p:spPr bwMode="auto">
          <a:xfrm>
            <a:off x="1936750" y="2200275"/>
            <a:ext cx="12916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u</a:t>
            </a:r>
            <a:endParaRPr lang="en-US" dirty="0">
              <a:latin typeface="Times"/>
            </a:endParaRPr>
          </a:p>
        </p:txBody>
      </p:sp>
      <p:sp>
        <p:nvSpPr>
          <p:cNvPr id="87091" name="Rectangle 51"/>
          <p:cNvSpPr>
            <a:spLocks noChangeArrowheads="1"/>
          </p:cNvSpPr>
          <p:nvPr/>
        </p:nvSpPr>
        <p:spPr bwMode="auto">
          <a:xfrm>
            <a:off x="2043113" y="2200275"/>
            <a:ext cx="778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t</a:t>
            </a:r>
            <a:endParaRPr lang="en-US" dirty="0">
              <a:latin typeface="Times"/>
            </a:endParaRPr>
          </a:p>
        </p:txBody>
      </p:sp>
      <p:sp>
        <p:nvSpPr>
          <p:cNvPr id="87092" name="Rectangle 52"/>
          <p:cNvSpPr>
            <a:spLocks noChangeArrowheads="1"/>
          </p:cNvSpPr>
          <p:nvPr/>
        </p:nvSpPr>
        <p:spPr bwMode="auto">
          <a:xfrm>
            <a:off x="2103438" y="2200275"/>
            <a:ext cx="29587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ion</a:t>
            </a:r>
            <a:endParaRPr lang="en-US" dirty="0">
              <a:latin typeface="Times"/>
            </a:endParaRPr>
          </a:p>
        </p:txBody>
      </p:sp>
      <p:sp>
        <p:nvSpPr>
          <p:cNvPr id="87093" name="Rectangle 53"/>
          <p:cNvSpPr>
            <a:spLocks noChangeArrowheads="1"/>
          </p:cNvSpPr>
          <p:nvPr/>
        </p:nvSpPr>
        <p:spPr bwMode="auto">
          <a:xfrm>
            <a:off x="2373313" y="2200275"/>
            <a:ext cx="19328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 T</a:t>
            </a:r>
            <a:endParaRPr lang="en-US" dirty="0">
              <a:latin typeface="Times"/>
            </a:endParaRPr>
          </a:p>
        </p:txBody>
      </p:sp>
      <p:sp>
        <p:nvSpPr>
          <p:cNvPr id="87094" name="Rectangle 54"/>
          <p:cNvSpPr>
            <a:spLocks noChangeArrowheads="1"/>
          </p:cNvSpPr>
          <p:nvPr/>
        </p:nvSpPr>
        <p:spPr bwMode="auto">
          <a:xfrm>
            <a:off x="2549525" y="2200275"/>
            <a:ext cx="20759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 err="1">
                <a:solidFill>
                  <a:srgbClr val="000000"/>
                </a:solidFill>
                <a:latin typeface="Times"/>
              </a:rPr>
              <a:t>ra</a:t>
            </a:r>
            <a:endParaRPr lang="en-US" dirty="0">
              <a:latin typeface="Times"/>
            </a:endParaRPr>
          </a:p>
        </p:txBody>
      </p:sp>
      <p:sp>
        <p:nvSpPr>
          <p:cNvPr id="87095" name="Rectangle 55"/>
          <p:cNvSpPr>
            <a:spLocks noChangeArrowheads="1"/>
          </p:cNvSpPr>
          <p:nvPr/>
        </p:nvSpPr>
        <p:spPr bwMode="auto">
          <a:xfrm>
            <a:off x="2738438" y="2200275"/>
            <a:ext cx="7432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 err="1">
                <a:solidFill>
                  <a:srgbClr val="000000"/>
                </a:solidFill>
                <a:latin typeface="Times"/>
              </a:rPr>
              <a:t>i</a:t>
            </a:r>
            <a:endParaRPr lang="en-US" dirty="0">
              <a:latin typeface="Times"/>
            </a:endParaRPr>
          </a:p>
        </p:txBody>
      </p:sp>
      <p:sp>
        <p:nvSpPr>
          <p:cNvPr id="87096" name="Rectangle 56"/>
          <p:cNvSpPr>
            <a:spLocks noChangeArrowheads="1"/>
          </p:cNvSpPr>
          <p:nvPr/>
        </p:nvSpPr>
        <p:spPr bwMode="auto">
          <a:xfrm>
            <a:off x="2798763" y="2200275"/>
            <a:ext cx="12916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n</a:t>
            </a:r>
            <a:endParaRPr lang="en-US" dirty="0">
              <a:latin typeface="Times"/>
            </a:endParaRPr>
          </a:p>
        </p:txBody>
      </p:sp>
      <p:sp>
        <p:nvSpPr>
          <p:cNvPr id="87097" name="Rectangle 57"/>
          <p:cNvSpPr>
            <a:spLocks noChangeArrowheads="1"/>
          </p:cNvSpPr>
          <p:nvPr/>
        </p:nvSpPr>
        <p:spPr bwMode="auto">
          <a:xfrm>
            <a:off x="2906713" y="2200275"/>
            <a:ext cx="7432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 err="1">
                <a:solidFill>
                  <a:srgbClr val="000000"/>
                </a:solidFill>
                <a:latin typeface="Times"/>
              </a:rPr>
              <a:t>i</a:t>
            </a:r>
            <a:endParaRPr lang="en-US" dirty="0">
              <a:latin typeface="Times"/>
            </a:endParaRPr>
          </a:p>
        </p:txBody>
      </p:sp>
      <p:sp>
        <p:nvSpPr>
          <p:cNvPr id="87098" name="Rectangle 58"/>
          <p:cNvSpPr>
            <a:spLocks noChangeArrowheads="1"/>
          </p:cNvSpPr>
          <p:nvPr/>
        </p:nvSpPr>
        <p:spPr bwMode="auto">
          <a:xfrm>
            <a:off x="2965450" y="2200275"/>
            <a:ext cx="24458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 err="1">
                <a:solidFill>
                  <a:srgbClr val="000000"/>
                </a:solidFill>
                <a:latin typeface="Times"/>
              </a:rPr>
              <a:t>ng</a:t>
            </a:r>
            <a:endParaRPr lang="en-US" dirty="0">
              <a:latin typeface="Times"/>
            </a:endParaRPr>
          </a:p>
        </p:txBody>
      </p:sp>
      <p:sp>
        <p:nvSpPr>
          <p:cNvPr id="87099" name="Rectangle 59"/>
          <p:cNvSpPr>
            <a:spLocks noChangeArrowheads="1"/>
          </p:cNvSpPr>
          <p:nvPr/>
        </p:nvSpPr>
        <p:spPr bwMode="auto">
          <a:xfrm>
            <a:off x="3181350" y="2200275"/>
            <a:ext cx="6825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 dirty="0">
                <a:solidFill>
                  <a:srgbClr val="000000"/>
                </a:solidFill>
                <a:latin typeface="Times"/>
              </a:rPr>
              <a:t>.</a:t>
            </a:r>
            <a:endParaRPr lang="en-US" dirty="0">
              <a:latin typeface="Times"/>
            </a:endParaRPr>
          </a:p>
        </p:txBody>
      </p:sp>
      <p:sp>
        <p:nvSpPr>
          <p:cNvPr id="87100" name="Rectangle 60"/>
          <p:cNvSpPr>
            <a:spLocks noChangeArrowheads="1"/>
          </p:cNvSpPr>
          <p:nvPr/>
        </p:nvSpPr>
        <p:spPr bwMode="auto">
          <a:xfrm>
            <a:off x="3433763" y="2868613"/>
            <a:ext cx="73096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Pre-Test</a:t>
            </a:r>
            <a:endParaRPr lang="en-US" dirty="0">
              <a:latin typeface="Times"/>
            </a:endParaRPr>
          </a:p>
        </p:txBody>
      </p:sp>
      <p:sp>
        <p:nvSpPr>
          <p:cNvPr id="87101" name="Rectangle 61"/>
          <p:cNvSpPr>
            <a:spLocks noChangeArrowheads="1"/>
          </p:cNvSpPr>
          <p:nvPr/>
        </p:nvSpPr>
        <p:spPr bwMode="auto">
          <a:xfrm>
            <a:off x="3529013" y="3117850"/>
            <a:ext cx="15743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N</a:t>
            </a:r>
            <a:endParaRPr lang="en-US" dirty="0">
              <a:latin typeface="Times"/>
            </a:endParaRPr>
          </a:p>
        </p:txBody>
      </p:sp>
      <p:sp>
        <p:nvSpPr>
          <p:cNvPr id="87102" name="Rectangle 62"/>
          <p:cNvSpPr>
            <a:spLocks noChangeArrowheads="1"/>
          </p:cNvSpPr>
          <p:nvPr/>
        </p:nvSpPr>
        <p:spPr bwMode="auto">
          <a:xfrm>
            <a:off x="3683000" y="3117850"/>
            <a:ext cx="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 </a:t>
            </a:r>
            <a:endParaRPr lang="en-US" dirty="0">
              <a:latin typeface="Times"/>
            </a:endParaRPr>
          </a:p>
        </p:txBody>
      </p:sp>
      <p:sp>
        <p:nvSpPr>
          <p:cNvPr id="87103" name="Rectangle 63"/>
          <p:cNvSpPr>
            <a:spLocks noChangeArrowheads="1"/>
          </p:cNvSpPr>
          <p:nvPr/>
        </p:nvSpPr>
        <p:spPr bwMode="auto">
          <a:xfrm>
            <a:off x="3738563" y="3117850"/>
            <a:ext cx="13577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=</a:t>
            </a:r>
            <a:endParaRPr lang="en-US" dirty="0">
              <a:latin typeface="Times"/>
            </a:endParaRPr>
          </a:p>
        </p:txBody>
      </p:sp>
      <p:sp>
        <p:nvSpPr>
          <p:cNvPr id="87104" name="Rectangle 64"/>
          <p:cNvSpPr>
            <a:spLocks noChangeArrowheads="1"/>
          </p:cNvSpPr>
          <p:nvPr/>
        </p:nvSpPr>
        <p:spPr bwMode="auto">
          <a:xfrm>
            <a:off x="3859213" y="3117850"/>
            <a:ext cx="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 </a:t>
            </a:r>
            <a:endParaRPr lang="en-US" dirty="0">
              <a:latin typeface="Times"/>
            </a:endParaRPr>
          </a:p>
        </p:txBody>
      </p:sp>
      <p:sp>
        <p:nvSpPr>
          <p:cNvPr id="87105" name="Rectangle 65"/>
          <p:cNvSpPr>
            <a:spLocks noChangeArrowheads="1"/>
          </p:cNvSpPr>
          <p:nvPr/>
        </p:nvSpPr>
        <p:spPr bwMode="auto">
          <a:xfrm>
            <a:off x="3910013" y="3117850"/>
            <a:ext cx="21800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36</a:t>
            </a:r>
            <a:endParaRPr lang="en-US" dirty="0">
              <a:latin typeface="Times"/>
            </a:endParaRPr>
          </a:p>
        </p:txBody>
      </p:sp>
      <p:sp>
        <p:nvSpPr>
          <p:cNvPr id="87106" name="Rectangle 66"/>
          <p:cNvSpPr>
            <a:spLocks noChangeArrowheads="1"/>
          </p:cNvSpPr>
          <p:nvPr/>
        </p:nvSpPr>
        <p:spPr bwMode="auto">
          <a:xfrm>
            <a:off x="5688013" y="2868613"/>
            <a:ext cx="80837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Post-Test</a:t>
            </a:r>
            <a:endParaRPr lang="en-US" dirty="0">
              <a:latin typeface="Times"/>
            </a:endParaRPr>
          </a:p>
        </p:txBody>
      </p:sp>
      <p:sp>
        <p:nvSpPr>
          <p:cNvPr id="87107" name="Rectangle 67"/>
          <p:cNvSpPr>
            <a:spLocks noChangeArrowheads="1"/>
          </p:cNvSpPr>
          <p:nvPr/>
        </p:nvSpPr>
        <p:spPr bwMode="auto">
          <a:xfrm>
            <a:off x="5845175" y="3117850"/>
            <a:ext cx="15743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N</a:t>
            </a:r>
            <a:endParaRPr lang="en-US" dirty="0">
              <a:latin typeface="Times"/>
            </a:endParaRPr>
          </a:p>
        </p:txBody>
      </p:sp>
      <p:sp>
        <p:nvSpPr>
          <p:cNvPr id="87108" name="Rectangle 68"/>
          <p:cNvSpPr>
            <a:spLocks noChangeArrowheads="1"/>
          </p:cNvSpPr>
          <p:nvPr/>
        </p:nvSpPr>
        <p:spPr bwMode="auto">
          <a:xfrm>
            <a:off x="6000750" y="3117850"/>
            <a:ext cx="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 </a:t>
            </a:r>
            <a:endParaRPr lang="en-US" dirty="0">
              <a:latin typeface="Times"/>
            </a:endParaRPr>
          </a:p>
        </p:txBody>
      </p:sp>
      <p:sp>
        <p:nvSpPr>
          <p:cNvPr id="87109" name="Rectangle 69"/>
          <p:cNvSpPr>
            <a:spLocks noChangeArrowheads="1"/>
          </p:cNvSpPr>
          <p:nvPr/>
        </p:nvSpPr>
        <p:spPr bwMode="auto">
          <a:xfrm>
            <a:off x="6056313" y="3117850"/>
            <a:ext cx="13577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=</a:t>
            </a:r>
            <a:endParaRPr lang="en-US" dirty="0">
              <a:latin typeface="Times"/>
            </a:endParaRPr>
          </a:p>
        </p:txBody>
      </p:sp>
      <p:sp>
        <p:nvSpPr>
          <p:cNvPr id="87110" name="Rectangle 70"/>
          <p:cNvSpPr>
            <a:spLocks noChangeArrowheads="1"/>
          </p:cNvSpPr>
          <p:nvPr/>
        </p:nvSpPr>
        <p:spPr bwMode="auto">
          <a:xfrm>
            <a:off x="6176963" y="3117850"/>
            <a:ext cx="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 </a:t>
            </a:r>
            <a:endParaRPr lang="en-US" dirty="0">
              <a:latin typeface="Times"/>
            </a:endParaRPr>
          </a:p>
        </p:txBody>
      </p:sp>
      <p:sp>
        <p:nvSpPr>
          <p:cNvPr id="87111" name="Rectangle 71"/>
          <p:cNvSpPr>
            <a:spLocks noChangeArrowheads="1"/>
          </p:cNvSpPr>
          <p:nvPr/>
        </p:nvSpPr>
        <p:spPr bwMode="auto">
          <a:xfrm>
            <a:off x="6227763" y="3117850"/>
            <a:ext cx="21800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36</a:t>
            </a:r>
            <a:endParaRPr lang="en-US" dirty="0">
              <a:latin typeface="Times"/>
            </a:endParaRPr>
          </a:p>
        </p:txBody>
      </p:sp>
      <p:sp>
        <p:nvSpPr>
          <p:cNvPr id="87112" name="Rectangle 72"/>
          <p:cNvSpPr>
            <a:spLocks noChangeArrowheads="1"/>
          </p:cNvSpPr>
          <p:nvPr/>
        </p:nvSpPr>
        <p:spPr bwMode="auto">
          <a:xfrm>
            <a:off x="2600325" y="2743200"/>
            <a:ext cx="50800" cy="47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"/>
            </a:endParaRPr>
          </a:p>
        </p:txBody>
      </p:sp>
      <p:sp>
        <p:nvSpPr>
          <p:cNvPr id="87113" name="Rectangle 73"/>
          <p:cNvSpPr>
            <a:spLocks noChangeArrowheads="1"/>
          </p:cNvSpPr>
          <p:nvPr/>
        </p:nvSpPr>
        <p:spPr bwMode="auto">
          <a:xfrm>
            <a:off x="2651125" y="2743200"/>
            <a:ext cx="4763" cy="47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"/>
            </a:endParaRPr>
          </a:p>
        </p:txBody>
      </p:sp>
      <p:sp>
        <p:nvSpPr>
          <p:cNvPr id="87114" name="Rectangle 74"/>
          <p:cNvSpPr>
            <a:spLocks noChangeArrowheads="1"/>
          </p:cNvSpPr>
          <p:nvPr/>
        </p:nvSpPr>
        <p:spPr bwMode="auto">
          <a:xfrm>
            <a:off x="2655888" y="2743200"/>
            <a:ext cx="98425" cy="47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"/>
            </a:endParaRPr>
          </a:p>
        </p:txBody>
      </p:sp>
      <p:sp>
        <p:nvSpPr>
          <p:cNvPr id="87115" name="Rectangle 75"/>
          <p:cNvSpPr>
            <a:spLocks noChangeArrowheads="1"/>
          </p:cNvSpPr>
          <p:nvPr/>
        </p:nvSpPr>
        <p:spPr bwMode="auto">
          <a:xfrm>
            <a:off x="2754313" y="2743200"/>
            <a:ext cx="4762" cy="47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"/>
            </a:endParaRPr>
          </a:p>
        </p:txBody>
      </p:sp>
      <p:sp>
        <p:nvSpPr>
          <p:cNvPr id="87116" name="Rectangle 76"/>
          <p:cNvSpPr>
            <a:spLocks noChangeArrowheads="1"/>
          </p:cNvSpPr>
          <p:nvPr/>
        </p:nvSpPr>
        <p:spPr bwMode="auto">
          <a:xfrm>
            <a:off x="2759075" y="2743200"/>
            <a:ext cx="2128838" cy="47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"/>
            </a:endParaRPr>
          </a:p>
        </p:txBody>
      </p:sp>
      <p:sp>
        <p:nvSpPr>
          <p:cNvPr id="87117" name="Rectangle 77"/>
          <p:cNvSpPr>
            <a:spLocks noChangeArrowheads="1"/>
          </p:cNvSpPr>
          <p:nvPr/>
        </p:nvSpPr>
        <p:spPr bwMode="auto">
          <a:xfrm>
            <a:off x="4887913" y="2743200"/>
            <a:ext cx="3175" cy="47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"/>
            </a:endParaRPr>
          </a:p>
        </p:txBody>
      </p:sp>
      <p:sp>
        <p:nvSpPr>
          <p:cNvPr id="87118" name="Rectangle 78"/>
          <p:cNvSpPr>
            <a:spLocks noChangeArrowheads="1"/>
          </p:cNvSpPr>
          <p:nvPr/>
        </p:nvSpPr>
        <p:spPr bwMode="auto">
          <a:xfrm>
            <a:off x="4891088" y="2743200"/>
            <a:ext cx="317500" cy="47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"/>
            </a:endParaRPr>
          </a:p>
        </p:txBody>
      </p:sp>
      <p:sp>
        <p:nvSpPr>
          <p:cNvPr id="87119" name="Rectangle 79"/>
          <p:cNvSpPr>
            <a:spLocks noChangeArrowheads="1"/>
          </p:cNvSpPr>
          <p:nvPr/>
        </p:nvSpPr>
        <p:spPr bwMode="auto">
          <a:xfrm>
            <a:off x="5208588" y="2743200"/>
            <a:ext cx="4762" cy="47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"/>
            </a:endParaRPr>
          </a:p>
        </p:txBody>
      </p:sp>
      <p:sp>
        <p:nvSpPr>
          <p:cNvPr id="87120" name="Rectangle 80"/>
          <p:cNvSpPr>
            <a:spLocks noChangeArrowheads="1"/>
          </p:cNvSpPr>
          <p:nvPr/>
        </p:nvSpPr>
        <p:spPr bwMode="auto">
          <a:xfrm>
            <a:off x="5213350" y="2743200"/>
            <a:ext cx="158750" cy="47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"/>
            </a:endParaRPr>
          </a:p>
        </p:txBody>
      </p:sp>
      <p:sp>
        <p:nvSpPr>
          <p:cNvPr id="87121" name="Rectangle 81"/>
          <p:cNvSpPr>
            <a:spLocks noChangeArrowheads="1"/>
          </p:cNvSpPr>
          <p:nvPr/>
        </p:nvSpPr>
        <p:spPr bwMode="auto">
          <a:xfrm>
            <a:off x="5372100" y="2743200"/>
            <a:ext cx="4763" cy="47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"/>
            </a:endParaRPr>
          </a:p>
        </p:txBody>
      </p:sp>
      <p:sp>
        <p:nvSpPr>
          <p:cNvPr id="87122" name="Rectangle 82"/>
          <p:cNvSpPr>
            <a:spLocks noChangeArrowheads="1"/>
          </p:cNvSpPr>
          <p:nvPr/>
        </p:nvSpPr>
        <p:spPr bwMode="auto">
          <a:xfrm>
            <a:off x="5376863" y="2743200"/>
            <a:ext cx="1524000" cy="47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"/>
            </a:endParaRPr>
          </a:p>
        </p:txBody>
      </p:sp>
      <p:sp>
        <p:nvSpPr>
          <p:cNvPr id="87123" name="Rectangle 83"/>
          <p:cNvSpPr>
            <a:spLocks noChangeArrowheads="1"/>
          </p:cNvSpPr>
          <p:nvPr/>
        </p:nvSpPr>
        <p:spPr bwMode="auto">
          <a:xfrm>
            <a:off x="1408113" y="3533775"/>
            <a:ext cx="19384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M</a:t>
            </a:r>
            <a:endParaRPr lang="en-US" dirty="0">
              <a:latin typeface="Times"/>
            </a:endParaRPr>
          </a:p>
        </p:txBody>
      </p:sp>
      <p:sp>
        <p:nvSpPr>
          <p:cNvPr id="87124" name="Rectangle 84"/>
          <p:cNvSpPr>
            <a:spLocks noChangeArrowheads="1"/>
          </p:cNvSpPr>
          <p:nvPr/>
        </p:nvSpPr>
        <p:spPr bwMode="auto">
          <a:xfrm>
            <a:off x="1597025" y="3533775"/>
            <a:ext cx="9676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e</a:t>
            </a:r>
            <a:endParaRPr lang="en-US" dirty="0">
              <a:latin typeface="Times"/>
            </a:endParaRPr>
          </a:p>
        </p:txBody>
      </p:sp>
      <p:sp>
        <p:nvSpPr>
          <p:cNvPr id="87125" name="Rectangle 85"/>
          <p:cNvSpPr>
            <a:spLocks noChangeArrowheads="1"/>
          </p:cNvSpPr>
          <p:nvPr/>
        </p:nvSpPr>
        <p:spPr bwMode="auto">
          <a:xfrm>
            <a:off x="1695450" y="3533775"/>
            <a:ext cx="20576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an</a:t>
            </a:r>
            <a:endParaRPr lang="en-US" dirty="0">
              <a:latin typeface="Times"/>
            </a:endParaRPr>
          </a:p>
        </p:txBody>
      </p:sp>
      <p:sp>
        <p:nvSpPr>
          <p:cNvPr id="87126" name="Rectangle 86"/>
          <p:cNvSpPr>
            <a:spLocks noChangeArrowheads="1"/>
          </p:cNvSpPr>
          <p:nvPr/>
        </p:nvSpPr>
        <p:spPr bwMode="auto">
          <a:xfrm>
            <a:off x="1516063" y="3783013"/>
            <a:ext cx="12124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S</a:t>
            </a:r>
            <a:endParaRPr lang="en-US" dirty="0">
              <a:latin typeface="Times"/>
            </a:endParaRPr>
          </a:p>
        </p:txBody>
      </p:sp>
      <p:sp>
        <p:nvSpPr>
          <p:cNvPr id="87127" name="Rectangle 87"/>
          <p:cNvSpPr>
            <a:spLocks noChangeArrowheads="1"/>
          </p:cNvSpPr>
          <p:nvPr/>
        </p:nvSpPr>
        <p:spPr bwMode="auto">
          <a:xfrm>
            <a:off x="1635125" y="3783013"/>
            <a:ext cx="15743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D</a:t>
            </a:r>
            <a:endParaRPr lang="en-US" dirty="0">
              <a:latin typeface="Times"/>
            </a:endParaRPr>
          </a:p>
        </p:txBody>
      </p:sp>
      <p:sp>
        <p:nvSpPr>
          <p:cNvPr id="87128" name="Rectangle 88"/>
          <p:cNvSpPr>
            <a:spLocks noChangeArrowheads="1"/>
          </p:cNvSpPr>
          <p:nvPr/>
        </p:nvSpPr>
        <p:spPr bwMode="auto">
          <a:xfrm>
            <a:off x="3584575" y="3533775"/>
            <a:ext cx="23083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74</a:t>
            </a:r>
            <a:endParaRPr lang="en-US" dirty="0">
              <a:latin typeface="Times"/>
            </a:endParaRPr>
          </a:p>
        </p:txBody>
      </p:sp>
      <p:sp>
        <p:nvSpPr>
          <p:cNvPr id="87129" name="Rectangle 89"/>
          <p:cNvSpPr>
            <a:spLocks noChangeArrowheads="1"/>
          </p:cNvSpPr>
          <p:nvPr/>
        </p:nvSpPr>
        <p:spPr bwMode="auto">
          <a:xfrm>
            <a:off x="3798888" y="3533775"/>
            <a:ext cx="5450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.</a:t>
            </a:r>
            <a:endParaRPr lang="en-US" dirty="0">
              <a:latin typeface="Times"/>
            </a:endParaRPr>
          </a:p>
        </p:txBody>
      </p:sp>
      <p:sp>
        <p:nvSpPr>
          <p:cNvPr id="87130" name="Rectangle 90"/>
          <p:cNvSpPr>
            <a:spLocks noChangeArrowheads="1"/>
          </p:cNvSpPr>
          <p:nvPr/>
        </p:nvSpPr>
        <p:spPr bwMode="auto">
          <a:xfrm>
            <a:off x="3854450" y="3533775"/>
            <a:ext cx="21800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61</a:t>
            </a:r>
            <a:endParaRPr lang="en-US" dirty="0">
              <a:latin typeface="Times"/>
            </a:endParaRPr>
          </a:p>
        </p:txBody>
      </p:sp>
      <p:sp>
        <p:nvSpPr>
          <p:cNvPr id="87131" name="Rectangle 91"/>
          <p:cNvSpPr>
            <a:spLocks noChangeArrowheads="1"/>
          </p:cNvSpPr>
          <p:nvPr/>
        </p:nvSpPr>
        <p:spPr bwMode="auto">
          <a:xfrm>
            <a:off x="3614738" y="3783013"/>
            <a:ext cx="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 </a:t>
            </a:r>
            <a:endParaRPr lang="en-US" dirty="0">
              <a:latin typeface="Times"/>
            </a:endParaRPr>
          </a:p>
        </p:txBody>
      </p:sp>
      <p:sp>
        <p:nvSpPr>
          <p:cNvPr id="87132" name="Rectangle 92"/>
          <p:cNvSpPr>
            <a:spLocks noChangeArrowheads="1"/>
          </p:cNvSpPr>
          <p:nvPr/>
        </p:nvSpPr>
        <p:spPr bwMode="auto">
          <a:xfrm>
            <a:off x="3594100" y="3783013"/>
            <a:ext cx="49051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13.35</a:t>
            </a:r>
            <a:endParaRPr lang="en-US" dirty="0">
              <a:latin typeface="Times"/>
            </a:endParaRPr>
          </a:p>
        </p:txBody>
      </p:sp>
      <p:sp>
        <p:nvSpPr>
          <p:cNvPr id="87133" name="Rectangle 93"/>
          <p:cNvSpPr>
            <a:spLocks noChangeArrowheads="1"/>
          </p:cNvSpPr>
          <p:nvPr/>
        </p:nvSpPr>
        <p:spPr bwMode="auto">
          <a:xfrm>
            <a:off x="5849938" y="3533775"/>
            <a:ext cx="21800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82</a:t>
            </a:r>
            <a:endParaRPr lang="en-US" dirty="0">
              <a:latin typeface="Times"/>
            </a:endParaRPr>
          </a:p>
        </p:txBody>
      </p:sp>
      <p:sp>
        <p:nvSpPr>
          <p:cNvPr id="87134" name="Rectangle 94"/>
          <p:cNvSpPr>
            <a:spLocks noChangeArrowheads="1"/>
          </p:cNvSpPr>
          <p:nvPr/>
        </p:nvSpPr>
        <p:spPr bwMode="auto">
          <a:xfrm>
            <a:off x="6064250" y="3533775"/>
            <a:ext cx="5450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.</a:t>
            </a:r>
            <a:endParaRPr lang="en-US" dirty="0">
              <a:latin typeface="Times"/>
            </a:endParaRPr>
          </a:p>
        </p:txBody>
      </p:sp>
      <p:sp>
        <p:nvSpPr>
          <p:cNvPr id="87135" name="Rectangle 95"/>
          <p:cNvSpPr>
            <a:spLocks noChangeArrowheads="1"/>
          </p:cNvSpPr>
          <p:nvPr/>
        </p:nvSpPr>
        <p:spPr bwMode="auto">
          <a:xfrm>
            <a:off x="6119813" y="3533775"/>
            <a:ext cx="32701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61*</a:t>
            </a:r>
            <a:endParaRPr lang="en-US" dirty="0">
              <a:latin typeface="Times"/>
            </a:endParaRPr>
          </a:p>
        </p:txBody>
      </p:sp>
      <p:sp>
        <p:nvSpPr>
          <p:cNvPr id="87136" name="Rectangle 96"/>
          <p:cNvSpPr>
            <a:spLocks noChangeArrowheads="1"/>
          </p:cNvSpPr>
          <p:nvPr/>
        </p:nvSpPr>
        <p:spPr bwMode="auto">
          <a:xfrm>
            <a:off x="5932488" y="3783013"/>
            <a:ext cx="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 </a:t>
            </a:r>
            <a:endParaRPr lang="en-US" dirty="0">
              <a:latin typeface="Times"/>
            </a:endParaRPr>
          </a:p>
        </p:txBody>
      </p:sp>
      <p:sp>
        <p:nvSpPr>
          <p:cNvPr id="87137" name="Rectangle 97"/>
          <p:cNvSpPr>
            <a:spLocks noChangeArrowheads="1"/>
          </p:cNvSpPr>
          <p:nvPr/>
        </p:nvSpPr>
        <p:spPr bwMode="auto">
          <a:xfrm>
            <a:off x="5835650" y="3783013"/>
            <a:ext cx="48253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"/>
              </a:rPr>
              <a:t>11.85</a:t>
            </a:r>
            <a:endParaRPr lang="en-US" dirty="0">
              <a:latin typeface="Times"/>
            </a:endParaRPr>
          </a:p>
        </p:txBody>
      </p:sp>
      <p:sp>
        <p:nvSpPr>
          <p:cNvPr id="87138" name="Rectangle 98"/>
          <p:cNvSpPr>
            <a:spLocks noChangeArrowheads="1"/>
          </p:cNvSpPr>
          <p:nvPr/>
        </p:nvSpPr>
        <p:spPr bwMode="auto">
          <a:xfrm>
            <a:off x="712788" y="4114800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Times"/>
              </a:rPr>
              <a:t>*</a:t>
            </a:r>
            <a:endParaRPr lang="en-US" dirty="0">
              <a:latin typeface="Times"/>
            </a:endParaRPr>
          </a:p>
        </p:txBody>
      </p:sp>
      <p:sp>
        <p:nvSpPr>
          <p:cNvPr id="87139" name="Rectangle 99"/>
          <p:cNvSpPr>
            <a:spLocks noChangeArrowheads="1"/>
          </p:cNvSpPr>
          <p:nvPr/>
        </p:nvSpPr>
        <p:spPr bwMode="auto">
          <a:xfrm>
            <a:off x="803275" y="4113213"/>
            <a:ext cx="1461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Times"/>
              </a:rPr>
              <a:t> = </a:t>
            </a:r>
            <a:endParaRPr lang="en-US" dirty="0">
              <a:latin typeface="Times"/>
            </a:endParaRPr>
          </a:p>
        </p:txBody>
      </p:sp>
      <p:sp>
        <p:nvSpPr>
          <p:cNvPr id="87140" name="Rectangle 100"/>
          <p:cNvSpPr>
            <a:spLocks noChangeArrowheads="1"/>
          </p:cNvSpPr>
          <p:nvPr/>
        </p:nvSpPr>
        <p:spPr bwMode="auto">
          <a:xfrm>
            <a:off x="987425" y="4113213"/>
            <a:ext cx="11541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i="1" dirty="0">
                <a:solidFill>
                  <a:srgbClr val="000000"/>
                </a:solidFill>
                <a:latin typeface="Times"/>
              </a:rPr>
              <a:t>p</a:t>
            </a:r>
            <a:endParaRPr lang="en-US" dirty="0">
              <a:latin typeface="Times"/>
            </a:endParaRPr>
          </a:p>
        </p:txBody>
      </p:sp>
      <p:sp>
        <p:nvSpPr>
          <p:cNvPr id="87141" name="Rectangle 101"/>
          <p:cNvSpPr>
            <a:spLocks noChangeArrowheads="1"/>
          </p:cNvSpPr>
          <p:nvPr/>
        </p:nvSpPr>
        <p:spPr bwMode="auto">
          <a:xfrm>
            <a:off x="1077913" y="4113213"/>
            <a:ext cx="15388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Times"/>
              </a:rPr>
              <a:t> &lt;</a:t>
            </a:r>
            <a:endParaRPr lang="en-US" dirty="0">
              <a:latin typeface="Times"/>
            </a:endParaRPr>
          </a:p>
        </p:txBody>
      </p:sp>
      <p:sp>
        <p:nvSpPr>
          <p:cNvPr id="87142" name="Rectangle 102"/>
          <p:cNvSpPr>
            <a:spLocks noChangeArrowheads="1"/>
          </p:cNvSpPr>
          <p:nvPr/>
        </p:nvSpPr>
        <p:spPr bwMode="auto">
          <a:xfrm>
            <a:off x="1219200" y="4113213"/>
            <a:ext cx="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Times"/>
              </a:rPr>
              <a:t> </a:t>
            </a:r>
            <a:endParaRPr lang="en-US" dirty="0">
              <a:latin typeface="Times"/>
            </a:endParaRPr>
          </a:p>
        </p:txBody>
      </p:sp>
      <p:sp>
        <p:nvSpPr>
          <p:cNvPr id="87143" name="Rectangle 103"/>
          <p:cNvSpPr>
            <a:spLocks noChangeArrowheads="1"/>
          </p:cNvSpPr>
          <p:nvPr/>
        </p:nvSpPr>
        <p:spPr bwMode="auto">
          <a:xfrm>
            <a:off x="1266825" y="4113213"/>
            <a:ext cx="1346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Times"/>
              </a:rPr>
              <a:t>.0</a:t>
            </a:r>
            <a:endParaRPr lang="en-US" dirty="0">
              <a:latin typeface="Times"/>
            </a:endParaRPr>
          </a:p>
        </p:txBody>
      </p:sp>
      <p:sp>
        <p:nvSpPr>
          <p:cNvPr id="87144" name="Rectangle 104"/>
          <p:cNvSpPr>
            <a:spLocks noChangeArrowheads="1"/>
          </p:cNvSpPr>
          <p:nvPr/>
        </p:nvSpPr>
        <p:spPr bwMode="auto">
          <a:xfrm>
            <a:off x="1395413" y="4113213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Times"/>
              </a:rPr>
              <a:t>1</a:t>
            </a:r>
            <a:endParaRPr lang="en-US" dirty="0">
              <a:latin typeface="Times"/>
            </a:endParaRPr>
          </a:p>
        </p:txBody>
      </p:sp>
      <p:sp>
        <p:nvSpPr>
          <p:cNvPr id="87145" name="Line 107"/>
          <p:cNvSpPr>
            <a:spLocks noChangeShapeType="1"/>
          </p:cNvSpPr>
          <p:nvPr/>
        </p:nvSpPr>
        <p:spPr bwMode="auto">
          <a:xfrm>
            <a:off x="692150" y="4060825"/>
            <a:ext cx="6249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87146" name="Line 108"/>
          <p:cNvSpPr>
            <a:spLocks noChangeShapeType="1"/>
          </p:cNvSpPr>
          <p:nvPr/>
        </p:nvSpPr>
        <p:spPr bwMode="auto">
          <a:xfrm>
            <a:off x="687388" y="3435350"/>
            <a:ext cx="6249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87147" name="TextBox 111"/>
          <p:cNvSpPr txBox="1">
            <a:spLocks noChangeArrowheads="1"/>
          </p:cNvSpPr>
          <p:nvPr/>
        </p:nvSpPr>
        <p:spPr bwMode="auto">
          <a:xfrm>
            <a:off x="1447800" y="4876800"/>
            <a:ext cx="8458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/>
              <a:t>Difference in means: 74.61 - 82.61= -8</a:t>
            </a:r>
          </a:p>
        </p:txBody>
      </p:sp>
      <p:sp>
        <p:nvSpPr>
          <p:cNvPr id="87148" name="TextBox 112"/>
          <p:cNvSpPr txBox="1">
            <a:spLocks noChangeArrowheads="1"/>
          </p:cNvSpPr>
          <p:nvPr/>
        </p:nvSpPr>
        <p:spPr bwMode="auto">
          <a:xfrm>
            <a:off x="1447800" y="5410200"/>
            <a:ext cx="7696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/>
              <a:t>Average standard deviation: (13.35 + 11.85)/2 = 12.6</a:t>
            </a:r>
          </a:p>
        </p:txBody>
      </p:sp>
      <p:sp>
        <p:nvSpPr>
          <p:cNvPr id="87149" name="TextBox 113"/>
          <p:cNvSpPr txBox="1">
            <a:spLocks noChangeArrowheads="1"/>
          </p:cNvSpPr>
          <p:nvPr/>
        </p:nvSpPr>
        <p:spPr bwMode="auto">
          <a:xfrm>
            <a:off x="1447800" y="5943600"/>
            <a:ext cx="670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/>
              <a:t>Practical significance: -8/12.6 = -.63</a:t>
            </a:r>
          </a:p>
        </p:txBody>
      </p:sp>
      <p:sp>
        <p:nvSpPr>
          <p:cNvPr id="87150" name="Rectangle 114"/>
          <p:cNvSpPr>
            <a:spLocks noChangeArrowheads="1"/>
          </p:cNvSpPr>
          <p:nvPr/>
        </p:nvSpPr>
        <p:spPr bwMode="auto">
          <a:xfrm>
            <a:off x="838200" y="4648200"/>
            <a:ext cx="6858000" cy="19812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>
              <a:latin typeface="Times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048000" y="2514600"/>
            <a:ext cx="5029200" cy="17543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lIns="274320">
            <a:spAutoFit/>
          </a:bodyPr>
          <a:lstStyle/>
          <a:p>
            <a:pPr>
              <a:defRPr/>
            </a:pPr>
            <a:endParaRPr lang="en-US" dirty="0">
              <a:latin typeface="Times"/>
              <a:ea typeface="ＭＳ Ｐゴシック" charset="-128"/>
              <a:cs typeface="ＭＳ Ｐゴシック" charset="-128"/>
            </a:endParaRP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latin typeface="Times"/>
                <a:ea typeface="ＭＳ Ｐゴシック" charset="-128"/>
                <a:cs typeface="ＭＳ Ｐゴシック" charset="-128"/>
              </a:rPr>
              <a:t>Only report practical significance if the mean differences are statistically significant to begin with.</a:t>
            </a:r>
          </a:p>
          <a:p>
            <a:pPr>
              <a:defRPr/>
            </a:pPr>
            <a:endParaRPr lang="en-US" dirty="0">
              <a:ln>
                <a:solidFill>
                  <a:schemeClr val="tx1"/>
                </a:solidFill>
              </a:ln>
              <a:latin typeface="Times"/>
              <a:ea typeface="ＭＳ Ｐゴシック" charset="-128"/>
              <a:cs typeface="ＭＳ Ｐゴシック" charset="-128"/>
            </a:endParaRPr>
          </a:p>
          <a:p>
            <a:pPr>
              <a:defRPr/>
            </a:pPr>
            <a:endParaRPr lang="en-US" dirty="0">
              <a:latin typeface="Times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4E1E-219A-A444-A241-FDE36A2374EE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Size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the effect size in the </a:t>
            </a:r>
            <a:r>
              <a:rPr lang="en-US" dirty="0" err="1" smtClean="0"/>
              <a:t>Pinecrest</a:t>
            </a:r>
            <a:r>
              <a:rPr lang="en-US" dirty="0" smtClean="0"/>
              <a:t> College data: Language score by </a:t>
            </a:r>
            <a:r>
              <a:rPr lang="en-US" dirty="0"/>
              <a:t>g</a:t>
            </a:r>
            <a:r>
              <a:rPr lang="en-US" dirty="0" smtClean="0"/>
              <a:t>ender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4E1E-219A-A444-A241-FDE36A2374EE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Confounding Variations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Anticipating the direction of the change in mean scores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44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9575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>
                <a:latin typeface="Times" charset="0"/>
                <a:ea typeface="ＭＳ Ｐゴシック" charset="0"/>
                <a:cs typeface="ＭＳ Ｐゴシック" charset="0"/>
              </a:rPr>
              <a:t>Direction</a:t>
            </a:r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373327" y="5010150"/>
            <a:ext cx="849418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dirty="0"/>
              <a:t>In some cases it can be assumed that the difference between means </a:t>
            </a:r>
          </a:p>
          <a:p>
            <a:pPr algn="ctr"/>
            <a:r>
              <a:rPr lang="en-US" dirty="0"/>
              <a:t>scores will represent a positive shift. When we give a lesson </a:t>
            </a:r>
          </a:p>
          <a:p>
            <a:pPr algn="ctr"/>
            <a:r>
              <a:rPr lang="en-US" dirty="0"/>
              <a:t>we expect that the test scores will rise from </a:t>
            </a:r>
            <a:r>
              <a:rPr lang="en-US" dirty="0" smtClean="0"/>
              <a:t>pretest </a:t>
            </a:r>
            <a:r>
              <a:rPr lang="en-US" dirty="0"/>
              <a:t>to </a:t>
            </a:r>
            <a:r>
              <a:rPr lang="en-US" dirty="0" smtClean="0"/>
              <a:t>posttest</a:t>
            </a:r>
            <a:r>
              <a:rPr lang="en-US" dirty="0"/>
              <a:t>.  </a:t>
            </a:r>
          </a:p>
        </p:txBody>
      </p:sp>
      <p:sp>
        <p:nvSpPr>
          <p:cNvPr id="52235" name="Line 14"/>
          <p:cNvSpPr>
            <a:spLocks noChangeShapeType="1"/>
          </p:cNvSpPr>
          <p:nvPr/>
        </p:nvSpPr>
        <p:spPr bwMode="auto">
          <a:xfrm>
            <a:off x="4311650" y="1771650"/>
            <a:ext cx="2322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52236" name="Text Box 15"/>
          <p:cNvSpPr txBox="1">
            <a:spLocks noChangeArrowheads="1"/>
          </p:cNvSpPr>
          <p:nvPr/>
        </p:nvSpPr>
        <p:spPr bwMode="auto">
          <a:xfrm>
            <a:off x="3752850" y="1300163"/>
            <a:ext cx="304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Anticipated Mean Shift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39328" y="1934408"/>
            <a:ext cx="7924800" cy="2895600"/>
            <a:chOff x="457200" y="1905000"/>
            <a:chExt cx="7924800" cy="2895600"/>
          </a:xfrm>
        </p:grpSpPr>
        <p:sp>
          <p:nvSpPr>
            <p:cNvPr id="14" name="Line 5"/>
            <p:cNvSpPr>
              <a:spLocks noChangeShapeType="1"/>
            </p:cNvSpPr>
            <p:nvPr/>
          </p:nvSpPr>
          <p:spPr bwMode="auto">
            <a:xfrm>
              <a:off x="4572000" y="1905000"/>
              <a:ext cx="0" cy="2895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Times"/>
              </a:endParaRPr>
            </a:p>
          </p:txBody>
        </p:sp>
        <p:sp>
          <p:nvSpPr>
            <p:cNvPr id="15" name="Line 4"/>
            <p:cNvSpPr>
              <a:spLocks noChangeShapeType="1"/>
            </p:cNvSpPr>
            <p:nvPr/>
          </p:nvSpPr>
          <p:spPr bwMode="auto">
            <a:xfrm>
              <a:off x="457200" y="4800600"/>
              <a:ext cx="792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Times"/>
              </a:endParaRPr>
            </a:p>
          </p:txBody>
        </p:sp>
        <p:sp>
          <p:nvSpPr>
            <p:cNvPr id="16" name="Line 9"/>
            <p:cNvSpPr>
              <a:spLocks noChangeShapeType="1"/>
            </p:cNvSpPr>
            <p:nvPr/>
          </p:nvSpPr>
          <p:spPr bwMode="auto">
            <a:xfrm flipV="1">
              <a:off x="6532563" y="2157413"/>
              <a:ext cx="0" cy="26400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Times"/>
              </a:endParaRPr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>
              <a:off x="6654800" y="3062288"/>
              <a:ext cx="15525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Times"/>
              </a:endParaRPr>
            </a:p>
          </p:txBody>
        </p:sp>
        <p:sp>
          <p:nvSpPr>
            <p:cNvPr id="18" name="Text Box 13"/>
            <p:cNvSpPr txBox="1">
              <a:spLocks noChangeArrowheads="1"/>
            </p:cNvSpPr>
            <p:nvPr/>
          </p:nvSpPr>
          <p:spPr bwMode="auto">
            <a:xfrm>
              <a:off x="6894513" y="2455863"/>
              <a:ext cx="9842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800" dirty="0"/>
                <a:t>5% (.05)</a:t>
              </a:r>
              <a:endParaRPr lang="en-US" dirty="0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369051" y="1973508"/>
              <a:ext cx="6405825" cy="2765944"/>
            </a:xfrm>
            <a:custGeom>
              <a:avLst/>
              <a:gdLst>
                <a:gd name="connsiteX0" fmla="*/ 3931800 w 3931800"/>
                <a:gd name="connsiteY0" fmla="*/ 1577907 h 1581834"/>
                <a:gd name="connsiteX1" fmla="*/ 2950453 w 3931800"/>
                <a:gd name="connsiteY1" fmla="*/ 1375859 h 1581834"/>
                <a:gd name="connsiteX2" fmla="*/ 2456573 w 3931800"/>
                <a:gd name="connsiteY2" fmla="*/ 250164 h 1581834"/>
                <a:gd name="connsiteX3" fmla="*/ 1965900 w 3931800"/>
                <a:gd name="connsiteY3" fmla="*/ 10 h 1581834"/>
                <a:gd name="connsiteX4" fmla="*/ 1475227 w 3931800"/>
                <a:gd name="connsiteY4" fmla="*/ 246957 h 1581834"/>
                <a:gd name="connsiteX5" fmla="*/ 981346 w 3931800"/>
                <a:gd name="connsiteY5" fmla="*/ 1375859 h 1581834"/>
                <a:gd name="connsiteX6" fmla="*/ 0 w 3931800"/>
                <a:gd name="connsiteY6" fmla="*/ 1581114 h 1581834"/>
                <a:gd name="connsiteX0" fmla="*/ 3931800 w 3931800"/>
                <a:gd name="connsiteY0" fmla="*/ 1648456 h 1652383"/>
                <a:gd name="connsiteX1" fmla="*/ 2950453 w 3931800"/>
                <a:gd name="connsiteY1" fmla="*/ 1446408 h 1652383"/>
                <a:gd name="connsiteX2" fmla="*/ 2456573 w 3931800"/>
                <a:gd name="connsiteY2" fmla="*/ 320713 h 1652383"/>
                <a:gd name="connsiteX3" fmla="*/ 1969107 w 3931800"/>
                <a:gd name="connsiteY3" fmla="*/ 2 h 1652383"/>
                <a:gd name="connsiteX4" fmla="*/ 1475227 w 3931800"/>
                <a:gd name="connsiteY4" fmla="*/ 317506 h 1652383"/>
                <a:gd name="connsiteX5" fmla="*/ 981346 w 3931800"/>
                <a:gd name="connsiteY5" fmla="*/ 1446408 h 1652383"/>
                <a:gd name="connsiteX6" fmla="*/ 0 w 3931800"/>
                <a:gd name="connsiteY6" fmla="*/ 1651663 h 1652383"/>
                <a:gd name="connsiteX0" fmla="*/ 4443305 w 4443305"/>
                <a:gd name="connsiteY0" fmla="*/ 1648456 h 1652383"/>
                <a:gd name="connsiteX1" fmla="*/ 3461958 w 4443305"/>
                <a:gd name="connsiteY1" fmla="*/ 1446408 h 1652383"/>
                <a:gd name="connsiteX2" fmla="*/ 2968078 w 4443305"/>
                <a:gd name="connsiteY2" fmla="*/ 320713 h 1652383"/>
                <a:gd name="connsiteX3" fmla="*/ 2480612 w 4443305"/>
                <a:gd name="connsiteY3" fmla="*/ 2 h 1652383"/>
                <a:gd name="connsiteX4" fmla="*/ 1986732 w 4443305"/>
                <a:gd name="connsiteY4" fmla="*/ 317506 h 1652383"/>
                <a:gd name="connsiteX5" fmla="*/ 1492851 w 4443305"/>
                <a:gd name="connsiteY5" fmla="*/ 1446408 h 1652383"/>
                <a:gd name="connsiteX6" fmla="*/ 0 w 4443305"/>
                <a:gd name="connsiteY6" fmla="*/ 1648456 h 1652383"/>
                <a:gd name="connsiteX0" fmla="*/ 4974333 w 4974333"/>
                <a:gd name="connsiteY0" fmla="*/ 1645249 h 1649482"/>
                <a:gd name="connsiteX1" fmla="*/ 3461958 w 4974333"/>
                <a:gd name="connsiteY1" fmla="*/ 1446408 h 1649482"/>
                <a:gd name="connsiteX2" fmla="*/ 2968078 w 4974333"/>
                <a:gd name="connsiteY2" fmla="*/ 320713 h 1649482"/>
                <a:gd name="connsiteX3" fmla="*/ 2480612 w 4974333"/>
                <a:gd name="connsiteY3" fmla="*/ 2 h 1649482"/>
                <a:gd name="connsiteX4" fmla="*/ 1986732 w 4974333"/>
                <a:gd name="connsiteY4" fmla="*/ 317506 h 1649482"/>
                <a:gd name="connsiteX5" fmla="*/ 1492851 w 4974333"/>
                <a:gd name="connsiteY5" fmla="*/ 1446408 h 1649482"/>
                <a:gd name="connsiteX6" fmla="*/ 0 w 4974333"/>
                <a:gd name="connsiteY6" fmla="*/ 1648456 h 1649482"/>
                <a:gd name="connsiteX0" fmla="*/ 4974333 w 4974333"/>
                <a:gd name="connsiteY0" fmla="*/ 1654472 h 1659869"/>
                <a:gd name="connsiteX1" fmla="*/ 3461958 w 4974333"/>
                <a:gd name="connsiteY1" fmla="*/ 1455631 h 1659869"/>
                <a:gd name="connsiteX2" fmla="*/ 2968078 w 4974333"/>
                <a:gd name="connsiteY2" fmla="*/ 329936 h 1659869"/>
                <a:gd name="connsiteX3" fmla="*/ 2480612 w 4974333"/>
                <a:gd name="connsiteY3" fmla="*/ 9225 h 1659869"/>
                <a:gd name="connsiteX4" fmla="*/ 1990637 w 4974333"/>
                <a:gd name="connsiteY4" fmla="*/ 217687 h 1659869"/>
                <a:gd name="connsiteX5" fmla="*/ 1492851 w 4974333"/>
                <a:gd name="connsiteY5" fmla="*/ 1455631 h 1659869"/>
                <a:gd name="connsiteX6" fmla="*/ 0 w 4974333"/>
                <a:gd name="connsiteY6" fmla="*/ 1657679 h 1659869"/>
                <a:gd name="connsiteX0" fmla="*/ 4974333 w 4974333"/>
                <a:gd name="connsiteY0" fmla="*/ 1647345 h 1654155"/>
                <a:gd name="connsiteX1" fmla="*/ 3461958 w 4974333"/>
                <a:gd name="connsiteY1" fmla="*/ 1448504 h 1654155"/>
                <a:gd name="connsiteX2" fmla="*/ 2964174 w 4974333"/>
                <a:gd name="connsiteY2" fmla="*/ 207353 h 1654155"/>
                <a:gd name="connsiteX3" fmla="*/ 2480612 w 4974333"/>
                <a:gd name="connsiteY3" fmla="*/ 2098 h 1654155"/>
                <a:gd name="connsiteX4" fmla="*/ 1990637 w 4974333"/>
                <a:gd name="connsiteY4" fmla="*/ 210560 h 1654155"/>
                <a:gd name="connsiteX5" fmla="*/ 1492851 w 4974333"/>
                <a:gd name="connsiteY5" fmla="*/ 1448504 h 1654155"/>
                <a:gd name="connsiteX6" fmla="*/ 0 w 4974333"/>
                <a:gd name="connsiteY6" fmla="*/ 1650552 h 1654155"/>
                <a:gd name="connsiteX0" fmla="*/ 4974333 w 4974333"/>
                <a:gd name="connsiteY0" fmla="*/ 1763913 h 1770723"/>
                <a:gd name="connsiteX1" fmla="*/ 3461958 w 4974333"/>
                <a:gd name="connsiteY1" fmla="*/ 1565072 h 1770723"/>
                <a:gd name="connsiteX2" fmla="*/ 2964174 w 4974333"/>
                <a:gd name="connsiteY2" fmla="*/ 323921 h 1770723"/>
                <a:gd name="connsiteX3" fmla="*/ 2480613 w 4974333"/>
                <a:gd name="connsiteY3" fmla="*/ 3 h 1770723"/>
                <a:gd name="connsiteX4" fmla="*/ 1990637 w 4974333"/>
                <a:gd name="connsiteY4" fmla="*/ 327128 h 1770723"/>
                <a:gd name="connsiteX5" fmla="*/ 1492851 w 4974333"/>
                <a:gd name="connsiteY5" fmla="*/ 1565072 h 1770723"/>
                <a:gd name="connsiteX6" fmla="*/ 0 w 4974333"/>
                <a:gd name="connsiteY6" fmla="*/ 1767120 h 1770723"/>
                <a:gd name="connsiteX0" fmla="*/ 4974333 w 4974333"/>
                <a:gd name="connsiteY0" fmla="*/ 1722225 h 1729035"/>
                <a:gd name="connsiteX1" fmla="*/ 3461958 w 4974333"/>
                <a:gd name="connsiteY1" fmla="*/ 1523384 h 1729035"/>
                <a:gd name="connsiteX2" fmla="*/ 2964174 w 4974333"/>
                <a:gd name="connsiteY2" fmla="*/ 282233 h 1729035"/>
                <a:gd name="connsiteX3" fmla="*/ 2472803 w 4974333"/>
                <a:gd name="connsiteY3" fmla="*/ 8 h 1729035"/>
                <a:gd name="connsiteX4" fmla="*/ 1990637 w 4974333"/>
                <a:gd name="connsiteY4" fmla="*/ 285440 h 1729035"/>
                <a:gd name="connsiteX5" fmla="*/ 1492851 w 4974333"/>
                <a:gd name="connsiteY5" fmla="*/ 1523384 h 1729035"/>
                <a:gd name="connsiteX6" fmla="*/ 0 w 4974333"/>
                <a:gd name="connsiteY6" fmla="*/ 1725432 h 1729035"/>
                <a:gd name="connsiteX0" fmla="*/ 4974333 w 4974333"/>
                <a:gd name="connsiteY0" fmla="*/ 1760705 h 1767515"/>
                <a:gd name="connsiteX1" fmla="*/ 3461958 w 4974333"/>
                <a:gd name="connsiteY1" fmla="*/ 1561864 h 1767515"/>
                <a:gd name="connsiteX2" fmla="*/ 2964174 w 4974333"/>
                <a:gd name="connsiteY2" fmla="*/ 320713 h 1767515"/>
                <a:gd name="connsiteX3" fmla="*/ 2472803 w 4974333"/>
                <a:gd name="connsiteY3" fmla="*/ 3 h 1767515"/>
                <a:gd name="connsiteX4" fmla="*/ 1990637 w 4974333"/>
                <a:gd name="connsiteY4" fmla="*/ 323920 h 1767515"/>
                <a:gd name="connsiteX5" fmla="*/ 1492851 w 4974333"/>
                <a:gd name="connsiteY5" fmla="*/ 1561864 h 1767515"/>
                <a:gd name="connsiteX6" fmla="*/ 0 w 4974333"/>
                <a:gd name="connsiteY6" fmla="*/ 1763912 h 1767515"/>
                <a:gd name="connsiteX0" fmla="*/ 4974333 w 4974333"/>
                <a:gd name="connsiteY0" fmla="*/ 1765751 h 1772561"/>
                <a:gd name="connsiteX1" fmla="*/ 3461958 w 4974333"/>
                <a:gd name="connsiteY1" fmla="*/ 1566910 h 1772561"/>
                <a:gd name="connsiteX2" fmla="*/ 2964174 w 4974333"/>
                <a:gd name="connsiteY2" fmla="*/ 325759 h 1772561"/>
                <a:gd name="connsiteX3" fmla="*/ 2472803 w 4974333"/>
                <a:gd name="connsiteY3" fmla="*/ 5049 h 1772561"/>
                <a:gd name="connsiteX4" fmla="*/ 1986733 w 4974333"/>
                <a:gd name="connsiteY4" fmla="*/ 495736 h 1772561"/>
                <a:gd name="connsiteX5" fmla="*/ 1492851 w 4974333"/>
                <a:gd name="connsiteY5" fmla="*/ 1566910 h 1772561"/>
                <a:gd name="connsiteX6" fmla="*/ 0 w 4974333"/>
                <a:gd name="connsiteY6" fmla="*/ 1768958 h 1772561"/>
                <a:gd name="connsiteX0" fmla="*/ 4974333 w 4974333"/>
                <a:gd name="connsiteY0" fmla="*/ 1760703 h 1764110"/>
                <a:gd name="connsiteX1" fmla="*/ 3461958 w 4974333"/>
                <a:gd name="connsiteY1" fmla="*/ 1561862 h 1764110"/>
                <a:gd name="connsiteX2" fmla="*/ 2960269 w 4974333"/>
                <a:gd name="connsiteY2" fmla="*/ 487481 h 1764110"/>
                <a:gd name="connsiteX3" fmla="*/ 2472803 w 4974333"/>
                <a:gd name="connsiteY3" fmla="*/ 1 h 1764110"/>
                <a:gd name="connsiteX4" fmla="*/ 1986733 w 4974333"/>
                <a:gd name="connsiteY4" fmla="*/ 490688 h 1764110"/>
                <a:gd name="connsiteX5" fmla="*/ 1492851 w 4974333"/>
                <a:gd name="connsiteY5" fmla="*/ 1561862 h 1764110"/>
                <a:gd name="connsiteX6" fmla="*/ 0 w 4974333"/>
                <a:gd name="connsiteY6" fmla="*/ 1763910 h 1764110"/>
                <a:gd name="connsiteX0" fmla="*/ 4974333 w 4974333"/>
                <a:gd name="connsiteY0" fmla="*/ 1760704 h 1764111"/>
                <a:gd name="connsiteX1" fmla="*/ 3461958 w 4974333"/>
                <a:gd name="connsiteY1" fmla="*/ 1561863 h 1764111"/>
                <a:gd name="connsiteX2" fmla="*/ 2960269 w 4974333"/>
                <a:gd name="connsiteY2" fmla="*/ 487482 h 1764111"/>
                <a:gd name="connsiteX3" fmla="*/ 2472803 w 4974333"/>
                <a:gd name="connsiteY3" fmla="*/ 2 h 1764111"/>
                <a:gd name="connsiteX4" fmla="*/ 1986733 w 4974333"/>
                <a:gd name="connsiteY4" fmla="*/ 490689 h 1764111"/>
                <a:gd name="connsiteX5" fmla="*/ 1492851 w 4974333"/>
                <a:gd name="connsiteY5" fmla="*/ 1561863 h 1764111"/>
                <a:gd name="connsiteX6" fmla="*/ 0 w 4974333"/>
                <a:gd name="connsiteY6" fmla="*/ 1763911 h 1764111"/>
                <a:gd name="connsiteX0" fmla="*/ 4974333 w 4974333"/>
                <a:gd name="connsiteY0" fmla="*/ 1760704 h 1764111"/>
                <a:gd name="connsiteX1" fmla="*/ 3461958 w 4974333"/>
                <a:gd name="connsiteY1" fmla="*/ 1561863 h 1764111"/>
                <a:gd name="connsiteX2" fmla="*/ 2960269 w 4974333"/>
                <a:gd name="connsiteY2" fmla="*/ 487482 h 1764111"/>
                <a:gd name="connsiteX3" fmla="*/ 2472803 w 4974333"/>
                <a:gd name="connsiteY3" fmla="*/ 2 h 1764111"/>
                <a:gd name="connsiteX4" fmla="*/ 1986733 w 4974333"/>
                <a:gd name="connsiteY4" fmla="*/ 490689 h 1764111"/>
                <a:gd name="connsiteX5" fmla="*/ 1492851 w 4974333"/>
                <a:gd name="connsiteY5" fmla="*/ 1561863 h 1764111"/>
                <a:gd name="connsiteX6" fmla="*/ 0 w 4974333"/>
                <a:gd name="connsiteY6" fmla="*/ 1763911 h 1764111"/>
                <a:gd name="connsiteX0" fmla="*/ 4974333 w 4974333"/>
                <a:gd name="connsiteY0" fmla="*/ 1760704 h 1764111"/>
                <a:gd name="connsiteX1" fmla="*/ 3461958 w 4974333"/>
                <a:gd name="connsiteY1" fmla="*/ 1561863 h 1764111"/>
                <a:gd name="connsiteX2" fmla="*/ 2960269 w 4974333"/>
                <a:gd name="connsiteY2" fmla="*/ 487482 h 1764111"/>
                <a:gd name="connsiteX3" fmla="*/ 2472803 w 4974333"/>
                <a:gd name="connsiteY3" fmla="*/ 2 h 1764111"/>
                <a:gd name="connsiteX4" fmla="*/ 1986733 w 4974333"/>
                <a:gd name="connsiteY4" fmla="*/ 490689 h 1764111"/>
                <a:gd name="connsiteX5" fmla="*/ 1492851 w 4974333"/>
                <a:gd name="connsiteY5" fmla="*/ 1561863 h 1764111"/>
                <a:gd name="connsiteX6" fmla="*/ 0 w 4974333"/>
                <a:gd name="connsiteY6" fmla="*/ 1763911 h 1764111"/>
                <a:gd name="connsiteX0" fmla="*/ 4974333 w 4974333"/>
                <a:gd name="connsiteY0" fmla="*/ 1760704 h 1764111"/>
                <a:gd name="connsiteX1" fmla="*/ 3461958 w 4974333"/>
                <a:gd name="connsiteY1" fmla="*/ 1561863 h 1764111"/>
                <a:gd name="connsiteX2" fmla="*/ 2960269 w 4974333"/>
                <a:gd name="connsiteY2" fmla="*/ 487482 h 1764111"/>
                <a:gd name="connsiteX3" fmla="*/ 2472803 w 4974333"/>
                <a:gd name="connsiteY3" fmla="*/ 2 h 1764111"/>
                <a:gd name="connsiteX4" fmla="*/ 1986733 w 4974333"/>
                <a:gd name="connsiteY4" fmla="*/ 490689 h 1764111"/>
                <a:gd name="connsiteX5" fmla="*/ 1492851 w 4974333"/>
                <a:gd name="connsiteY5" fmla="*/ 1561863 h 1764111"/>
                <a:gd name="connsiteX6" fmla="*/ 0 w 4974333"/>
                <a:gd name="connsiteY6" fmla="*/ 1763911 h 1764111"/>
                <a:gd name="connsiteX0" fmla="*/ 4974333 w 4974333"/>
                <a:gd name="connsiteY0" fmla="*/ 1760704 h 1764111"/>
                <a:gd name="connsiteX1" fmla="*/ 3461958 w 4974333"/>
                <a:gd name="connsiteY1" fmla="*/ 1561863 h 1764111"/>
                <a:gd name="connsiteX2" fmla="*/ 2960269 w 4974333"/>
                <a:gd name="connsiteY2" fmla="*/ 487482 h 1764111"/>
                <a:gd name="connsiteX3" fmla="*/ 2472803 w 4974333"/>
                <a:gd name="connsiteY3" fmla="*/ 2 h 1764111"/>
                <a:gd name="connsiteX4" fmla="*/ 1986733 w 4974333"/>
                <a:gd name="connsiteY4" fmla="*/ 490689 h 1764111"/>
                <a:gd name="connsiteX5" fmla="*/ 1492851 w 4974333"/>
                <a:gd name="connsiteY5" fmla="*/ 1561863 h 1764111"/>
                <a:gd name="connsiteX6" fmla="*/ 0 w 4974333"/>
                <a:gd name="connsiteY6" fmla="*/ 1763911 h 1764111"/>
                <a:gd name="connsiteX0" fmla="*/ 4974333 w 4974333"/>
                <a:gd name="connsiteY0" fmla="*/ 1760704 h 1764111"/>
                <a:gd name="connsiteX1" fmla="*/ 3461958 w 4974333"/>
                <a:gd name="connsiteY1" fmla="*/ 1561863 h 1764111"/>
                <a:gd name="connsiteX2" fmla="*/ 2960269 w 4974333"/>
                <a:gd name="connsiteY2" fmla="*/ 487482 h 1764111"/>
                <a:gd name="connsiteX3" fmla="*/ 2472803 w 4974333"/>
                <a:gd name="connsiteY3" fmla="*/ 2 h 1764111"/>
                <a:gd name="connsiteX4" fmla="*/ 1986733 w 4974333"/>
                <a:gd name="connsiteY4" fmla="*/ 490689 h 1764111"/>
                <a:gd name="connsiteX5" fmla="*/ 1492851 w 4974333"/>
                <a:gd name="connsiteY5" fmla="*/ 1561863 h 1764111"/>
                <a:gd name="connsiteX6" fmla="*/ 0 w 4974333"/>
                <a:gd name="connsiteY6" fmla="*/ 1763911 h 1764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974333" h="1764111">
                  <a:moveTo>
                    <a:pt x="4974333" y="1760704"/>
                  </a:moveTo>
                  <a:cubicBezTo>
                    <a:pt x="4606595" y="1770325"/>
                    <a:pt x="3797635" y="1774067"/>
                    <a:pt x="3461958" y="1561863"/>
                  </a:cubicBezTo>
                  <a:cubicBezTo>
                    <a:pt x="3126281" y="1349659"/>
                    <a:pt x="3070463" y="853626"/>
                    <a:pt x="2960269" y="487482"/>
                  </a:cubicBezTo>
                  <a:cubicBezTo>
                    <a:pt x="2850075" y="121338"/>
                    <a:pt x="2635059" y="-532"/>
                    <a:pt x="2472803" y="2"/>
                  </a:cubicBezTo>
                  <a:cubicBezTo>
                    <a:pt x="2310547" y="536"/>
                    <a:pt x="2103203" y="118131"/>
                    <a:pt x="1986733" y="490689"/>
                  </a:cubicBezTo>
                  <a:cubicBezTo>
                    <a:pt x="1870263" y="863247"/>
                    <a:pt x="1823973" y="1349659"/>
                    <a:pt x="1492851" y="1561863"/>
                  </a:cubicBezTo>
                  <a:cubicBezTo>
                    <a:pt x="1161729" y="1774067"/>
                    <a:pt x="0" y="1763911"/>
                    <a:pt x="0" y="1763911"/>
                  </a:cubicBez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imes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75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9575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>
                <a:latin typeface="Times" charset="0"/>
                <a:ea typeface="ＭＳ Ｐゴシック" charset="0"/>
                <a:cs typeface="ＭＳ Ｐゴシック" charset="0"/>
              </a:rPr>
              <a:t>Direction</a:t>
            </a:r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371475" y="5010150"/>
            <a:ext cx="84963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/>
              <a:t>In some cases it can be assumed that the difference between means </a:t>
            </a:r>
          </a:p>
          <a:p>
            <a:pPr algn="ctr"/>
            <a:r>
              <a:rPr lang="en-US"/>
              <a:t>scores will represent a negative shift. If we do conflict management </a:t>
            </a:r>
          </a:p>
          <a:p>
            <a:pPr algn="ctr"/>
            <a:r>
              <a:rPr lang="en-US"/>
              <a:t>training we would anticipate that the number of conflicts </a:t>
            </a:r>
          </a:p>
          <a:p>
            <a:pPr algn="ctr"/>
            <a:r>
              <a:rPr lang="en-US"/>
              <a:t>would be reduced.</a:t>
            </a:r>
          </a:p>
        </p:txBody>
      </p:sp>
      <p:sp>
        <p:nvSpPr>
          <p:cNvPr id="54283" name="Line 14"/>
          <p:cNvSpPr>
            <a:spLocks noChangeShapeType="1"/>
          </p:cNvSpPr>
          <p:nvPr/>
        </p:nvSpPr>
        <p:spPr bwMode="auto">
          <a:xfrm flipH="1">
            <a:off x="2873375" y="1771650"/>
            <a:ext cx="1871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54284" name="Text Box 15"/>
          <p:cNvSpPr txBox="1">
            <a:spLocks noChangeArrowheads="1"/>
          </p:cNvSpPr>
          <p:nvPr/>
        </p:nvSpPr>
        <p:spPr bwMode="auto">
          <a:xfrm>
            <a:off x="3032125" y="1284288"/>
            <a:ext cx="304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Anticipated Mean Shift</a:t>
            </a:r>
          </a:p>
        </p:txBody>
      </p:sp>
      <p:grpSp>
        <p:nvGrpSpPr>
          <p:cNvPr id="20" name="Group 19"/>
          <p:cNvGrpSpPr/>
          <p:nvPr/>
        </p:nvGrpSpPr>
        <p:grpSpPr>
          <a:xfrm flipH="1">
            <a:off x="745062" y="1934408"/>
            <a:ext cx="7924800" cy="2895600"/>
            <a:chOff x="457200" y="1905000"/>
            <a:chExt cx="7924800" cy="2895600"/>
          </a:xfrm>
        </p:grpSpPr>
        <p:sp>
          <p:nvSpPr>
            <p:cNvPr id="21" name="Line 5"/>
            <p:cNvSpPr>
              <a:spLocks noChangeShapeType="1"/>
            </p:cNvSpPr>
            <p:nvPr/>
          </p:nvSpPr>
          <p:spPr bwMode="auto">
            <a:xfrm>
              <a:off x="4572000" y="1905000"/>
              <a:ext cx="0" cy="2895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Times"/>
              </a:endParaRPr>
            </a:p>
          </p:txBody>
        </p:sp>
        <p:sp>
          <p:nvSpPr>
            <p:cNvPr id="22" name="Line 4"/>
            <p:cNvSpPr>
              <a:spLocks noChangeShapeType="1"/>
            </p:cNvSpPr>
            <p:nvPr/>
          </p:nvSpPr>
          <p:spPr bwMode="auto">
            <a:xfrm>
              <a:off x="457200" y="4800600"/>
              <a:ext cx="792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Times"/>
              </a:endParaRPr>
            </a:p>
          </p:txBody>
        </p:sp>
        <p:sp>
          <p:nvSpPr>
            <p:cNvPr id="23" name="Line 9"/>
            <p:cNvSpPr>
              <a:spLocks noChangeShapeType="1"/>
            </p:cNvSpPr>
            <p:nvPr/>
          </p:nvSpPr>
          <p:spPr bwMode="auto">
            <a:xfrm flipV="1">
              <a:off x="6532563" y="2157413"/>
              <a:ext cx="0" cy="26400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Times"/>
              </a:endParaRPr>
            </a:p>
          </p:txBody>
        </p:sp>
        <p:sp>
          <p:nvSpPr>
            <p:cNvPr id="24" name="Line 11"/>
            <p:cNvSpPr>
              <a:spLocks noChangeShapeType="1"/>
            </p:cNvSpPr>
            <p:nvPr/>
          </p:nvSpPr>
          <p:spPr bwMode="auto">
            <a:xfrm>
              <a:off x="6654800" y="3062288"/>
              <a:ext cx="15525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Times"/>
              </a:endParaRPr>
            </a:p>
          </p:txBody>
        </p:sp>
        <p:sp>
          <p:nvSpPr>
            <p:cNvPr id="25" name="Text Box 13"/>
            <p:cNvSpPr txBox="1">
              <a:spLocks noChangeArrowheads="1"/>
            </p:cNvSpPr>
            <p:nvPr/>
          </p:nvSpPr>
          <p:spPr bwMode="auto">
            <a:xfrm>
              <a:off x="6894513" y="2455863"/>
              <a:ext cx="9842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800" dirty="0"/>
                <a:t>5% (.05)</a:t>
              </a:r>
              <a:endParaRPr lang="en-US" dirty="0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369051" y="1973508"/>
              <a:ext cx="6405825" cy="2765944"/>
            </a:xfrm>
            <a:custGeom>
              <a:avLst/>
              <a:gdLst>
                <a:gd name="connsiteX0" fmla="*/ 3931800 w 3931800"/>
                <a:gd name="connsiteY0" fmla="*/ 1577907 h 1581834"/>
                <a:gd name="connsiteX1" fmla="*/ 2950453 w 3931800"/>
                <a:gd name="connsiteY1" fmla="*/ 1375859 h 1581834"/>
                <a:gd name="connsiteX2" fmla="*/ 2456573 w 3931800"/>
                <a:gd name="connsiteY2" fmla="*/ 250164 h 1581834"/>
                <a:gd name="connsiteX3" fmla="*/ 1965900 w 3931800"/>
                <a:gd name="connsiteY3" fmla="*/ 10 h 1581834"/>
                <a:gd name="connsiteX4" fmla="*/ 1475227 w 3931800"/>
                <a:gd name="connsiteY4" fmla="*/ 246957 h 1581834"/>
                <a:gd name="connsiteX5" fmla="*/ 981346 w 3931800"/>
                <a:gd name="connsiteY5" fmla="*/ 1375859 h 1581834"/>
                <a:gd name="connsiteX6" fmla="*/ 0 w 3931800"/>
                <a:gd name="connsiteY6" fmla="*/ 1581114 h 1581834"/>
                <a:gd name="connsiteX0" fmla="*/ 3931800 w 3931800"/>
                <a:gd name="connsiteY0" fmla="*/ 1648456 h 1652383"/>
                <a:gd name="connsiteX1" fmla="*/ 2950453 w 3931800"/>
                <a:gd name="connsiteY1" fmla="*/ 1446408 h 1652383"/>
                <a:gd name="connsiteX2" fmla="*/ 2456573 w 3931800"/>
                <a:gd name="connsiteY2" fmla="*/ 320713 h 1652383"/>
                <a:gd name="connsiteX3" fmla="*/ 1969107 w 3931800"/>
                <a:gd name="connsiteY3" fmla="*/ 2 h 1652383"/>
                <a:gd name="connsiteX4" fmla="*/ 1475227 w 3931800"/>
                <a:gd name="connsiteY4" fmla="*/ 317506 h 1652383"/>
                <a:gd name="connsiteX5" fmla="*/ 981346 w 3931800"/>
                <a:gd name="connsiteY5" fmla="*/ 1446408 h 1652383"/>
                <a:gd name="connsiteX6" fmla="*/ 0 w 3931800"/>
                <a:gd name="connsiteY6" fmla="*/ 1651663 h 1652383"/>
                <a:gd name="connsiteX0" fmla="*/ 4443305 w 4443305"/>
                <a:gd name="connsiteY0" fmla="*/ 1648456 h 1652383"/>
                <a:gd name="connsiteX1" fmla="*/ 3461958 w 4443305"/>
                <a:gd name="connsiteY1" fmla="*/ 1446408 h 1652383"/>
                <a:gd name="connsiteX2" fmla="*/ 2968078 w 4443305"/>
                <a:gd name="connsiteY2" fmla="*/ 320713 h 1652383"/>
                <a:gd name="connsiteX3" fmla="*/ 2480612 w 4443305"/>
                <a:gd name="connsiteY3" fmla="*/ 2 h 1652383"/>
                <a:gd name="connsiteX4" fmla="*/ 1986732 w 4443305"/>
                <a:gd name="connsiteY4" fmla="*/ 317506 h 1652383"/>
                <a:gd name="connsiteX5" fmla="*/ 1492851 w 4443305"/>
                <a:gd name="connsiteY5" fmla="*/ 1446408 h 1652383"/>
                <a:gd name="connsiteX6" fmla="*/ 0 w 4443305"/>
                <a:gd name="connsiteY6" fmla="*/ 1648456 h 1652383"/>
                <a:gd name="connsiteX0" fmla="*/ 4974333 w 4974333"/>
                <a:gd name="connsiteY0" fmla="*/ 1645249 h 1649482"/>
                <a:gd name="connsiteX1" fmla="*/ 3461958 w 4974333"/>
                <a:gd name="connsiteY1" fmla="*/ 1446408 h 1649482"/>
                <a:gd name="connsiteX2" fmla="*/ 2968078 w 4974333"/>
                <a:gd name="connsiteY2" fmla="*/ 320713 h 1649482"/>
                <a:gd name="connsiteX3" fmla="*/ 2480612 w 4974333"/>
                <a:gd name="connsiteY3" fmla="*/ 2 h 1649482"/>
                <a:gd name="connsiteX4" fmla="*/ 1986732 w 4974333"/>
                <a:gd name="connsiteY4" fmla="*/ 317506 h 1649482"/>
                <a:gd name="connsiteX5" fmla="*/ 1492851 w 4974333"/>
                <a:gd name="connsiteY5" fmla="*/ 1446408 h 1649482"/>
                <a:gd name="connsiteX6" fmla="*/ 0 w 4974333"/>
                <a:gd name="connsiteY6" fmla="*/ 1648456 h 1649482"/>
                <a:gd name="connsiteX0" fmla="*/ 4974333 w 4974333"/>
                <a:gd name="connsiteY0" fmla="*/ 1654472 h 1659869"/>
                <a:gd name="connsiteX1" fmla="*/ 3461958 w 4974333"/>
                <a:gd name="connsiteY1" fmla="*/ 1455631 h 1659869"/>
                <a:gd name="connsiteX2" fmla="*/ 2968078 w 4974333"/>
                <a:gd name="connsiteY2" fmla="*/ 329936 h 1659869"/>
                <a:gd name="connsiteX3" fmla="*/ 2480612 w 4974333"/>
                <a:gd name="connsiteY3" fmla="*/ 9225 h 1659869"/>
                <a:gd name="connsiteX4" fmla="*/ 1990637 w 4974333"/>
                <a:gd name="connsiteY4" fmla="*/ 217687 h 1659869"/>
                <a:gd name="connsiteX5" fmla="*/ 1492851 w 4974333"/>
                <a:gd name="connsiteY5" fmla="*/ 1455631 h 1659869"/>
                <a:gd name="connsiteX6" fmla="*/ 0 w 4974333"/>
                <a:gd name="connsiteY6" fmla="*/ 1657679 h 1659869"/>
                <a:gd name="connsiteX0" fmla="*/ 4974333 w 4974333"/>
                <a:gd name="connsiteY0" fmla="*/ 1647345 h 1654155"/>
                <a:gd name="connsiteX1" fmla="*/ 3461958 w 4974333"/>
                <a:gd name="connsiteY1" fmla="*/ 1448504 h 1654155"/>
                <a:gd name="connsiteX2" fmla="*/ 2964174 w 4974333"/>
                <a:gd name="connsiteY2" fmla="*/ 207353 h 1654155"/>
                <a:gd name="connsiteX3" fmla="*/ 2480612 w 4974333"/>
                <a:gd name="connsiteY3" fmla="*/ 2098 h 1654155"/>
                <a:gd name="connsiteX4" fmla="*/ 1990637 w 4974333"/>
                <a:gd name="connsiteY4" fmla="*/ 210560 h 1654155"/>
                <a:gd name="connsiteX5" fmla="*/ 1492851 w 4974333"/>
                <a:gd name="connsiteY5" fmla="*/ 1448504 h 1654155"/>
                <a:gd name="connsiteX6" fmla="*/ 0 w 4974333"/>
                <a:gd name="connsiteY6" fmla="*/ 1650552 h 1654155"/>
                <a:gd name="connsiteX0" fmla="*/ 4974333 w 4974333"/>
                <a:gd name="connsiteY0" fmla="*/ 1763913 h 1770723"/>
                <a:gd name="connsiteX1" fmla="*/ 3461958 w 4974333"/>
                <a:gd name="connsiteY1" fmla="*/ 1565072 h 1770723"/>
                <a:gd name="connsiteX2" fmla="*/ 2964174 w 4974333"/>
                <a:gd name="connsiteY2" fmla="*/ 323921 h 1770723"/>
                <a:gd name="connsiteX3" fmla="*/ 2480613 w 4974333"/>
                <a:gd name="connsiteY3" fmla="*/ 3 h 1770723"/>
                <a:gd name="connsiteX4" fmla="*/ 1990637 w 4974333"/>
                <a:gd name="connsiteY4" fmla="*/ 327128 h 1770723"/>
                <a:gd name="connsiteX5" fmla="*/ 1492851 w 4974333"/>
                <a:gd name="connsiteY5" fmla="*/ 1565072 h 1770723"/>
                <a:gd name="connsiteX6" fmla="*/ 0 w 4974333"/>
                <a:gd name="connsiteY6" fmla="*/ 1767120 h 1770723"/>
                <a:gd name="connsiteX0" fmla="*/ 4974333 w 4974333"/>
                <a:gd name="connsiteY0" fmla="*/ 1722225 h 1729035"/>
                <a:gd name="connsiteX1" fmla="*/ 3461958 w 4974333"/>
                <a:gd name="connsiteY1" fmla="*/ 1523384 h 1729035"/>
                <a:gd name="connsiteX2" fmla="*/ 2964174 w 4974333"/>
                <a:gd name="connsiteY2" fmla="*/ 282233 h 1729035"/>
                <a:gd name="connsiteX3" fmla="*/ 2472803 w 4974333"/>
                <a:gd name="connsiteY3" fmla="*/ 8 h 1729035"/>
                <a:gd name="connsiteX4" fmla="*/ 1990637 w 4974333"/>
                <a:gd name="connsiteY4" fmla="*/ 285440 h 1729035"/>
                <a:gd name="connsiteX5" fmla="*/ 1492851 w 4974333"/>
                <a:gd name="connsiteY5" fmla="*/ 1523384 h 1729035"/>
                <a:gd name="connsiteX6" fmla="*/ 0 w 4974333"/>
                <a:gd name="connsiteY6" fmla="*/ 1725432 h 1729035"/>
                <a:gd name="connsiteX0" fmla="*/ 4974333 w 4974333"/>
                <a:gd name="connsiteY0" fmla="*/ 1760705 h 1767515"/>
                <a:gd name="connsiteX1" fmla="*/ 3461958 w 4974333"/>
                <a:gd name="connsiteY1" fmla="*/ 1561864 h 1767515"/>
                <a:gd name="connsiteX2" fmla="*/ 2964174 w 4974333"/>
                <a:gd name="connsiteY2" fmla="*/ 320713 h 1767515"/>
                <a:gd name="connsiteX3" fmla="*/ 2472803 w 4974333"/>
                <a:gd name="connsiteY3" fmla="*/ 3 h 1767515"/>
                <a:gd name="connsiteX4" fmla="*/ 1990637 w 4974333"/>
                <a:gd name="connsiteY4" fmla="*/ 323920 h 1767515"/>
                <a:gd name="connsiteX5" fmla="*/ 1492851 w 4974333"/>
                <a:gd name="connsiteY5" fmla="*/ 1561864 h 1767515"/>
                <a:gd name="connsiteX6" fmla="*/ 0 w 4974333"/>
                <a:gd name="connsiteY6" fmla="*/ 1763912 h 1767515"/>
                <a:gd name="connsiteX0" fmla="*/ 4974333 w 4974333"/>
                <a:gd name="connsiteY0" fmla="*/ 1765751 h 1772561"/>
                <a:gd name="connsiteX1" fmla="*/ 3461958 w 4974333"/>
                <a:gd name="connsiteY1" fmla="*/ 1566910 h 1772561"/>
                <a:gd name="connsiteX2" fmla="*/ 2964174 w 4974333"/>
                <a:gd name="connsiteY2" fmla="*/ 325759 h 1772561"/>
                <a:gd name="connsiteX3" fmla="*/ 2472803 w 4974333"/>
                <a:gd name="connsiteY3" fmla="*/ 5049 h 1772561"/>
                <a:gd name="connsiteX4" fmla="*/ 1986733 w 4974333"/>
                <a:gd name="connsiteY4" fmla="*/ 495736 h 1772561"/>
                <a:gd name="connsiteX5" fmla="*/ 1492851 w 4974333"/>
                <a:gd name="connsiteY5" fmla="*/ 1566910 h 1772561"/>
                <a:gd name="connsiteX6" fmla="*/ 0 w 4974333"/>
                <a:gd name="connsiteY6" fmla="*/ 1768958 h 1772561"/>
                <a:gd name="connsiteX0" fmla="*/ 4974333 w 4974333"/>
                <a:gd name="connsiteY0" fmla="*/ 1760703 h 1764110"/>
                <a:gd name="connsiteX1" fmla="*/ 3461958 w 4974333"/>
                <a:gd name="connsiteY1" fmla="*/ 1561862 h 1764110"/>
                <a:gd name="connsiteX2" fmla="*/ 2960269 w 4974333"/>
                <a:gd name="connsiteY2" fmla="*/ 487481 h 1764110"/>
                <a:gd name="connsiteX3" fmla="*/ 2472803 w 4974333"/>
                <a:gd name="connsiteY3" fmla="*/ 1 h 1764110"/>
                <a:gd name="connsiteX4" fmla="*/ 1986733 w 4974333"/>
                <a:gd name="connsiteY4" fmla="*/ 490688 h 1764110"/>
                <a:gd name="connsiteX5" fmla="*/ 1492851 w 4974333"/>
                <a:gd name="connsiteY5" fmla="*/ 1561862 h 1764110"/>
                <a:gd name="connsiteX6" fmla="*/ 0 w 4974333"/>
                <a:gd name="connsiteY6" fmla="*/ 1763910 h 1764110"/>
                <a:gd name="connsiteX0" fmla="*/ 4974333 w 4974333"/>
                <a:gd name="connsiteY0" fmla="*/ 1760704 h 1764111"/>
                <a:gd name="connsiteX1" fmla="*/ 3461958 w 4974333"/>
                <a:gd name="connsiteY1" fmla="*/ 1561863 h 1764111"/>
                <a:gd name="connsiteX2" fmla="*/ 2960269 w 4974333"/>
                <a:gd name="connsiteY2" fmla="*/ 487482 h 1764111"/>
                <a:gd name="connsiteX3" fmla="*/ 2472803 w 4974333"/>
                <a:gd name="connsiteY3" fmla="*/ 2 h 1764111"/>
                <a:gd name="connsiteX4" fmla="*/ 1986733 w 4974333"/>
                <a:gd name="connsiteY4" fmla="*/ 490689 h 1764111"/>
                <a:gd name="connsiteX5" fmla="*/ 1492851 w 4974333"/>
                <a:gd name="connsiteY5" fmla="*/ 1561863 h 1764111"/>
                <a:gd name="connsiteX6" fmla="*/ 0 w 4974333"/>
                <a:gd name="connsiteY6" fmla="*/ 1763911 h 1764111"/>
                <a:gd name="connsiteX0" fmla="*/ 4974333 w 4974333"/>
                <a:gd name="connsiteY0" fmla="*/ 1760704 h 1764111"/>
                <a:gd name="connsiteX1" fmla="*/ 3461958 w 4974333"/>
                <a:gd name="connsiteY1" fmla="*/ 1561863 h 1764111"/>
                <a:gd name="connsiteX2" fmla="*/ 2960269 w 4974333"/>
                <a:gd name="connsiteY2" fmla="*/ 487482 h 1764111"/>
                <a:gd name="connsiteX3" fmla="*/ 2472803 w 4974333"/>
                <a:gd name="connsiteY3" fmla="*/ 2 h 1764111"/>
                <a:gd name="connsiteX4" fmla="*/ 1986733 w 4974333"/>
                <a:gd name="connsiteY4" fmla="*/ 490689 h 1764111"/>
                <a:gd name="connsiteX5" fmla="*/ 1492851 w 4974333"/>
                <a:gd name="connsiteY5" fmla="*/ 1561863 h 1764111"/>
                <a:gd name="connsiteX6" fmla="*/ 0 w 4974333"/>
                <a:gd name="connsiteY6" fmla="*/ 1763911 h 1764111"/>
                <a:gd name="connsiteX0" fmla="*/ 4974333 w 4974333"/>
                <a:gd name="connsiteY0" fmla="*/ 1760704 h 1764111"/>
                <a:gd name="connsiteX1" fmla="*/ 3461958 w 4974333"/>
                <a:gd name="connsiteY1" fmla="*/ 1561863 h 1764111"/>
                <a:gd name="connsiteX2" fmla="*/ 2960269 w 4974333"/>
                <a:gd name="connsiteY2" fmla="*/ 487482 h 1764111"/>
                <a:gd name="connsiteX3" fmla="*/ 2472803 w 4974333"/>
                <a:gd name="connsiteY3" fmla="*/ 2 h 1764111"/>
                <a:gd name="connsiteX4" fmla="*/ 1986733 w 4974333"/>
                <a:gd name="connsiteY4" fmla="*/ 490689 h 1764111"/>
                <a:gd name="connsiteX5" fmla="*/ 1492851 w 4974333"/>
                <a:gd name="connsiteY5" fmla="*/ 1561863 h 1764111"/>
                <a:gd name="connsiteX6" fmla="*/ 0 w 4974333"/>
                <a:gd name="connsiteY6" fmla="*/ 1763911 h 1764111"/>
                <a:gd name="connsiteX0" fmla="*/ 4974333 w 4974333"/>
                <a:gd name="connsiteY0" fmla="*/ 1760704 h 1764111"/>
                <a:gd name="connsiteX1" fmla="*/ 3461958 w 4974333"/>
                <a:gd name="connsiteY1" fmla="*/ 1561863 h 1764111"/>
                <a:gd name="connsiteX2" fmla="*/ 2960269 w 4974333"/>
                <a:gd name="connsiteY2" fmla="*/ 487482 h 1764111"/>
                <a:gd name="connsiteX3" fmla="*/ 2472803 w 4974333"/>
                <a:gd name="connsiteY3" fmla="*/ 2 h 1764111"/>
                <a:gd name="connsiteX4" fmla="*/ 1986733 w 4974333"/>
                <a:gd name="connsiteY4" fmla="*/ 490689 h 1764111"/>
                <a:gd name="connsiteX5" fmla="*/ 1492851 w 4974333"/>
                <a:gd name="connsiteY5" fmla="*/ 1561863 h 1764111"/>
                <a:gd name="connsiteX6" fmla="*/ 0 w 4974333"/>
                <a:gd name="connsiteY6" fmla="*/ 1763911 h 1764111"/>
                <a:gd name="connsiteX0" fmla="*/ 4974333 w 4974333"/>
                <a:gd name="connsiteY0" fmla="*/ 1760704 h 1764111"/>
                <a:gd name="connsiteX1" fmla="*/ 3461958 w 4974333"/>
                <a:gd name="connsiteY1" fmla="*/ 1561863 h 1764111"/>
                <a:gd name="connsiteX2" fmla="*/ 2960269 w 4974333"/>
                <a:gd name="connsiteY2" fmla="*/ 487482 h 1764111"/>
                <a:gd name="connsiteX3" fmla="*/ 2472803 w 4974333"/>
                <a:gd name="connsiteY3" fmla="*/ 2 h 1764111"/>
                <a:gd name="connsiteX4" fmla="*/ 1986733 w 4974333"/>
                <a:gd name="connsiteY4" fmla="*/ 490689 h 1764111"/>
                <a:gd name="connsiteX5" fmla="*/ 1492851 w 4974333"/>
                <a:gd name="connsiteY5" fmla="*/ 1561863 h 1764111"/>
                <a:gd name="connsiteX6" fmla="*/ 0 w 4974333"/>
                <a:gd name="connsiteY6" fmla="*/ 1763911 h 1764111"/>
                <a:gd name="connsiteX0" fmla="*/ 4974333 w 4974333"/>
                <a:gd name="connsiteY0" fmla="*/ 1760704 h 1764111"/>
                <a:gd name="connsiteX1" fmla="*/ 3461958 w 4974333"/>
                <a:gd name="connsiteY1" fmla="*/ 1561863 h 1764111"/>
                <a:gd name="connsiteX2" fmla="*/ 2960269 w 4974333"/>
                <a:gd name="connsiteY2" fmla="*/ 487482 h 1764111"/>
                <a:gd name="connsiteX3" fmla="*/ 2472803 w 4974333"/>
                <a:gd name="connsiteY3" fmla="*/ 2 h 1764111"/>
                <a:gd name="connsiteX4" fmla="*/ 1986733 w 4974333"/>
                <a:gd name="connsiteY4" fmla="*/ 490689 h 1764111"/>
                <a:gd name="connsiteX5" fmla="*/ 1492851 w 4974333"/>
                <a:gd name="connsiteY5" fmla="*/ 1561863 h 1764111"/>
                <a:gd name="connsiteX6" fmla="*/ 0 w 4974333"/>
                <a:gd name="connsiteY6" fmla="*/ 1763911 h 1764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974333" h="1764111">
                  <a:moveTo>
                    <a:pt x="4974333" y="1760704"/>
                  </a:moveTo>
                  <a:cubicBezTo>
                    <a:pt x="4606595" y="1770325"/>
                    <a:pt x="3797635" y="1774067"/>
                    <a:pt x="3461958" y="1561863"/>
                  </a:cubicBezTo>
                  <a:cubicBezTo>
                    <a:pt x="3126281" y="1349659"/>
                    <a:pt x="3070463" y="853626"/>
                    <a:pt x="2960269" y="487482"/>
                  </a:cubicBezTo>
                  <a:cubicBezTo>
                    <a:pt x="2850075" y="121338"/>
                    <a:pt x="2635059" y="-532"/>
                    <a:pt x="2472803" y="2"/>
                  </a:cubicBezTo>
                  <a:cubicBezTo>
                    <a:pt x="2310547" y="536"/>
                    <a:pt x="2103203" y="118131"/>
                    <a:pt x="1986733" y="490689"/>
                  </a:cubicBezTo>
                  <a:cubicBezTo>
                    <a:pt x="1870263" y="863247"/>
                    <a:pt x="1823973" y="1349659"/>
                    <a:pt x="1492851" y="1561863"/>
                  </a:cubicBezTo>
                  <a:cubicBezTo>
                    <a:pt x="1161729" y="1774067"/>
                    <a:pt x="0" y="1763911"/>
                    <a:pt x="0" y="1763911"/>
                  </a:cubicBez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imes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00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9575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Times" charset="0"/>
                <a:ea typeface="ＭＳ Ｐゴシック" charset="0"/>
                <a:cs typeface="ＭＳ Ｐゴシック" charset="0"/>
              </a:rPr>
              <a:t>Direction</a:t>
            </a:r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274254" y="5010150"/>
            <a:ext cx="874630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dirty="0"/>
              <a:t>What happens if you </a:t>
            </a:r>
            <a:r>
              <a:rPr lang="en-US" dirty="0" smtClean="0"/>
              <a:t>cannot </a:t>
            </a:r>
            <a:r>
              <a:rPr lang="en-US" dirty="0"/>
              <a:t>anticipate which way the mean will shift?</a:t>
            </a:r>
          </a:p>
          <a:p>
            <a:pPr algn="ctr"/>
            <a:r>
              <a:rPr lang="en-US" dirty="0"/>
              <a:t>Will canceling inter-mural sports affect </a:t>
            </a:r>
            <a:br>
              <a:rPr lang="en-US" dirty="0"/>
            </a:br>
            <a:r>
              <a:rPr lang="en-US" dirty="0"/>
              <a:t>achievement positively or negatively?</a:t>
            </a:r>
          </a:p>
        </p:txBody>
      </p:sp>
      <p:sp>
        <p:nvSpPr>
          <p:cNvPr id="56331" name="Line 14"/>
          <p:cNvSpPr>
            <a:spLocks noChangeShapeType="1"/>
          </p:cNvSpPr>
          <p:nvPr/>
        </p:nvSpPr>
        <p:spPr bwMode="auto">
          <a:xfrm flipH="1">
            <a:off x="3159125" y="1771650"/>
            <a:ext cx="2706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56332" name="Text Box 15"/>
          <p:cNvSpPr txBox="1">
            <a:spLocks noChangeArrowheads="1"/>
          </p:cNvSpPr>
          <p:nvPr/>
        </p:nvSpPr>
        <p:spPr bwMode="auto">
          <a:xfrm>
            <a:off x="4419600" y="125095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?</a:t>
            </a:r>
          </a:p>
        </p:txBody>
      </p:sp>
      <p:sp>
        <p:nvSpPr>
          <p:cNvPr id="19" name="Line 5"/>
          <p:cNvSpPr>
            <a:spLocks noChangeShapeType="1"/>
          </p:cNvSpPr>
          <p:nvPr/>
        </p:nvSpPr>
        <p:spPr bwMode="auto">
          <a:xfrm>
            <a:off x="4554128" y="1934408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20" name="Line 4"/>
          <p:cNvSpPr>
            <a:spLocks noChangeShapeType="1"/>
          </p:cNvSpPr>
          <p:nvPr/>
        </p:nvSpPr>
        <p:spPr bwMode="auto">
          <a:xfrm>
            <a:off x="439328" y="4830008"/>
            <a:ext cx="792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V="1">
            <a:off x="6514691" y="2186821"/>
            <a:ext cx="0" cy="264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22" name="Line 11"/>
          <p:cNvSpPr>
            <a:spLocks noChangeShapeType="1"/>
          </p:cNvSpPr>
          <p:nvPr/>
        </p:nvSpPr>
        <p:spPr bwMode="auto">
          <a:xfrm>
            <a:off x="6636928" y="3091696"/>
            <a:ext cx="1552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6876641" y="2485271"/>
            <a:ext cx="984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dirty="0"/>
              <a:t>5% (.05)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 flipH="1">
            <a:off x="744595" y="1933954"/>
            <a:ext cx="7924800" cy="2895600"/>
            <a:chOff x="457200" y="1905000"/>
            <a:chExt cx="7924800" cy="2895600"/>
          </a:xfrm>
        </p:grpSpPr>
        <p:sp>
          <p:nvSpPr>
            <p:cNvPr id="26" name="Line 5"/>
            <p:cNvSpPr>
              <a:spLocks noChangeShapeType="1"/>
            </p:cNvSpPr>
            <p:nvPr/>
          </p:nvSpPr>
          <p:spPr bwMode="auto">
            <a:xfrm>
              <a:off x="4572000" y="1905000"/>
              <a:ext cx="0" cy="2895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Times"/>
              </a:endParaRPr>
            </a:p>
          </p:txBody>
        </p:sp>
        <p:sp>
          <p:nvSpPr>
            <p:cNvPr id="27" name="Line 4"/>
            <p:cNvSpPr>
              <a:spLocks noChangeShapeType="1"/>
            </p:cNvSpPr>
            <p:nvPr/>
          </p:nvSpPr>
          <p:spPr bwMode="auto">
            <a:xfrm>
              <a:off x="457200" y="4800600"/>
              <a:ext cx="792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Times"/>
              </a:endParaRPr>
            </a:p>
          </p:txBody>
        </p:sp>
        <p:sp>
          <p:nvSpPr>
            <p:cNvPr id="28" name="Line 9"/>
            <p:cNvSpPr>
              <a:spLocks noChangeShapeType="1"/>
            </p:cNvSpPr>
            <p:nvPr/>
          </p:nvSpPr>
          <p:spPr bwMode="auto">
            <a:xfrm flipV="1">
              <a:off x="6532563" y="2157413"/>
              <a:ext cx="0" cy="26400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Times"/>
              </a:endParaRPr>
            </a:p>
          </p:txBody>
        </p:sp>
        <p:sp>
          <p:nvSpPr>
            <p:cNvPr id="29" name="Line 11"/>
            <p:cNvSpPr>
              <a:spLocks noChangeShapeType="1"/>
            </p:cNvSpPr>
            <p:nvPr/>
          </p:nvSpPr>
          <p:spPr bwMode="auto">
            <a:xfrm>
              <a:off x="6654800" y="3062288"/>
              <a:ext cx="15525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Times"/>
              </a:endParaRPr>
            </a:p>
          </p:txBody>
        </p:sp>
        <p:sp>
          <p:nvSpPr>
            <p:cNvPr id="30" name="Text Box 13"/>
            <p:cNvSpPr txBox="1">
              <a:spLocks noChangeArrowheads="1"/>
            </p:cNvSpPr>
            <p:nvPr/>
          </p:nvSpPr>
          <p:spPr bwMode="auto">
            <a:xfrm>
              <a:off x="6894513" y="2455863"/>
              <a:ext cx="9842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800" dirty="0"/>
                <a:t>5% (.05)</a:t>
              </a:r>
              <a:endParaRPr lang="en-US" dirty="0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369051" y="1973508"/>
              <a:ext cx="6405825" cy="2765944"/>
            </a:xfrm>
            <a:custGeom>
              <a:avLst/>
              <a:gdLst>
                <a:gd name="connsiteX0" fmla="*/ 3931800 w 3931800"/>
                <a:gd name="connsiteY0" fmla="*/ 1577907 h 1581834"/>
                <a:gd name="connsiteX1" fmla="*/ 2950453 w 3931800"/>
                <a:gd name="connsiteY1" fmla="*/ 1375859 h 1581834"/>
                <a:gd name="connsiteX2" fmla="*/ 2456573 w 3931800"/>
                <a:gd name="connsiteY2" fmla="*/ 250164 h 1581834"/>
                <a:gd name="connsiteX3" fmla="*/ 1965900 w 3931800"/>
                <a:gd name="connsiteY3" fmla="*/ 10 h 1581834"/>
                <a:gd name="connsiteX4" fmla="*/ 1475227 w 3931800"/>
                <a:gd name="connsiteY4" fmla="*/ 246957 h 1581834"/>
                <a:gd name="connsiteX5" fmla="*/ 981346 w 3931800"/>
                <a:gd name="connsiteY5" fmla="*/ 1375859 h 1581834"/>
                <a:gd name="connsiteX6" fmla="*/ 0 w 3931800"/>
                <a:gd name="connsiteY6" fmla="*/ 1581114 h 1581834"/>
                <a:gd name="connsiteX0" fmla="*/ 3931800 w 3931800"/>
                <a:gd name="connsiteY0" fmla="*/ 1648456 h 1652383"/>
                <a:gd name="connsiteX1" fmla="*/ 2950453 w 3931800"/>
                <a:gd name="connsiteY1" fmla="*/ 1446408 h 1652383"/>
                <a:gd name="connsiteX2" fmla="*/ 2456573 w 3931800"/>
                <a:gd name="connsiteY2" fmla="*/ 320713 h 1652383"/>
                <a:gd name="connsiteX3" fmla="*/ 1969107 w 3931800"/>
                <a:gd name="connsiteY3" fmla="*/ 2 h 1652383"/>
                <a:gd name="connsiteX4" fmla="*/ 1475227 w 3931800"/>
                <a:gd name="connsiteY4" fmla="*/ 317506 h 1652383"/>
                <a:gd name="connsiteX5" fmla="*/ 981346 w 3931800"/>
                <a:gd name="connsiteY5" fmla="*/ 1446408 h 1652383"/>
                <a:gd name="connsiteX6" fmla="*/ 0 w 3931800"/>
                <a:gd name="connsiteY6" fmla="*/ 1651663 h 1652383"/>
                <a:gd name="connsiteX0" fmla="*/ 4443305 w 4443305"/>
                <a:gd name="connsiteY0" fmla="*/ 1648456 h 1652383"/>
                <a:gd name="connsiteX1" fmla="*/ 3461958 w 4443305"/>
                <a:gd name="connsiteY1" fmla="*/ 1446408 h 1652383"/>
                <a:gd name="connsiteX2" fmla="*/ 2968078 w 4443305"/>
                <a:gd name="connsiteY2" fmla="*/ 320713 h 1652383"/>
                <a:gd name="connsiteX3" fmla="*/ 2480612 w 4443305"/>
                <a:gd name="connsiteY3" fmla="*/ 2 h 1652383"/>
                <a:gd name="connsiteX4" fmla="*/ 1986732 w 4443305"/>
                <a:gd name="connsiteY4" fmla="*/ 317506 h 1652383"/>
                <a:gd name="connsiteX5" fmla="*/ 1492851 w 4443305"/>
                <a:gd name="connsiteY5" fmla="*/ 1446408 h 1652383"/>
                <a:gd name="connsiteX6" fmla="*/ 0 w 4443305"/>
                <a:gd name="connsiteY6" fmla="*/ 1648456 h 1652383"/>
                <a:gd name="connsiteX0" fmla="*/ 4974333 w 4974333"/>
                <a:gd name="connsiteY0" fmla="*/ 1645249 h 1649482"/>
                <a:gd name="connsiteX1" fmla="*/ 3461958 w 4974333"/>
                <a:gd name="connsiteY1" fmla="*/ 1446408 h 1649482"/>
                <a:gd name="connsiteX2" fmla="*/ 2968078 w 4974333"/>
                <a:gd name="connsiteY2" fmla="*/ 320713 h 1649482"/>
                <a:gd name="connsiteX3" fmla="*/ 2480612 w 4974333"/>
                <a:gd name="connsiteY3" fmla="*/ 2 h 1649482"/>
                <a:gd name="connsiteX4" fmla="*/ 1986732 w 4974333"/>
                <a:gd name="connsiteY4" fmla="*/ 317506 h 1649482"/>
                <a:gd name="connsiteX5" fmla="*/ 1492851 w 4974333"/>
                <a:gd name="connsiteY5" fmla="*/ 1446408 h 1649482"/>
                <a:gd name="connsiteX6" fmla="*/ 0 w 4974333"/>
                <a:gd name="connsiteY6" fmla="*/ 1648456 h 1649482"/>
                <a:gd name="connsiteX0" fmla="*/ 4974333 w 4974333"/>
                <a:gd name="connsiteY0" fmla="*/ 1654472 h 1659869"/>
                <a:gd name="connsiteX1" fmla="*/ 3461958 w 4974333"/>
                <a:gd name="connsiteY1" fmla="*/ 1455631 h 1659869"/>
                <a:gd name="connsiteX2" fmla="*/ 2968078 w 4974333"/>
                <a:gd name="connsiteY2" fmla="*/ 329936 h 1659869"/>
                <a:gd name="connsiteX3" fmla="*/ 2480612 w 4974333"/>
                <a:gd name="connsiteY3" fmla="*/ 9225 h 1659869"/>
                <a:gd name="connsiteX4" fmla="*/ 1990637 w 4974333"/>
                <a:gd name="connsiteY4" fmla="*/ 217687 h 1659869"/>
                <a:gd name="connsiteX5" fmla="*/ 1492851 w 4974333"/>
                <a:gd name="connsiteY5" fmla="*/ 1455631 h 1659869"/>
                <a:gd name="connsiteX6" fmla="*/ 0 w 4974333"/>
                <a:gd name="connsiteY6" fmla="*/ 1657679 h 1659869"/>
                <a:gd name="connsiteX0" fmla="*/ 4974333 w 4974333"/>
                <a:gd name="connsiteY0" fmla="*/ 1647345 h 1654155"/>
                <a:gd name="connsiteX1" fmla="*/ 3461958 w 4974333"/>
                <a:gd name="connsiteY1" fmla="*/ 1448504 h 1654155"/>
                <a:gd name="connsiteX2" fmla="*/ 2964174 w 4974333"/>
                <a:gd name="connsiteY2" fmla="*/ 207353 h 1654155"/>
                <a:gd name="connsiteX3" fmla="*/ 2480612 w 4974333"/>
                <a:gd name="connsiteY3" fmla="*/ 2098 h 1654155"/>
                <a:gd name="connsiteX4" fmla="*/ 1990637 w 4974333"/>
                <a:gd name="connsiteY4" fmla="*/ 210560 h 1654155"/>
                <a:gd name="connsiteX5" fmla="*/ 1492851 w 4974333"/>
                <a:gd name="connsiteY5" fmla="*/ 1448504 h 1654155"/>
                <a:gd name="connsiteX6" fmla="*/ 0 w 4974333"/>
                <a:gd name="connsiteY6" fmla="*/ 1650552 h 1654155"/>
                <a:gd name="connsiteX0" fmla="*/ 4974333 w 4974333"/>
                <a:gd name="connsiteY0" fmla="*/ 1763913 h 1770723"/>
                <a:gd name="connsiteX1" fmla="*/ 3461958 w 4974333"/>
                <a:gd name="connsiteY1" fmla="*/ 1565072 h 1770723"/>
                <a:gd name="connsiteX2" fmla="*/ 2964174 w 4974333"/>
                <a:gd name="connsiteY2" fmla="*/ 323921 h 1770723"/>
                <a:gd name="connsiteX3" fmla="*/ 2480613 w 4974333"/>
                <a:gd name="connsiteY3" fmla="*/ 3 h 1770723"/>
                <a:gd name="connsiteX4" fmla="*/ 1990637 w 4974333"/>
                <a:gd name="connsiteY4" fmla="*/ 327128 h 1770723"/>
                <a:gd name="connsiteX5" fmla="*/ 1492851 w 4974333"/>
                <a:gd name="connsiteY5" fmla="*/ 1565072 h 1770723"/>
                <a:gd name="connsiteX6" fmla="*/ 0 w 4974333"/>
                <a:gd name="connsiteY6" fmla="*/ 1767120 h 1770723"/>
                <a:gd name="connsiteX0" fmla="*/ 4974333 w 4974333"/>
                <a:gd name="connsiteY0" fmla="*/ 1722225 h 1729035"/>
                <a:gd name="connsiteX1" fmla="*/ 3461958 w 4974333"/>
                <a:gd name="connsiteY1" fmla="*/ 1523384 h 1729035"/>
                <a:gd name="connsiteX2" fmla="*/ 2964174 w 4974333"/>
                <a:gd name="connsiteY2" fmla="*/ 282233 h 1729035"/>
                <a:gd name="connsiteX3" fmla="*/ 2472803 w 4974333"/>
                <a:gd name="connsiteY3" fmla="*/ 8 h 1729035"/>
                <a:gd name="connsiteX4" fmla="*/ 1990637 w 4974333"/>
                <a:gd name="connsiteY4" fmla="*/ 285440 h 1729035"/>
                <a:gd name="connsiteX5" fmla="*/ 1492851 w 4974333"/>
                <a:gd name="connsiteY5" fmla="*/ 1523384 h 1729035"/>
                <a:gd name="connsiteX6" fmla="*/ 0 w 4974333"/>
                <a:gd name="connsiteY6" fmla="*/ 1725432 h 1729035"/>
                <a:gd name="connsiteX0" fmla="*/ 4974333 w 4974333"/>
                <a:gd name="connsiteY0" fmla="*/ 1760705 h 1767515"/>
                <a:gd name="connsiteX1" fmla="*/ 3461958 w 4974333"/>
                <a:gd name="connsiteY1" fmla="*/ 1561864 h 1767515"/>
                <a:gd name="connsiteX2" fmla="*/ 2964174 w 4974333"/>
                <a:gd name="connsiteY2" fmla="*/ 320713 h 1767515"/>
                <a:gd name="connsiteX3" fmla="*/ 2472803 w 4974333"/>
                <a:gd name="connsiteY3" fmla="*/ 3 h 1767515"/>
                <a:gd name="connsiteX4" fmla="*/ 1990637 w 4974333"/>
                <a:gd name="connsiteY4" fmla="*/ 323920 h 1767515"/>
                <a:gd name="connsiteX5" fmla="*/ 1492851 w 4974333"/>
                <a:gd name="connsiteY5" fmla="*/ 1561864 h 1767515"/>
                <a:gd name="connsiteX6" fmla="*/ 0 w 4974333"/>
                <a:gd name="connsiteY6" fmla="*/ 1763912 h 1767515"/>
                <a:gd name="connsiteX0" fmla="*/ 4974333 w 4974333"/>
                <a:gd name="connsiteY0" fmla="*/ 1765751 h 1772561"/>
                <a:gd name="connsiteX1" fmla="*/ 3461958 w 4974333"/>
                <a:gd name="connsiteY1" fmla="*/ 1566910 h 1772561"/>
                <a:gd name="connsiteX2" fmla="*/ 2964174 w 4974333"/>
                <a:gd name="connsiteY2" fmla="*/ 325759 h 1772561"/>
                <a:gd name="connsiteX3" fmla="*/ 2472803 w 4974333"/>
                <a:gd name="connsiteY3" fmla="*/ 5049 h 1772561"/>
                <a:gd name="connsiteX4" fmla="*/ 1986733 w 4974333"/>
                <a:gd name="connsiteY4" fmla="*/ 495736 h 1772561"/>
                <a:gd name="connsiteX5" fmla="*/ 1492851 w 4974333"/>
                <a:gd name="connsiteY5" fmla="*/ 1566910 h 1772561"/>
                <a:gd name="connsiteX6" fmla="*/ 0 w 4974333"/>
                <a:gd name="connsiteY6" fmla="*/ 1768958 h 1772561"/>
                <a:gd name="connsiteX0" fmla="*/ 4974333 w 4974333"/>
                <a:gd name="connsiteY0" fmla="*/ 1760703 h 1764110"/>
                <a:gd name="connsiteX1" fmla="*/ 3461958 w 4974333"/>
                <a:gd name="connsiteY1" fmla="*/ 1561862 h 1764110"/>
                <a:gd name="connsiteX2" fmla="*/ 2960269 w 4974333"/>
                <a:gd name="connsiteY2" fmla="*/ 487481 h 1764110"/>
                <a:gd name="connsiteX3" fmla="*/ 2472803 w 4974333"/>
                <a:gd name="connsiteY3" fmla="*/ 1 h 1764110"/>
                <a:gd name="connsiteX4" fmla="*/ 1986733 w 4974333"/>
                <a:gd name="connsiteY4" fmla="*/ 490688 h 1764110"/>
                <a:gd name="connsiteX5" fmla="*/ 1492851 w 4974333"/>
                <a:gd name="connsiteY5" fmla="*/ 1561862 h 1764110"/>
                <a:gd name="connsiteX6" fmla="*/ 0 w 4974333"/>
                <a:gd name="connsiteY6" fmla="*/ 1763910 h 1764110"/>
                <a:gd name="connsiteX0" fmla="*/ 4974333 w 4974333"/>
                <a:gd name="connsiteY0" fmla="*/ 1760704 h 1764111"/>
                <a:gd name="connsiteX1" fmla="*/ 3461958 w 4974333"/>
                <a:gd name="connsiteY1" fmla="*/ 1561863 h 1764111"/>
                <a:gd name="connsiteX2" fmla="*/ 2960269 w 4974333"/>
                <a:gd name="connsiteY2" fmla="*/ 487482 h 1764111"/>
                <a:gd name="connsiteX3" fmla="*/ 2472803 w 4974333"/>
                <a:gd name="connsiteY3" fmla="*/ 2 h 1764111"/>
                <a:gd name="connsiteX4" fmla="*/ 1986733 w 4974333"/>
                <a:gd name="connsiteY4" fmla="*/ 490689 h 1764111"/>
                <a:gd name="connsiteX5" fmla="*/ 1492851 w 4974333"/>
                <a:gd name="connsiteY5" fmla="*/ 1561863 h 1764111"/>
                <a:gd name="connsiteX6" fmla="*/ 0 w 4974333"/>
                <a:gd name="connsiteY6" fmla="*/ 1763911 h 1764111"/>
                <a:gd name="connsiteX0" fmla="*/ 4974333 w 4974333"/>
                <a:gd name="connsiteY0" fmla="*/ 1760704 h 1764111"/>
                <a:gd name="connsiteX1" fmla="*/ 3461958 w 4974333"/>
                <a:gd name="connsiteY1" fmla="*/ 1561863 h 1764111"/>
                <a:gd name="connsiteX2" fmla="*/ 2960269 w 4974333"/>
                <a:gd name="connsiteY2" fmla="*/ 487482 h 1764111"/>
                <a:gd name="connsiteX3" fmla="*/ 2472803 w 4974333"/>
                <a:gd name="connsiteY3" fmla="*/ 2 h 1764111"/>
                <a:gd name="connsiteX4" fmla="*/ 1986733 w 4974333"/>
                <a:gd name="connsiteY4" fmla="*/ 490689 h 1764111"/>
                <a:gd name="connsiteX5" fmla="*/ 1492851 w 4974333"/>
                <a:gd name="connsiteY5" fmla="*/ 1561863 h 1764111"/>
                <a:gd name="connsiteX6" fmla="*/ 0 w 4974333"/>
                <a:gd name="connsiteY6" fmla="*/ 1763911 h 1764111"/>
                <a:gd name="connsiteX0" fmla="*/ 4974333 w 4974333"/>
                <a:gd name="connsiteY0" fmla="*/ 1760704 h 1764111"/>
                <a:gd name="connsiteX1" fmla="*/ 3461958 w 4974333"/>
                <a:gd name="connsiteY1" fmla="*/ 1561863 h 1764111"/>
                <a:gd name="connsiteX2" fmla="*/ 2960269 w 4974333"/>
                <a:gd name="connsiteY2" fmla="*/ 487482 h 1764111"/>
                <a:gd name="connsiteX3" fmla="*/ 2472803 w 4974333"/>
                <a:gd name="connsiteY3" fmla="*/ 2 h 1764111"/>
                <a:gd name="connsiteX4" fmla="*/ 1986733 w 4974333"/>
                <a:gd name="connsiteY4" fmla="*/ 490689 h 1764111"/>
                <a:gd name="connsiteX5" fmla="*/ 1492851 w 4974333"/>
                <a:gd name="connsiteY5" fmla="*/ 1561863 h 1764111"/>
                <a:gd name="connsiteX6" fmla="*/ 0 w 4974333"/>
                <a:gd name="connsiteY6" fmla="*/ 1763911 h 1764111"/>
                <a:gd name="connsiteX0" fmla="*/ 4974333 w 4974333"/>
                <a:gd name="connsiteY0" fmla="*/ 1760704 h 1764111"/>
                <a:gd name="connsiteX1" fmla="*/ 3461958 w 4974333"/>
                <a:gd name="connsiteY1" fmla="*/ 1561863 h 1764111"/>
                <a:gd name="connsiteX2" fmla="*/ 2960269 w 4974333"/>
                <a:gd name="connsiteY2" fmla="*/ 487482 h 1764111"/>
                <a:gd name="connsiteX3" fmla="*/ 2472803 w 4974333"/>
                <a:gd name="connsiteY3" fmla="*/ 2 h 1764111"/>
                <a:gd name="connsiteX4" fmla="*/ 1986733 w 4974333"/>
                <a:gd name="connsiteY4" fmla="*/ 490689 h 1764111"/>
                <a:gd name="connsiteX5" fmla="*/ 1492851 w 4974333"/>
                <a:gd name="connsiteY5" fmla="*/ 1561863 h 1764111"/>
                <a:gd name="connsiteX6" fmla="*/ 0 w 4974333"/>
                <a:gd name="connsiteY6" fmla="*/ 1763911 h 1764111"/>
                <a:gd name="connsiteX0" fmla="*/ 4974333 w 4974333"/>
                <a:gd name="connsiteY0" fmla="*/ 1760704 h 1764111"/>
                <a:gd name="connsiteX1" fmla="*/ 3461958 w 4974333"/>
                <a:gd name="connsiteY1" fmla="*/ 1561863 h 1764111"/>
                <a:gd name="connsiteX2" fmla="*/ 2960269 w 4974333"/>
                <a:gd name="connsiteY2" fmla="*/ 487482 h 1764111"/>
                <a:gd name="connsiteX3" fmla="*/ 2472803 w 4974333"/>
                <a:gd name="connsiteY3" fmla="*/ 2 h 1764111"/>
                <a:gd name="connsiteX4" fmla="*/ 1986733 w 4974333"/>
                <a:gd name="connsiteY4" fmla="*/ 490689 h 1764111"/>
                <a:gd name="connsiteX5" fmla="*/ 1492851 w 4974333"/>
                <a:gd name="connsiteY5" fmla="*/ 1561863 h 1764111"/>
                <a:gd name="connsiteX6" fmla="*/ 0 w 4974333"/>
                <a:gd name="connsiteY6" fmla="*/ 1763911 h 1764111"/>
                <a:gd name="connsiteX0" fmla="*/ 4974333 w 4974333"/>
                <a:gd name="connsiteY0" fmla="*/ 1760704 h 1764111"/>
                <a:gd name="connsiteX1" fmla="*/ 3461958 w 4974333"/>
                <a:gd name="connsiteY1" fmla="*/ 1561863 h 1764111"/>
                <a:gd name="connsiteX2" fmla="*/ 2960269 w 4974333"/>
                <a:gd name="connsiteY2" fmla="*/ 487482 h 1764111"/>
                <a:gd name="connsiteX3" fmla="*/ 2472803 w 4974333"/>
                <a:gd name="connsiteY3" fmla="*/ 2 h 1764111"/>
                <a:gd name="connsiteX4" fmla="*/ 1986733 w 4974333"/>
                <a:gd name="connsiteY4" fmla="*/ 490689 h 1764111"/>
                <a:gd name="connsiteX5" fmla="*/ 1492851 w 4974333"/>
                <a:gd name="connsiteY5" fmla="*/ 1561863 h 1764111"/>
                <a:gd name="connsiteX6" fmla="*/ 0 w 4974333"/>
                <a:gd name="connsiteY6" fmla="*/ 1763911 h 1764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974333" h="1764111">
                  <a:moveTo>
                    <a:pt x="4974333" y="1760704"/>
                  </a:moveTo>
                  <a:cubicBezTo>
                    <a:pt x="4606595" y="1770325"/>
                    <a:pt x="3797635" y="1774067"/>
                    <a:pt x="3461958" y="1561863"/>
                  </a:cubicBezTo>
                  <a:cubicBezTo>
                    <a:pt x="3126281" y="1349659"/>
                    <a:pt x="3070463" y="853626"/>
                    <a:pt x="2960269" y="487482"/>
                  </a:cubicBezTo>
                  <a:cubicBezTo>
                    <a:pt x="2850075" y="121338"/>
                    <a:pt x="2635059" y="-532"/>
                    <a:pt x="2472803" y="2"/>
                  </a:cubicBezTo>
                  <a:cubicBezTo>
                    <a:pt x="2310547" y="536"/>
                    <a:pt x="2103203" y="118131"/>
                    <a:pt x="1986733" y="490689"/>
                  </a:cubicBezTo>
                  <a:cubicBezTo>
                    <a:pt x="1870263" y="863247"/>
                    <a:pt x="1823973" y="1349659"/>
                    <a:pt x="1492851" y="1561863"/>
                  </a:cubicBezTo>
                  <a:cubicBezTo>
                    <a:pt x="1161729" y="1774067"/>
                    <a:pt x="0" y="1763911"/>
                    <a:pt x="0" y="1763911"/>
                  </a:cubicBez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imes"/>
              </a:endParaRPr>
            </a:p>
          </p:txBody>
        </p:sp>
      </p:grp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960438" y="915988"/>
            <a:ext cx="15616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lpha = .10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0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9575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>
                <a:latin typeface="Times" charset="0"/>
                <a:ea typeface="ＭＳ Ｐゴシック" charset="0"/>
                <a:cs typeface="ＭＳ Ｐゴシック" charset="0"/>
              </a:rPr>
              <a:t>Direction</a:t>
            </a:r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477838" y="5010150"/>
            <a:ext cx="8386762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dirty="0"/>
              <a:t>The possible means which would be considered significant must be</a:t>
            </a:r>
          </a:p>
          <a:p>
            <a:pPr algn="ctr"/>
            <a:r>
              <a:rPr lang="en-US" dirty="0"/>
              <a:t>split to both ends of the sampling distribution—a </a:t>
            </a:r>
            <a:r>
              <a:rPr lang="en-US" i="1" dirty="0"/>
              <a:t>two-tailed</a:t>
            </a:r>
            <a:r>
              <a:rPr lang="en-US" dirty="0"/>
              <a:t> test </a:t>
            </a:r>
          </a:p>
          <a:p>
            <a:pPr algn="ctr"/>
            <a:r>
              <a:rPr lang="en-US" dirty="0"/>
              <a:t>of significance. It is the researchers job to demonstrate that a </a:t>
            </a:r>
          </a:p>
          <a:p>
            <a:pPr algn="ctr"/>
            <a:r>
              <a:rPr lang="en-US" dirty="0"/>
              <a:t>significance test should be one-tailed or two-tailed.</a:t>
            </a:r>
          </a:p>
        </p:txBody>
      </p:sp>
      <p:sp>
        <p:nvSpPr>
          <p:cNvPr id="58376" name="Line 8"/>
          <p:cNvSpPr>
            <a:spLocks noChangeShapeType="1"/>
          </p:cNvSpPr>
          <p:nvPr/>
        </p:nvSpPr>
        <p:spPr bwMode="auto">
          <a:xfrm flipV="1">
            <a:off x="2138363" y="2180929"/>
            <a:ext cx="0" cy="264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923925" y="3062288"/>
            <a:ext cx="1085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1130300" y="2222500"/>
            <a:ext cx="736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/>
              <a:t>2.5% </a:t>
            </a:r>
          </a:p>
          <a:p>
            <a:r>
              <a:rPr lang="en-US" sz="1800"/>
              <a:t>(.025)</a:t>
            </a:r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 flipH="1">
            <a:off x="3159125" y="1771650"/>
            <a:ext cx="2706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4419600" y="125095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?</a:t>
            </a:r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 flipV="1">
            <a:off x="7034213" y="2180929"/>
            <a:ext cx="0" cy="264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>
            <a:off x="7138988" y="3062288"/>
            <a:ext cx="1068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7362825" y="2273300"/>
            <a:ext cx="736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/>
              <a:t>2.5% </a:t>
            </a:r>
          </a:p>
          <a:p>
            <a:r>
              <a:rPr lang="en-US" sz="1800"/>
              <a:t>(.025)</a:t>
            </a:r>
            <a:endParaRPr lang="en-US"/>
          </a:p>
        </p:txBody>
      </p:sp>
      <p:sp>
        <p:nvSpPr>
          <p:cNvPr id="19" name="Line 5"/>
          <p:cNvSpPr>
            <a:spLocks noChangeShapeType="1"/>
          </p:cNvSpPr>
          <p:nvPr/>
        </p:nvSpPr>
        <p:spPr bwMode="auto">
          <a:xfrm flipH="1">
            <a:off x="4554595" y="1933954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20" name="Line 4"/>
          <p:cNvSpPr>
            <a:spLocks noChangeShapeType="1"/>
          </p:cNvSpPr>
          <p:nvPr/>
        </p:nvSpPr>
        <p:spPr bwMode="auto">
          <a:xfrm flipH="1">
            <a:off x="744595" y="4829554"/>
            <a:ext cx="792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24" name="Freeform 23"/>
          <p:cNvSpPr/>
          <p:nvPr/>
        </p:nvSpPr>
        <p:spPr>
          <a:xfrm flipH="1">
            <a:off x="1351719" y="2002462"/>
            <a:ext cx="6405825" cy="2765944"/>
          </a:xfrm>
          <a:custGeom>
            <a:avLst/>
            <a:gdLst>
              <a:gd name="connsiteX0" fmla="*/ 3931800 w 3931800"/>
              <a:gd name="connsiteY0" fmla="*/ 1577907 h 1581834"/>
              <a:gd name="connsiteX1" fmla="*/ 2950453 w 3931800"/>
              <a:gd name="connsiteY1" fmla="*/ 1375859 h 1581834"/>
              <a:gd name="connsiteX2" fmla="*/ 2456573 w 3931800"/>
              <a:gd name="connsiteY2" fmla="*/ 250164 h 1581834"/>
              <a:gd name="connsiteX3" fmla="*/ 1965900 w 3931800"/>
              <a:gd name="connsiteY3" fmla="*/ 10 h 1581834"/>
              <a:gd name="connsiteX4" fmla="*/ 1475227 w 3931800"/>
              <a:gd name="connsiteY4" fmla="*/ 246957 h 1581834"/>
              <a:gd name="connsiteX5" fmla="*/ 981346 w 3931800"/>
              <a:gd name="connsiteY5" fmla="*/ 1375859 h 1581834"/>
              <a:gd name="connsiteX6" fmla="*/ 0 w 3931800"/>
              <a:gd name="connsiteY6" fmla="*/ 1581114 h 1581834"/>
              <a:gd name="connsiteX0" fmla="*/ 3931800 w 3931800"/>
              <a:gd name="connsiteY0" fmla="*/ 1648456 h 1652383"/>
              <a:gd name="connsiteX1" fmla="*/ 2950453 w 3931800"/>
              <a:gd name="connsiteY1" fmla="*/ 1446408 h 1652383"/>
              <a:gd name="connsiteX2" fmla="*/ 2456573 w 3931800"/>
              <a:gd name="connsiteY2" fmla="*/ 320713 h 1652383"/>
              <a:gd name="connsiteX3" fmla="*/ 1969107 w 3931800"/>
              <a:gd name="connsiteY3" fmla="*/ 2 h 1652383"/>
              <a:gd name="connsiteX4" fmla="*/ 1475227 w 3931800"/>
              <a:gd name="connsiteY4" fmla="*/ 317506 h 1652383"/>
              <a:gd name="connsiteX5" fmla="*/ 981346 w 3931800"/>
              <a:gd name="connsiteY5" fmla="*/ 1446408 h 1652383"/>
              <a:gd name="connsiteX6" fmla="*/ 0 w 3931800"/>
              <a:gd name="connsiteY6" fmla="*/ 1651663 h 1652383"/>
              <a:gd name="connsiteX0" fmla="*/ 4443305 w 4443305"/>
              <a:gd name="connsiteY0" fmla="*/ 1648456 h 1652383"/>
              <a:gd name="connsiteX1" fmla="*/ 3461958 w 4443305"/>
              <a:gd name="connsiteY1" fmla="*/ 1446408 h 1652383"/>
              <a:gd name="connsiteX2" fmla="*/ 2968078 w 4443305"/>
              <a:gd name="connsiteY2" fmla="*/ 320713 h 1652383"/>
              <a:gd name="connsiteX3" fmla="*/ 2480612 w 4443305"/>
              <a:gd name="connsiteY3" fmla="*/ 2 h 1652383"/>
              <a:gd name="connsiteX4" fmla="*/ 1986732 w 4443305"/>
              <a:gd name="connsiteY4" fmla="*/ 317506 h 1652383"/>
              <a:gd name="connsiteX5" fmla="*/ 1492851 w 4443305"/>
              <a:gd name="connsiteY5" fmla="*/ 1446408 h 1652383"/>
              <a:gd name="connsiteX6" fmla="*/ 0 w 4443305"/>
              <a:gd name="connsiteY6" fmla="*/ 1648456 h 1652383"/>
              <a:gd name="connsiteX0" fmla="*/ 4974333 w 4974333"/>
              <a:gd name="connsiteY0" fmla="*/ 1645249 h 1649482"/>
              <a:gd name="connsiteX1" fmla="*/ 3461958 w 4974333"/>
              <a:gd name="connsiteY1" fmla="*/ 1446408 h 1649482"/>
              <a:gd name="connsiteX2" fmla="*/ 2968078 w 4974333"/>
              <a:gd name="connsiteY2" fmla="*/ 320713 h 1649482"/>
              <a:gd name="connsiteX3" fmla="*/ 2480612 w 4974333"/>
              <a:gd name="connsiteY3" fmla="*/ 2 h 1649482"/>
              <a:gd name="connsiteX4" fmla="*/ 1986732 w 4974333"/>
              <a:gd name="connsiteY4" fmla="*/ 317506 h 1649482"/>
              <a:gd name="connsiteX5" fmla="*/ 1492851 w 4974333"/>
              <a:gd name="connsiteY5" fmla="*/ 1446408 h 1649482"/>
              <a:gd name="connsiteX6" fmla="*/ 0 w 4974333"/>
              <a:gd name="connsiteY6" fmla="*/ 1648456 h 1649482"/>
              <a:gd name="connsiteX0" fmla="*/ 4974333 w 4974333"/>
              <a:gd name="connsiteY0" fmla="*/ 1654472 h 1659869"/>
              <a:gd name="connsiteX1" fmla="*/ 3461958 w 4974333"/>
              <a:gd name="connsiteY1" fmla="*/ 1455631 h 1659869"/>
              <a:gd name="connsiteX2" fmla="*/ 2968078 w 4974333"/>
              <a:gd name="connsiteY2" fmla="*/ 329936 h 1659869"/>
              <a:gd name="connsiteX3" fmla="*/ 2480612 w 4974333"/>
              <a:gd name="connsiteY3" fmla="*/ 9225 h 1659869"/>
              <a:gd name="connsiteX4" fmla="*/ 1990637 w 4974333"/>
              <a:gd name="connsiteY4" fmla="*/ 217687 h 1659869"/>
              <a:gd name="connsiteX5" fmla="*/ 1492851 w 4974333"/>
              <a:gd name="connsiteY5" fmla="*/ 1455631 h 1659869"/>
              <a:gd name="connsiteX6" fmla="*/ 0 w 4974333"/>
              <a:gd name="connsiteY6" fmla="*/ 1657679 h 1659869"/>
              <a:gd name="connsiteX0" fmla="*/ 4974333 w 4974333"/>
              <a:gd name="connsiteY0" fmla="*/ 1647345 h 1654155"/>
              <a:gd name="connsiteX1" fmla="*/ 3461958 w 4974333"/>
              <a:gd name="connsiteY1" fmla="*/ 1448504 h 1654155"/>
              <a:gd name="connsiteX2" fmla="*/ 2964174 w 4974333"/>
              <a:gd name="connsiteY2" fmla="*/ 207353 h 1654155"/>
              <a:gd name="connsiteX3" fmla="*/ 2480612 w 4974333"/>
              <a:gd name="connsiteY3" fmla="*/ 2098 h 1654155"/>
              <a:gd name="connsiteX4" fmla="*/ 1990637 w 4974333"/>
              <a:gd name="connsiteY4" fmla="*/ 210560 h 1654155"/>
              <a:gd name="connsiteX5" fmla="*/ 1492851 w 4974333"/>
              <a:gd name="connsiteY5" fmla="*/ 1448504 h 1654155"/>
              <a:gd name="connsiteX6" fmla="*/ 0 w 4974333"/>
              <a:gd name="connsiteY6" fmla="*/ 1650552 h 1654155"/>
              <a:gd name="connsiteX0" fmla="*/ 4974333 w 4974333"/>
              <a:gd name="connsiteY0" fmla="*/ 1763913 h 1770723"/>
              <a:gd name="connsiteX1" fmla="*/ 3461958 w 4974333"/>
              <a:gd name="connsiteY1" fmla="*/ 1565072 h 1770723"/>
              <a:gd name="connsiteX2" fmla="*/ 2964174 w 4974333"/>
              <a:gd name="connsiteY2" fmla="*/ 323921 h 1770723"/>
              <a:gd name="connsiteX3" fmla="*/ 2480613 w 4974333"/>
              <a:gd name="connsiteY3" fmla="*/ 3 h 1770723"/>
              <a:gd name="connsiteX4" fmla="*/ 1990637 w 4974333"/>
              <a:gd name="connsiteY4" fmla="*/ 327128 h 1770723"/>
              <a:gd name="connsiteX5" fmla="*/ 1492851 w 4974333"/>
              <a:gd name="connsiteY5" fmla="*/ 1565072 h 1770723"/>
              <a:gd name="connsiteX6" fmla="*/ 0 w 4974333"/>
              <a:gd name="connsiteY6" fmla="*/ 1767120 h 1770723"/>
              <a:gd name="connsiteX0" fmla="*/ 4974333 w 4974333"/>
              <a:gd name="connsiteY0" fmla="*/ 1722225 h 1729035"/>
              <a:gd name="connsiteX1" fmla="*/ 3461958 w 4974333"/>
              <a:gd name="connsiteY1" fmla="*/ 1523384 h 1729035"/>
              <a:gd name="connsiteX2" fmla="*/ 2964174 w 4974333"/>
              <a:gd name="connsiteY2" fmla="*/ 282233 h 1729035"/>
              <a:gd name="connsiteX3" fmla="*/ 2472803 w 4974333"/>
              <a:gd name="connsiteY3" fmla="*/ 8 h 1729035"/>
              <a:gd name="connsiteX4" fmla="*/ 1990637 w 4974333"/>
              <a:gd name="connsiteY4" fmla="*/ 285440 h 1729035"/>
              <a:gd name="connsiteX5" fmla="*/ 1492851 w 4974333"/>
              <a:gd name="connsiteY5" fmla="*/ 1523384 h 1729035"/>
              <a:gd name="connsiteX6" fmla="*/ 0 w 4974333"/>
              <a:gd name="connsiteY6" fmla="*/ 1725432 h 1729035"/>
              <a:gd name="connsiteX0" fmla="*/ 4974333 w 4974333"/>
              <a:gd name="connsiteY0" fmla="*/ 1760705 h 1767515"/>
              <a:gd name="connsiteX1" fmla="*/ 3461958 w 4974333"/>
              <a:gd name="connsiteY1" fmla="*/ 1561864 h 1767515"/>
              <a:gd name="connsiteX2" fmla="*/ 2964174 w 4974333"/>
              <a:gd name="connsiteY2" fmla="*/ 320713 h 1767515"/>
              <a:gd name="connsiteX3" fmla="*/ 2472803 w 4974333"/>
              <a:gd name="connsiteY3" fmla="*/ 3 h 1767515"/>
              <a:gd name="connsiteX4" fmla="*/ 1990637 w 4974333"/>
              <a:gd name="connsiteY4" fmla="*/ 323920 h 1767515"/>
              <a:gd name="connsiteX5" fmla="*/ 1492851 w 4974333"/>
              <a:gd name="connsiteY5" fmla="*/ 1561864 h 1767515"/>
              <a:gd name="connsiteX6" fmla="*/ 0 w 4974333"/>
              <a:gd name="connsiteY6" fmla="*/ 1763912 h 1767515"/>
              <a:gd name="connsiteX0" fmla="*/ 4974333 w 4974333"/>
              <a:gd name="connsiteY0" fmla="*/ 1765751 h 1772561"/>
              <a:gd name="connsiteX1" fmla="*/ 3461958 w 4974333"/>
              <a:gd name="connsiteY1" fmla="*/ 1566910 h 1772561"/>
              <a:gd name="connsiteX2" fmla="*/ 2964174 w 4974333"/>
              <a:gd name="connsiteY2" fmla="*/ 325759 h 1772561"/>
              <a:gd name="connsiteX3" fmla="*/ 2472803 w 4974333"/>
              <a:gd name="connsiteY3" fmla="*/ 5049 h 1772561"/>
              <a:gd name="connsiteX4" fmla="*/ 1986733 w 4974333"/>
              <a:gd name="connsiteY4" fmla="*/ 495736 h 1772561"/>
              <a:gd name="connsiteX5" fmla="*/ 1492851 w 4974333"/>
              <a:gd name="connsiteY5" fmla="*/ 1566910 h 1772561"/>
              <a:gd name="connsiteX6" fmla="*/ 0 w 4974333"/>
              <a:gd name="connsiteY6" fmla="*/ 1768958 h 1772561"/>
              <a:gd name="connsiteX0" fmla="*/ 4974333 w 4974333"/>
              <a:gd name="connsiteY0" fmla="*/ 1760703 h 1764110"/>
              <a:gd name="connsiteX1" fmla="*/ 3461958 w 4974333"/>
              <a:gd name="connsiteY1" fmla="*/ 1561862 h 1764110"/>
              <a:gd name="connsiteX2" fmla="*/ 2960269 w 4974333"/>
              <a:gd name="connsiteY2" fmla="*/ 487481 h 1764110"/>
              <a:gd name="connsiteX3" fmla="*/ 2472803 w 4974333"/>
              <a:gd name="connsiteY3" fmla="*/ 1 h 1764110"/>
              <a:gd name="connsiteX4" fmla="*/ 1986733 w 4974333"/>
              <a:gd name="connsiteY4" fmla="*/ 490688 h 1764110"/>
              <a:gd name="connsiteX5" fmla="*/ 1492851 w 4974333"/>
              <a:gd name="connsiteY5" fmla="*/ 1561862 h 1764110"/>
              <a:gd name="connsiteX6" fmla="*/ 0 w 4974333"/>
              <a:gd name="connsiteY6" fmla="*/ 1763910 h 1764110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4333" h="1764111">
                <a:moveTo>
                  <a:pt x="4974333" y="1760704"/>
                </a:moveTo>
                <a:cubicBezTo>
                  <a:pt x="4606595" y="1770325"/>
                  <a:pt x="3797635" y="1774067"/>
                  <a:pt x="3461958" y="1561863"/>
                </a:cubicBezTo>
                <a:cubicBezTo>
                  <a:pt x="3126281" y="1349659"/>
                  <a:pt x="3070463" y="853626"/>
                  <a:pt x="2960269" y="487482"/>
                </a:cubicBezTo>
                <a:cubicBezTo>
                  <a:pt x="2850075" y="121338"/>
                  <a:pt x="2635059" y="-532"/>
                  <a:pt x="2472803" y="2"/>
                </a:cubicBezTo>
                <a:cubicBezTo>
                  <a:pt x="2310547" y="536"/>
                  <a:pt x="2103203" y="118131"/>
                  <a:pt x="1986733" y="490689"/>
                </a:cubicBezTo>
                <a:cubicBezTo>
                  <a:pt x="1870263" y="863247"/>
                  <a:pt x="1823973" y="1349659"/>
                  <a:pt x="1492851" y="1561863"/>
                </a:cubicBezTo>
                <a:cubicBezTo>
                  <a:pt x="1161729" y="1774067"/>
                  <a:pt x="0" y="1763911"/>
                  <a:pt x="0" y="1763911"/>
                </a:cubicBezTo>
              </a:path>
            </a:pathLst>
          </a:cu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"/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960438" y="915988"/>
            <a:ext cx="15616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lpha = .05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79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95400" y="838200"/>
          <a:ext cx="6902450" cy="3271839"/>
        </p:xfrm>
        <a:graphic>
          <a:graphicData uri="http://schemas.openxmlformats.org/drawingml/2006/table">
            <a:tbl>
              <a:tblPr/>
              <a:tblGrid>
                <a:gridCol w="1381125"/>
                <a:gridCol w="1379538"/>
                <a:gridCol w="1381125"/>
                <a:gridCol w="1381125"/>
                <a:gridCol w="1379537"/>
              </a:tblGrid>
              <a:tr h="257175">
                <a:tc gridSpan="5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EZAnalyze Results Report - Paired T-Test of Pretest with Posttest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Pretest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Posttest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Mean: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74.611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82.611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Std. Dev.: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13.349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11.850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N Pairs: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36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Mean Difference: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-8.000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SE of Diff.: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2.936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Eta Squared: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.171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T-Score: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2.724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P: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.010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60475" name="Group 8"/>
          <p:cNvGrpSpPr>
            <a:grpSpLocks/>
          </p:cNvGrpSpPr>
          <p:nvPr/>
        </p:nvGrpSpPr>
        <p:grpSpPr bwMode="auto">
          <a:xfrm>
            <a:off x="990600" y="3733800"/>
            <a:ext cx="4800600" cy="1619250"/>
            <a:chOff x="990600" y="3733800"/>
            <a:chExt cx="4800600" cy="1619310"/>
          </a:xfrm>
        </p:grpSpPr>
        <p:sp>
          <p:nvSpPr>
            <p:cNvPr id="60477" name="TextBox 6"/>
            <p:cNvSpPr txBox="1">
              <a:spLocks noChangeArrowheads="1"/>
            </p:cNvSpPr>
            <p:nvPr/>
          </p:nvSpPr>
          <p:spPr bwMode="auto">
            <a:xfrm>
              <a:off x="990600" y="4953000"/>
              <a:ext cx="47428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000"/>
                <a:t>EZAnalyze always reports two-tailed results</a:t>
              </a:r>
            </a:p>
          </p:txBody>
        </p:sp>
        <p:sp>
          <p:nvSpPr>
            <p:cNvPr id="60478" name="Oval 7"/>
            <p:cNvSpPr>
              <a:spLocks noChangeArrowheads="1"/>
            </p:cNvSpPr>
            <p:nvPr/>
          </p:nvSpPr>
          <p:spPr bwMode="auto">
            <a:xfrm>
              <a:off x="4724400" y="3733800"/>
              <a:ext cx="10668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Times"/>
              </a:endParaRPr>
            </a:p>
          </p:txBody>
        </p:sp>
      </p:grpSp>
      <p:sp>
        <p:nvSpPr>
          <p:cNvPr id="60476" name="TextBox 9"/>
          <p:cNvSpPr txBox="1">
            <a:spLocks noChangeArrowheads="1"/>
          </p:cNvSpPr>
          <p:nvPr/>
        </p:nvSpPr>
        <p:spPr bwMode="auto">
          <a:xfrm>
            <a:off x="1066800" y="5638800"/>
            <a:ext cx="6599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To compute one-tailed results divide </a:t>
            </a:r>
            <a:r>
              <a:rPr lang="en-US" i="1"/>
              <a:t>p</a:t>
            </a:r>
            <a:r>
              <a:rPr lang="en-US"/>
              <a:t> value in half.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333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6507190" y="4672003"/>
            <a:ext cx="1254911" cy="151462"/>
          </a:xfrm>
          <a:custGeom>
            <a:avLst/>
            <a:gdLst>
              <a:gd name="connsiteX0" fmla="*/ 5826 w 1252503"/>
              <a:gd name="connsiteY0" fmla="*/ 0 h 151462"/>
              <a:gd name="connsiteX1" fmla="*/ 180593 w 1252503"/>
              <a:gd name="connsiteY1" fmla="*/ 34953 h 151462"/>
              <a:gd name="connsiteX2" fmla="*/ 425268 w 1252503"/>
              <a:gd name="connsiteY2" fmla="*/ 58255 h 151462"/>
              <a:gd name="connsiteX3" fmla="*/ 652467 w 1252503"/>
              <a:gd name="connsiteY3" fmla="*/ 75731 h 151462"/>
              <a:gd name="connsiteX4" fmla="*/ 908793 w 1252503"/>
              <a:gd name="connsiteY4" fmla="*/ 81557 h 151462"/>
              <a:gd name="connsiteX5" fmla="*/ 1101037 w 1252503"/>
              <a:gd name="connsiteY5" fmla="*/ 87382 h 151462"/>
              <a:gd name="connsiteX6" fmla="*/ 1240852 w 1252503"/>
              <a:gd name="connsiteY6" fmla="*/ 87382 h 151462"/>
              <a:gd name="connsiteX7" fmla="*/ 1252503 w 1252503"/>
              <a:gd name="connsiteY7" fmla="*/ 151462 h 151462"/>
              <a:gd name="connsiteX8" fmla="*/ 0 w 1252503"/>
              <a:gd name="connsiteY8" fmla="*/ 151462 h 151462"/>
              <a:gd name="connsiteX9" fmla="*/ 0 w 1252503"/>
              <a:gd name="connsiteY9" fmla="*/ 151462 h 151462"/>
              <a:gd name="connsiteX0" fmla="*/ 5826 w 1259597"/>
              <a:gd name="connsiteY0" fmla="*/ 0 h 151462"/>
              <a:gd name="connsiteX1" fmla="*/ 180593 w 1259597"/>
              <a:gd name="connsiteY1" fmla="*/ 34953 h 151462"/>
              <a:gd name="connsiteX2" fmla="*/ 425268 w 1259597"/>
              <a:gd name="connsiteY2" fmla="*/ 58255 h 151462"/>
              <a:gd name="connsiteX3" fmla="*/ 652467 w 1259597"/>
              <a:gd name="connsiteY3" fmla="*/ 75731 h 151462"/>
              <a:gd name="connsiteX4" fmla="*/ 908793 w 1259597"/>
              <a:gd name="connsiteY4" fmla="*/ 81557 h 151462"/>
              <a:gd name="connsiteX5" fmla="*/ 1101037 w 1259597"/>
              <a:gd name="connsiteY5" fmla="*/ 87382 h 151462"/>
              <a:gd name="connsiteX6" fmla="*/ 1259597 w 1259597"/>
              <a:gd name="connsiteY6" fmla="*/ 87382 h 151462"/>
              <a:gd name="connsiteX7" fmla="*/ 1252503 w 1259597"/>
              <a:gd name="connsiteY7" fmla="*/ 151462 h 151462"/>
              <a:gd name="connsiteX8" fmla="*/ 0 w 1259597"/>
              <a:gd name="connsiteY8" fmla="*/ 151462 h 151462"/>
              <a:gd name="connsiteX9" fmla="*/ 0 w 1259597"/>
              <a:gd name="connsiteY9" fmla="*/ 151462 h 151462"/>
              <a:gd name="connsiteX0" fmla="*/ 5826 w 1254911"/>
              <a:gd name="connsiteY0" fmla="*/ 0 h 151462"/>
              <a:gd name="connsiteX1" fmla="*/ 180593 w 1254911"/>
              <a:gd name="connsiteY1" fmla="*/ 34953 h 151462"/>
              <a:gd name="connsiteX2" fmla="*/ 425268 w 1254911"/>
              <a:gd name="connsiteY2" fmla="*/ 58255 h 151462"/>
              <a:gd name="connsiteX3" fmla="*/ 652467 w 1254911"/>
              <a:gd name="connsiteY3" fmla="*/ 75731 h 151462"/>
              <a:gd name="connsiteX4" fmla="*/ 908793 w 1254911"/>
              <a:gd name="connsiteY4" fmla="*/ 81557 h 151462"/>
              <a:gd name="connsiteX5" fmla="*/ 1101037 w 1254911"/>
              <a:gd name="connsiteY5" fmla="*/ 87382 h 151462"/>
              <a:gd name="connsiteX6" fmla="*/ 1254911 w 1254911"/>
              <a:gd name="connsiteY6" fmla="*/ 92068 h 151462"/>
              <a:gd name="connsiteX7" fmla="*/ 1252503 w 1254911"/>
              <a:gd name="connsiteY7" fmla="*/ 151462 h 151462"/>
              <a:gd name="connsiteX8" fmla="*/ 0 w 1254911"/>
              <a:gd name="connsiteY8" fmla="*/ 151462 h 151462"/>
              <a:gd name="connsiteX9" fmla="*/ 0 w 1254911"/>
              <a:gd name="connsiteY9" fmla="*/ 151462 h 151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54911" h="151462">
                <a:moveTo>
                  <a:pt x="5826" y="0"/>
                </a:moveTo>
                <a:lnTo>
                  <a:pt x="180593" y="34953"/>
                </a:lnTo>
                <a:lnTo>
                  <a:pt x="425268" y="58255"/>
                </a:lnTo>
                <a:lnTo>
                  <a:pt x="652467" y="75731"/>
                </a:lnTo>
                <a:lnTo>
                  <a:pt x="908793" y="81557"/>
                </a:lnTo>
                <a:lnTo>
                  <a:pt x="1101037" y="87382"/>
                </a:lnTo>
                <a:lnTo>
                  <a:pt x="1254911" y="92068"/>
                </a:lnTo>
                <a:cubicBezTo>
                  <a:pt x="1254108" y="111866"/>
                  <a:pt x="1253306" y="131664"/>
                  <a:pt x="1252503" y="151462"/>
                </a:cubicBezTo>
                <a:lnTo>
                  <a:pt x="0" y="151462"/>
                </a:lnTo>
                <a:lnTo>
                  <a:pt x="0" y="151462"/>
                </a:lnTo>
              </a:path>
            </a:pathLst>
          </a:custGeom>
          <a:solidFill>
            <a:srgbClr val="FF0000"/>
          </a:solidFill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9575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>
                <a:latin typeface="Times" charset="0"/>
                <a:ea typeface="ＭＳ Ｐゴシック" charset="0"/>
                <a:cs typeface="ＭＳ Ｐゴシック" charset="0"/>
              </a:rPr>
              <a:t>Direction</a:t>
            </a:r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8376" name="Line 8"/>
          <p:cNvSpPr>
            <a:spLocks noChangeShapeType="1"/>
          </p:cNvSpPr>
          <p:nvPr/>
        </p:nvSpPr>
        <p:spPr bwMode="auto">
          <a:xfrm flipV="1">
            <a:off x="2138363" y="2180929"/>
            <a:ext cx="0" cy="264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923925" y="3062288"/>
            <a:ext cx="1085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1130300" y="2222500"/>
            <a:ext cx="736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/>
              <a:t>2.5% </a:t>
            </a:r>
          </a:p>
          <a:p>
            <a:r>
              <a:rPr lang="en-US" sz="1800"/>
              <a:t>(.025)</a:t>
            </a:r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 flipH="1">
            <a:off x="3159125" y="1771650"/>
            <a:ext cx="2706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4419600" y="125095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?</a:t>
            </a:r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 flipV="1">
            <a:off x="7034213" y="2180929"/>
            <a:ext cx="0" cy="264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>
            <a:off x="7138988" y="3062288"/>
            <a:ext cx="1068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7362825" y="2273300"/>
            <a:ext cx="736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/>
              <a:t>2.5% </a:t>
            </a:r>
          </a:p>
          <a:p>
            <a:r>
              <a:rPr lang="en-US" sz="1800"/>
              <a:t>(.025)</a:t>
            </a:r>
            <a:endParaRPr lang="en-US"/>
          </a:p>
        </p:txBody>
      </p:sp>
      <p:sp>
        <p:nvSpPr>
          <p:cNvPr id="19" name="Line 5"/>
          <p:cNvSpPr>
            <a:spLocks noChangeShapeType="1"/>
          </p:cNvSpPr>
          <p:nvPr/>
        </p:nvSpPr>
        <p:spPr bwMode="auto">
          <a:xfrm flipH="1">
            <a:off x="4554595" y="1933954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20" name="Line 4"/>
          <p:cNvSpPr>
            <a:spLocks noChangeShapeType="1"/>
          </p:cNvSpPr>
          <p:nvPr/>
        </p:nvSpPr>
        <p:spPr bwMode="auto">
          <a:xfrm flipH="1">
            <a:off x="744595" y="4829554"/>
            <a:ext cx="792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24" name="Freeform 23"/>
          <p:cNvSpPr/>
          <p:nvPr/>
        </p:nvSpPr>
        <p:spPr>
          <a:xfrm flipH="1">
            <a:off x="1351719" y="2002462"/>
            <a:ext cx="6405825" cy="2765944"/>
          </a:xfrm>
          <a:custGeom>
            <a:avLst/>
            <a:gdLst>
              <a:gd name="connsiteX0" fmla="*/ 3931800 w 3931800"/>
              <a:gd name="connsiteY0" fmla="*/ 1577907 h 1581834"/>
              <a:gd name="connsiteX1" fmla="*/ 2950453 w 3931800"/>
              <a:gd name="connsiteY1" fmla="*/ 1375859 h 1581834"/>
              <a:gd name="connsiteX2" fmla="*/ 2456573 w 3931800"/>
              <a:gd name="connsiteY2" fmla="*/ 250164 h 1581834"/>
              <a:gd name="connsiteX3" fmla="*/ 1965900 w 3931800"/>
              <a:gd name="connsiteY3" fmla="*/ 10 h 1581834"/>
              <a:gd name="connsiteX4" fmla="*/ 1475227 w 3931800"/>
              <a:gd name="connsiteY4" fmla="*/ 246957 h 1581834"/>
              <a:gd name="connsiteX5" fmla="*/ 981346 w 3931800"/>
              <a:gd name="connsiteY5" fmla="*/ 1375859 h 1581834"/>
              <a:gd name="connsiteX6" fmla="*/ 0 w 3931800"/>
              <a:gd name="connsiteY6" fmla="*/ 1581114 h 1581834"/>
              <a:gd name="connsiteX0" fmla="*/ 3931800 w 3931800"/>
              <a:gd name="connsiteY0" fmla="*/ 1648456 h 1652383"/>
              <a:gd name="connsiteX1" fmla="*/ 2950453 w 3931800"/>
              <a:gd name="connsiteY1" fmla="*/ 1446408 h 1652383"/>
              <a:gd name="connsiteX2" fmla="*/ 2456573 w 3931800"/>
              <a:gd name="connsiteY2" fmla="*/ 320713 h 1652383"/>
              <a:gd name="connsiteX3" fmla="*/ 1969107 w 3931800"/>
              <a:gd name="connsiteY3" fmla="*/ 2 h 1652383"/>
              <a:gd name="connsiteX4" fmla="*/ 1475227 w 3931800"/>
              <a:gd name="connsiteY4" fmla="*/ 317506 h 1652383"/>
              <a:gd name="connsiteX5" fmla="*/ 981346 w 3931800"/>
              <a:gd name="connsiteY5" fmla="*/ 1446408 h 1652383"/>
              <a:gd name="connsiteX6" fmla="*/ 0 w 3931800"/>
              <a:gd name="connsiteY6" fmla="*/ 1651663 h 1652383"/>
              <a:gd name="connsiteX0" fmla="*/ 4443305 w 4443305"/>
              <a:gd name="connsiteY0" fmla="*/ 1648456 h 1652383"/>
              <a:gd name="connsiteX1" fmla="*/ 3461958 w 4443305"/>
              <a:gd name="connsiteY1" fmla="*/ 1446408 h 1652383"/>
              <a:gd name="connsiteX2" fmla="*/ 2968078 w 4443305"/>
              <a:gd name="connsiteY2" fmla="*/ 320713 h 1652383"/>
              <a:gd name="connsiteX3" fmla="*/ 2480612 w 4443305"/>
              <a:gd name="connsiteY3" fmla="*/ 2 h 1652383"/>
              <a:gd name="connsiteX4" fmla="*/ 1986732 w 4443305"/>
              <a:gd name="connsiteY4" fmla="*/ 317506 h 1652383"/>
              <a:gd name="connsiteX5" fmla="*/ 1492851 w 4443305"/>
              <a:gd name="connsiteY5" fmla="*/ 1446408 h 1652383"/>
              <a:gd name="connsiteX6" fmla="*/ 0 w 4443305"/>
              <a:gd name="connsiteY6" fmla="*/ 1648456 h 1652383"/>
              <a:gd name="connsiteX0" fmla="*/ 4974333 w 4974333"/>
              <a:gd name="connsiteY0" fmla="*/ 1645249 h 1649482"/>
              <a:gd name="connsiteX1" fmla="*/ 3461958 w 4974333"/>
              <a:gd name="connsiteY1" fmla="*/ 1446408 h 1649482"/>
              <a:gd name="connsiteX2" fmla="*/ 2968078 w 4974333"/>
              <a:gd name="connsiteY2" fmla="*/ 320713 h 1649482"/>
              <a:gd name="connsiteX3" fmla="*/ 2480612 w 4974333"/>
              <a:gd name="connsiteY3" fmla="*/ 2 h 1649482"/>
              <a:gd name="connsiteX4" fmla="*/ 1986732 w 4974333"/>
              <a:gd name="connsiteY4" fmla="*/ 317506 h 1649482"/>
              <a:gd name="connsiteX5" fmla="*/ 1492851 w 4974333"/>
              <a:gd name="connsiteY5" fmla="*/ 1446408 h 1649482"/>
              <a:gd name="connsiteX6" fmla="*/ 0 w 4974333"/>
              <a:gd name="connsiteY6" fmla="*/ 1648456 h 1649482"/>
              <a:gd name="connsiteX0" fmla="*/ 4974333 w 4974333"/>
              <a:gd name="connsiteY0" fmla="*/ 1654472 h 1659869"/>
              <a:gd name="connsiteX1" fmla="*/ 3461958 w 4974333"/>
              <a:gd name="connsiteY1" fmla="*/ 1455631 h 1659869"/>
              <a:gd name="connsiteX2" fmla="*/ 2968078 w 4974333"/>
              <a:gd name="connsiteY2" fmla="*/ 329936 h 1659869"/>
              <a:gd name="connsiteX3" fmla="*/ 2480612 w 4974333"/>
              <a:gd name="connsiteY3" fmla="*/ 9225 h 1659869"/>
              <a:gd name="connsiteX4" fmla="*/ 1990637 w 4974333"/>
              <a:gd name="connsiteY4" fmla="*/ 217687 h 1659869"/>
              <a:gd name="connsiteX5" fmla="*/ 1492851 w 4974333"/>
              <a:gd name="connsiteY5" fmla="*/ 1455631 h 1659869"/>
              <a:gd name="connsiteX6" fmla="*/ 0 w 4974333"/>
              <a:gd name="connsiteY6" fmla="*/ 1657679 h 1659869"/>
              <a:gd name="connsiteX0" fmla="*/ 4974333 w 4974333"/>
              <a:gd name="connsiteY0" fmla="*/ 1647345 h 1654155"/>
              <a:gd name="connsiteX1" fmla="*/ 3461958 w 4974333"/>
              <a:gd name="connsiteY1" fmla="*/ 1448504 h 1654155"/>
              <a:gd name="connsiteX2" fmla="*/ 2964174 w 4974333"/>
              <a:gd name="connsiteY2" fmla="*/ 207353 h 1654155"/>
              <a:gd name="connsiteX3" fmla="*/ 2480612 w 4974333"/>
              <a:gd name="connsiteY3" fmla="*/ 2098 h 1654155"/>
              <a:gd name="connsiteX4" fmla="*/ 1990637 w 4974333"/>
              <a:gd name="connsiteY4" fmla="*/ 210560 h 1654155"/>
              <a:gd name="connsiteX5" fmla="*/ 1492851 w 4974333"/>
              <a:gd name="connsiteY5" fmla="*/ 1448504 h 1654155"/>
              <a:gd name="connsiteX6" fmla="*/ 0 w 4974333"/>
              <a:gd name="connsiteY6" fmla="*/ 1650552 h 1654155"/>
              <a:gd name="connsiteX0" fmla="*/ 4974333 w 4974333"/>
              <a:gd name="connsiteY0" fmla="*/ 1763913 h 1770723"/>
              <a:gd name="connsiteX1" fmla="*/ 3461958 w 4974333"/>
              <a:gd name="connsiteY1" fmla="*/ 1565072 h 1770723"/>
              <a:gd name="connsiteX2" fmla="*/ 2964174 w 4974333"/>
              <a:gd name="connsiteY2" fmla="*/ 323921 h 1770723"/>
              <a:gd name="connsiteX3" fmla="*/ 2480613 w 4974333"/>
              <a:gd name="connsiteY3" fmla="*/ 3 h 1770723"/>
              <a:gd name="connsiteX4" fmla="*/ 1990637 w 4974333"/>
              <a:gd name="connsiteY4" fmla="*/ 327128 h 1770723"/>
              <a:gd name="connsiteX5" fmla="*/ 1492851 w 4974333"/>
              <a:gd name="connsiteY5" fmla="*/ 1565072 h 1770723"/>
              <a:gd name="connsiteX6" fmla="*/ 0 w 4974333"/>
              <a:gd name="connsiteY6" fmla="*/ 1767120 h 1770723"/>
              <a:gd name="connsiteX0" fmla="*/ 4974333 w 4974333"/>
              <a:gd name="connsiteY0" fmla="*/ 1722225 h 1729035"/>
              <a:gd name="connsiteX1" fmla="*/ 3461958 w 4974333"/>
              <a:gd name="connsiteY1" fmla="*/ 1523384 h 1729035"/>
              <a:gd name="connsiteX2" fmla="*/ 2964174 w 4974333"/>
              <a:gd name="connsiteY2" fmla="*/ 282233 h 1729035"/>
              <a:gd name="connsiteX3" fmla="*/ 2472803 w 4974333"/>
              <a:gd name="connsiteY3" fmla="*/ 8 h 1729035"/>
              <a:gd name="connsiteX4" fmla="*/ 1990637 w 4974333"/>
              <a:gd name="connsiteY4" fmla="*/ 285440 h 1729035"/>
              <a:gd name="connsiteX5" fmla="*/ 1492851 w 4974333"/>
              <a:gd name="connsiteY5" fmla="*/ 1523384 h 1729035"/>
              <a:gd name="connsiteX6" fmla="*/ 0 w 4974333"/>
              <a:gd name="connsiteY6" fmla="*/ 1725432 h 1729035"/>
              <a:gd name="connsiteX0" fmla="*/ 4974333 w 4974333"/>
              <a:gd name="connsiteY0" fmla="*/ 1760705 h 1767515"/>
              <a:gd name="connsiteX1" fmla="*/ 3461958 w 4974333"/>
              <a:gd name="connsiteY1" fmla="*/ 1561864 h 1767515"/>
              <a:gd name="connsiteX2" fmla="*/ 2964174 w 4974333"/>
              <a:gd name="connsiteY2" fmla="*/ 320713 h 1767515"/>
              <a:gd name="connsiteX3" fmla="*/ 2472803 w 4974333"/>
              <a:gd name="connsiteY3" fmla="*/ 3 h 1767515"/>
              <a:gd name="connsiteX4" fmla="*/ 1990637 w 4974333"/>
              <a:gd name="connsiteY4" fmla="*/ 323920 h 1767515"/>
              <a:gd name="connsiteX5" fmla="*/ 1492851 w 4974333"/>
              <a:gd name="connsiteY5" fmla="*/ 1561864 h 1767515"/>
              <a:gd name="connsiteX6" fmla="*/ 0 w 4974333"/>
              <a:gd name="connsiteY6" fmla="*/ 1763912 h 1767515"/>
              <a:gd name="connsiteX0" fmla="*/ 4974333 w 4974333"/>
              <a:gd name="connsiteY0" fmla="*/ 1765751 h 1772561"/>
              <a:gd name="connsiteX1" fmla="*/ 3461958 w 4974333"/>
              <a:gd name="connsiteY1" fmla="*/ 1566910 h 1772561"/>
              <a:gd name="connsiteX2" fmla="*/ 2964174 w 4974333"/>
              <a:gd name="connsiteY2" fmla="*/ 325759 h 1772561"/>
              <a:gd name="connsiteX3" fmla="*/ 2472803 w 4974333"/>
              <a:gd name="connsiteY3" fmla="*/ 5049 h 1772561"/>
              <a:gd name="connsiteX4" fmla="*/ 1986733 w 4974333"/>
              <a:gd name="connsiteY4" fmla="*/ 495736 h 1772561"/>
              <a:gd name="connsiteX5" fmla="*/ 1492851 w 4974333"/>
              <a:gd name="connsiteY5" fmla="*/ 1566910 h 1772561"/>
              <a:gd name="connsiteX6" fmla="*/ 0 w 4974333"/>
              <a:gd name="connsiteY6" fmla="*/ 1768958 h 1772561"/>
              <a:gd name="connsiteX0" fmla="*/ 4974333 w 4974333"/>
              <a:gd name="connsiteY0" fmla="*/ 1760703 h 1764110"/>
              <a:gd name="connsiteX1" fmla="*/ 3461958 w 4974333"/>
              <a:gd name="connsiteY1" fmla="*/ 1561862 h 1764110"/>
              <a:gd name="connsiteX2" fmla="*/ 2960269 w 4974333"/>
              <a:gd name="connsiteY2" fmla="*/ 487481 h 1764110"/>
              <a:gd name="connsiteX3" fmla="*/ 2472803 w 4974333"/>
              <a:gd name="connsiteY3" fmla="*/ 1 h 1764110"/>
              <a:gd name="connsiteX4" fmla="*/ 1986733 w 4974333"/>
              <a:gd name="connsiteY4" fmla="*/ 490688 h 1764110"/>
              <a:gd name="connsiteX5" fmla="*/ 1492851 w 4974333"/>
              <a:gd name="connsiteY5" fmla="*/ 1561862 h 1764110"/>
              <a:gd name="connsiteX6" fmla="*/ 0 w 4974333"/>
              <a:gd name="connsiteY6" fmla="*/ 1763910 h 1764110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4333" h="1764111">
                <a:moveTo>
                  <a:pt x="4974333" y="1760704"/>
                </a:moveTo>
                <a:cubicBezTo>
                  <a:pt x="4606595" y="1770325"/>
                  <a:pt x="3797635" y="1774067"/>
                  <a:pt x="3461958" y="1561863"/>
                </a:cubicBezTo>
                <a:cubicBezTo>
                  <a:pt x="3126281" y="1349659"/>
                  <a:pt x="3070463" y="853626"/>
                  <a:pt x="2960269" y="487482"/>
                </a:cubicBezTo>
                <a:cubicBezTo>
                  <a:pt x="2850075" y="121338"/>
                  <a:pt x="2635059" y="-532"/>
                  <a:pt x="2472803" y="2"/>
                </a:cubicBezTo>
                <a:cubicBezTo>
                  <a:pt x="2310547" y="536"/>
                  <a:pt x="2103203" y="118131"/>
                  <a:pt x="1986733" y="490689"/>
                </a:cubicBezTo>
                <a:cubicBezTo>
                  <a:pt x="1870263" y="863247"/>
                  <a:pt x="1823973" y="1349659"/>
                  <a:pt x="1492851" y="1561863"/>
                </a:cubicBezTo>
                <a:cubicBezTo>
                  <a:pt x="1161729" y="1774067"/>
                  <a:pt x="0" y="1763911"/>
                  <a:pt x="0" y="1763911"/>
                </a:cubicBezTo>
              </a:path>
            </a:pathLst>
          </a:cu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"/>
            </a:endParaRPr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V="1">
            <a:off x="6514691" y="1771650"/>
            <a:ext cx="0" cy="30551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>
            <a:off x="6636928" y="1951170"/>
            <a:ext cx="1552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6876641" y="1344745"/>
            <a:ext cx="984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dirty="0"/>
              <a:t>5% (.05)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 bwMode="auto">
          <a:xfrm>
            <a:off x="6274858" y="4372436"/>
            <a:ext cx="1762021" cy="88104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1348450" y="5469730"/>
            <a:ext cx="664556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dirty="0" smtClean="0"/>
              <a:t>It is easier to show significant differences </a:t>
            </a:r>
            <a:br>
              <a:rPr lang="en-US" dirty="0" smtClean="0"/>
            </a:br>
            <a:r>
              <a:rPr lang="en-US" dirty="0" smtClean="0"/>
              <a:t>(shorter distance from the mean) for one-tailed tests.</a:t>
            </a:r>
            <a:endParaRPr lang="en-US" dirty="0"/>
          </a:p>
        </p:txBody>
      </p:sp>
      <p:sp>
        <p:nvSpPr>
          <p:cNvPr id="22" name="Freeform 21"/>
          <p:cNvSpPr/>
          <p:nvPr/>
        </p:nvSpPr>
        <p:spPr>
          <a:xfrm>
            <a:off x="7034026" y="4737977"/>
            <a:ext cx="721679" cy="89042"/>
          </a:xfrm>
          <a:custGeom>
            <a:avLst/>
            <a:gdLst>
              <a:gd name="connsiteX0" fmla="*/ 0 w 721679"/>
              <a:gd name="connsiteY0" fmla="*/ 0 h 89042"/>
              <a:gd name="connsiteX1" fmla="*/ 168705 w 721679"/>
              <a:gd name="connsiteY1" fmla="*/ 9373 h 89042"/>
              <a:gd name="connsiteX2" fmla="*/ 379585 w 721679"/>
              <a:gd name="connsiteY2" fmla="*/ 23432 h 89042"/>
              <a:gd name="connsiteX3" fmla="*/ 599837 w 721679"/>
              <a:gd name="connsiteY3" fmla="*/ 28119 h 89042"/>
              <a:gd name="connsiteX4" fmla="*/ 716993 w 721679"/>
              <a:gd name="connsiteY4" fmla="*/ 32805 h 89042"/>
              <a:gd name="connsiteX5" fmla="*/ 721679 w 721679"/>
              <a:gd name="connsiteY5" fmla="*/ 89042 h 89042"/>
              <a:gd name="connsiteX6" fmla="*/ 0 w 721679"/>
              <a:gd name="connsiteY6" fmla="*/ 89042 h 89042"/>
              <a:gd name="connsiteX7" fmla="*/ 0 w 721679"/>
              <a:gd name="connsiteY7" fmla="*/ 89042 h 89042"/>
              <a:gd name="connsiteX0" fmla="*/ 0 w 740424"/>
              <a:gd name="connsiteY0" fmla="*/ 0 h 89042"/>
              <a:gd name="connsiteX1" fmla="*/ 168705 w 740424"/>
              <a:gd name="connsiteY1" fmla="*/ 9373 h 89042"/>
              <a:gd name="connsiteX2" fmla="*/ 379585 w 740424"/>
              <a:gd name="connsiteY2" fmla="*/ 23432 h 89042"/>
              <a:gd name="connsiteX3" fmla="*/ 599837 w 740424"/>
              <a:gd name="connsiteY3" fmla="*/ 28119 h 89042"/>
              <a:gd name="connsiteX4" fmla="*/ 740424 w 740424"/>
              <a:gd name="connsiteY4" fmla="*/ 23432 h 89042"/>
              <a:gd name="connsiteX5" fmla="*/ 721679 w 740424"/>
              <a:gd name="connsiteY5" fmla="*/ 89042 h 89042"/>
              <a:gd name="connsiteX6" fmla="*/ 0 w 740424"/>
              <a:gd name="connsiteY6" fmla="*/ 89042 h 89042"/>
              <a:gd name="connsiteX7" fmla="*/ 0 w 740424"/>
              <a:gd name="connsiteY7" fmla="*/ 89042 h 89042"/>
              <a:gd name="connsiteX0" fmla="*/ 0 w 721679"/>
              <a:gd name="connsiteY0" fmla="*/ 0 h 89042"/>
              <a:gd name="connsiteX1" fmla="*/ 168705 w 721679"/>
              <a:gd name="connsiteY1" fmla="*/ 9373 h 89042"/>
              <a:gd name="connsiteX2" fmla="*/ 379585 w 721679"/>
              <a:gd name="connsiteY2" fmla="*/ 23432 h 89042"/>
              <a:gd name="connsiteX3" fmla="*/ 599837 w 721679"/>
              <a:gd name="connsiteY3" fmla="*/ 28119 h 89042"/>
              <a:gd name="connsiteX4" fmla="*/ 721679 w 721679"/>
              <a:gd name="connsiteY4" fmla="*/ 23432 h 89042"/>
              <a:gd name="connsiteX5" fmla="*/ 721679 w 721679"/>
              <a:gd name="connsiteY5" fmla="*/ 89042 h 89042"/>
              <a:gd name="connsiteX6" fmla="*/ 0 w 721679"/>
              <a:gd name="connsiteY6" fmla="*/ 89042 h 89042"/>
              <a:gd name="connsiteX7" fmla="*/ 0 w 721679"/>
              <a:gd name="connsiteY7" fmla="*/ 89042 h 89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1679" h="89042">
                <a:moveTo>
                  <a:pt x="0" y="0"/>
                </a:moveTo>
                <a:lnTo>
                  <a:pt x="168705" y="9373"/>
                </a:lnTo>
                <a:lnTo>
                  <a:pt x="379585" y="23432"/>
                </a:lnTo>
                <a:lnTo>
                  <a:pt x="599837" y="28119"/>
                </a:lnTo>
                <a:lnTo>
                  <a:pt x="721679" y="23432"/>
                </a:lnTo>
                <a:lnTo>
                  <a:pt x="721679" y="89042"/>
                </a:lnTo>
                <a:lnTo>
                  <a:pt x="0" y="89042"/>
                </a:lnTo>
                <a:lnTo>
                  <a:pt x="0" y="89042"/>
                </a:lnTo>
              </a:path>
            </a:pathLst>
          </a:custGeom>
          <a:solidFill>
            <a:schemeClr val="tx1"/>
          </a:solidFill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960438" y="915988"/>
            <a:ext cx="15616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lpha = .05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73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/>
          <p:cNvSpPr/>
          <p:nvPr/>
        </p:nvSpPr>
        <p:spPr>
          <a:xfrm flipH="1">
            <a:off x="1351718" y="4749286"/>
            <a:ext cx="792329" cy="76342"/>
          </a:xfrm>
          <a:custGeom>
            <a:avLst/>
            <a:gdLst>
              <a:gd name="connsiteX0" fmla="*/ 0 w 721679"/>
              <a:gd name="connsiteY0" fmla="*/ 0 h 89042"/>
              <a:gd name="connsiteX1" fmla="*/ 168705 w 721679"/>
              <a:gd name="connsiteY1" fmla="*/ 9373 h 89042"/>
              <a:gd name="connsiteX2" fmla="*/ 379585 w 721679"/>
              <a:gd name="connsiteY2" fmla="*/ 23432 h 89042"/>
              <a:gd name="connsiteX3" fmla="*/ 599837 w 721679"/>
              <a:gd name="connsiteY3" fmla="*/ 28119 h 89042"/>
              <a:gd name="connsiteX4" fmla="*/ 716993 w 721679"/>
              <a:gd name="connsiteY4" fmla="*/ 32805 h 89042"/>
              <a:gd name="connsiteX5" fmla="*/ 721679 w 721679"/>
              <a:gd name="connsiteY5" fmla="*/ 89042 h 89042"/>
              <a:gd name="connsiteX6" fmla="*/ 0 w 721679"/>
              <a:gd name="connsiteY6" fmla="*/ 89042 h 89042"/>
              <a:gd name="connsiteX7" fmla="*/ 0 w 721679"/>
              <a:gd name="connsiteY7" fmla="*/ 89042 h 89042"/>
              <a:gd name="connsiteX0" fmla="*/ 0 w 740424"/>
              <a:gd name="connsiteY0" fmla="*/ 0 h 89042"/>
              <a:gd name="connsiteX1" fmla="*/ 168705 w 740424"/>
              <a:gd name="connsiteY1" fmla="*/ 9373 h 89042"/>
              <a:gd name="connsiteX2" fmla="*/ 379585 w 740424"/>
              <a:gd name="connsiteY2" fmla="*/ 23432 h 89042"/>
              <a:gd name="connsiteX3" fmla="*/ 599837 w 740424"/>
              <a:gd name="connsiteY3" fmla="*/ 28119 h 89042"/>
              <a:gd name="connsiteX4" fmla="*/ 740424 w 740424"/>
              <a:gd name="connsiteY4" fmla="*/ 23432 h 89042"/>
              <a:gd name="connsiteX5" fmla="*/ 721679 w 740424"/>
              <a:gd name="connsiteY5" fmla="*/ 89042 h 89042"/>
              <a:gd name="connsiteX6" fmla="*/ 0 w 740424"/>
              <a:gd name="connsiteY6" fmla="*/ 89042 h 89042"/>
              <a:gd name="connsiteX7" fmla="*/ 0 w 740424"/>
              <a:gd name="connsiteY7" fmla="*/ 89042 h 89042"/>
              <a:gd name="connsiteX0" fmla="*/ 0 w 721679"/>
              <a:gd name="connsiteY0" fmla="*/ 0 h 89042"/>
              <a:gd name="connsiteX1" fmla="*/ 168705 w 721679"/>
              <a:gd name="connsiteY1" fmla="*/ 9373 h 89042"/>
              <a:gd name="connsiteX2" fmla="*/ 379585 w 721679"/>
              <a:gd name="connsiteY2" fmla="*/ 23432 h 89042"/>
              <a:gd name="connsiteX3" fmla="*/ 599837 w 721679"/>
              <a:gd name="connsiteY3" fmla="*/ 28119 h 89042"/>
              <a:gd name="connsiteX4" fmla="*/ 721679 w 721679"/>
              <a:gd name="connsiteY4" fmla="*/ 23432 h 89042"/>
              <a:gd name="connsiteX5" fmla="*/ 721679 w 721679"/>
              <a:gd name="connsiteY5" fmla="*/ 89042 h 89042"/>
              <a:gd name="connsiteX6" fmla="*/ 0 w 721679"/>
              <a:gd name="connsiteY6" fmla="*/ 89042 h 89042"/>
              <a:gd name="connsiteX7" fmla="*/ 0 w 721679"/>
              <a:gd name="connsiteY7" fmla="*/ 89042 h 89042"/>
              <a:gd name="connsiteX0" fmla="*/ 0 w 721679"/>
              <a:gd name="connsiteY0" fmla="*/ 0 h 89042"/>
              <a:gd name="connsiteX1" fmla="*/ 168705 w 721679"/>
              <a:gd name="connsiteY1" fmla="*/ 9373 h 89042"/>
              <a:gd name="connsiteX2" fmla="*/ 379585 w 721679"/>
              <a:gd name="connsiteY2" fmla="*/ 23432 h 89042"/>
              <a:gd name="connsiteX3" fmla="*/ 599837 w 721679"/>
              <a:gd name="connsiteY3" fmla="*/ 28119 h 89042"/>
              <a:gd name="connsiteX4" fmla="*/ 716372 w 721679"/>
              <a:gd name="connsiteY4" fmla="*/ 40908 h 89042"/>
              <a:gd name="connsiteX5" fmla="*/ 721679 w 721679"/>
              <a:gd name="connsiteY5" fmla="*/ 89042 h 89042"/>
              <a:gd name="connsiteX6" fmla="*/ 0 w 721679"/>
              <a:gd name="connsiteY6" fmla="*/ 89042 h 89042"/>
              <a:gd name="connsiteX7" fmla="*/ 0 w 721679"/>
              <a:gd name="connsiteY7" fmla="*/ 89042 h 89042"/>
              <a:gd name="connsiteX0" fmla="*/ 0 w 721679"/>
              <a:gd name="connsiteY0" fmla="*/ 3327 h 79669"/>
              <a:gd name="connsiteX1" fmla="*/ 168705 w 721679"/>
              <a:gd name="connsiteY1" fmla="*/ 0 h 79669"/>
              <a:gd name="connsiteX2" fmla="*/ 379585 w 721679"/>
              <a:gd name="connsiteY2" fmla="*/ 14059 h 79669"/>
              <a:gd name="connsiteX3" fmla="*/ 599837 w 721679"/>
              <a:gd name="connsiteY3" fmla="*/ 18746 h 79669"/>
              <a:gd name="connsiteX4" fmla="*/ 716372 w 721679"/>
              <a:gd name="connsiteY4" fmla="*/ 31535 h 79669"/>
              <a:gd name="connsiteX5" fmla="*/ 721679 w 721679"/>
              <a:gd name="connsiteY5" fmla="*/ 79669 h 79669"/>
              <a:gd name="connsiteX6" fmla="*/ 0 w 721679"/>
              <a:gd name="connsiteY6" fmla="*/ 79669 h 79669"/>
              <a:gd name="connsiteX7" fmla="*/ 0 w 721679"/>
              <a:gd name="connsiteY7" fmla="*/ 79669 h 79669"/>
              <a:gd name="connsiteX0" fmla="*/ 0 w 721679"/>
              <a:gd name="connsiteY0" fmla="*/ 0 h 76342"/>
              <a:gd name="connsiteX1" fmla="*/ 171597 w 721679"/>
              <a:gd name="connsiteY1" fmla="*/ 15723 h 76342"/>
              <a:gd name="connsiteX2" fmla="*/ 379585 w 721679"/>
              <a:gd name="connsiteY2" fmla="*/ 10732 h 76342"/>
              <a:gd name="connsiteX3" fmla="*/ 599837 w 721679"/>
              <a:gd name="connsiteY3" fmla="*/ 15419 h 76342"/>
              <a:gd name="connsiteX4" fmla="*/ 716372 w 721679"/>
              <a:gd name="connsiteY4" fmla="*/ 28208 h 76342"/>
              <a:gd name="connsiteX5" fmla="*/ 721679 w 721679"/>
              <a:gd name="connsiteY5" fmla="*/ 76342 h 76342"/>
              <a:gd name="connsiteX6" fmla="*/ 0 w 721679"/>
              <a:gd name="connsiteY6" fmla="*/ 76342 h 76342"/>
              <a:gd name="connsiteX7" fmla="*/ 0 w 721679"/>
              <a:gd name="connsiteY7" fmla="*/ 76342 h 76342"/>
              <a:gd name="connsiteX0" fmla="*/ 0 w 721679"/>
              <a:gd name="connsiteY0" fmla="*/ 0 h 76342"/>
              <a:gd name="connsiteX1" fmla="*/ 171597 w 721679"/>
              <a:gd name="connsiteY1" fmla="*/ 15723 h 76342"/>
              <a:gd name="connsiteX2" fmla="*/ 379585 w 721679"/>
              <a:gd name="connsiteY2" fmla="*/ 10732 h 76342"/>
              <a:gd name="connsiteX3" fmla="*/ 599837 w 721679"/>
              <a:gd name="connsiteY3" fmla="*/ 15419 h 76342"/>
              <a:gd name="connsiteX4" fmla="*/ 719263 w 721679"/>
              <a:gd name="connsiteY4" fmla="*/ 15508 h 76342"/>
              <a:gd name="connsiteX5" fmla="*/ 721679 w 721679"/>
              <a:gd name="connsiteY5" fmla="*/ 76342 h 76342"/>
              <a:gd name="connsiteX6" fmla="*/ 0 w 721679"/>
              <a:gd name="connsiteY6" fmla="*/ 76342 h 76342"/>
              <a:gd name="connsiteX7" fmla="*/ 0 w 721679"/>
              <a:gd name="connsiteY7" fmla="*/ 76342 h 76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1679" h="76342">
                <a:moveTo>
                  <a:pt x="0" y="0"/>
                </a:moveTo>
                <a:lnTo>
                  <a:pt x="171597" y="15723"/>
                </a:lnTo>
                <a:lnTo>
                  <a:pt x="379585" y="10732"/>
                </a:lnTo>
                <a:lnTo>
                  <a:pt x="599837" y="15419"/>
                </a:lnTo>
                <a:lnTo>
                  <a:pt x="719263" y="15508"/>
                </a:lnTo>
                <a:cubicBezTo>
                  <a:pt x="720068" y="35786"/>
                  <a:pt x="720874" y="56064"/>
                  <a:pt x="721679" y="76342"/>
                </a:cubicBezTo>
                <a:lnTo>
                  <a:pt x="0" y="76342"/>
                </a:lnTo>
                <a:lnTo>
                  <a:pt x="0" y="76342"/>
                </a:lnTo>
              </a:path>
            </a:pathLst>
          </a:custGeom>
          <a:solidFill>
            <a:srgbClr val="FF0000"/>
          </a:solidFill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9575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>
                <a:latin typeface="Times" charset="0"/>
                <a:ea typeface="ＭＳ Ｐゴシック" charset="0"/>
                <a:cs typeface="ＭＳ Ｐゴシック" charset="0"/>
              </a:rPr>
              <a:t>Direction</a:t>
            </a:r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8376" name="Line 8"/>
          <p:cNvSpPr>
            <a:spLocks noChangeShapeType="1"/>
          </p:cNvSpPr>
          <p:nvPr/>
        </p:nvSpPr>
        <p:spPr bwMode="auto">
          <a:xfrm flipV="1">
            <a:off x="2138363" y="2180929"/>
            <a:ext cx="0" cy="264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923925" y="3062288"/>
            <a:ext cx="1085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1130300" y="2222500"/>
            <a:ext cx="736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/>
              <a:t>2.5% </a:t>
            </a:r>
          </a:p>
          <a:p>
            <a:r>
              <a:rPr lang="en-US" sz="1800"/>
              <a:t>(.025)</a:t>
            </a:r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 flipH="1">
            <a:off x="3159125" y="1771650"/>
            <a:ext cx="2706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4419600" y="125095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?</a:t>
            </a:r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 flipV="1">
            <a:off x="7034213" y="2180929"/>
            <a:ext cx="0" cy="264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>
            <a:off x="7138988" y="3062288"/>
            <a:ext cx="1068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7362825" y="2273300"/>
            <a:ext cx="736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/>
              <a:t>2.5% </a:t>
            </a:r>
          </a:p>
          <a:p>
            <a:r>
              <a:rPr lang="en-US" sz="1800"/>
              <a:t>(.025)</a:t>
            </a:r>
            <a:endParaRPr lang="en-US"/>
          </a:p>
        </p:txBody>
      </p:sp>
      <p:sp>
        <p:nvSpPr>
          <p:cNvPr id="19" name="Line 5"/>
          <p:cNvSpPr>
            <a:spLocks noChangeShapeType="1"/>
          </p:cNvSpPr>
          <p:nvPr/>
        </p:nvSpPr>
        <p:spPr bwMode="auto">
          <a:xfrm flipH="1">
            <a:off x="4554595" y="1933954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20" name="Line 4"/>
          <p:cNvSpPr>
            <a:spLocks noChangeShapeType="1"/>
          </p:cNvSpPr>
          <p:nvPr/>
        </p:nvSpPr>
        <p:spPr bwMode="auto">
          <a:xfrm flipH="1">
            <a:off x="744595" y="4829554"/>
            <a:ext cx="792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24" name="Freeform 23"/>
          <p:cNvSpPr/>
          <p:nvPr/>
        </p:nvSpPr>
        <p:spPr>
          <a:xfrm flipH="1">
            <a:off x="1351719" y="2002462"/>
            <a:ext cx="6405825" cy="2765944"/>
          </a:xfrm>
          <a:custGeom>
            <a:avLst/>
            <a:gdLst>
              <a:gd name="connsiteX0" fmla="*/ 3931800 w 3931800"/>
              <a:gd name="connsiteY0" fmla="*/ 1577907 h 1581834"/>
              <a:gd name="connsiteX1" fmla="*/ 2950453 w 3931800"/>
              <a:gd name="connsiteY1" fmla="*/ 1375859 h 1581834"/>
              <a:gd name="connsiteX2" fmla="*/ 2456573 w 3931800"/>
              <a:gd name="connsiteY2" fmla="*/ 250164 h 1581834"/>
              <a:gd name="connsiteX3" fmla="*/ 1965900 w 3931800"/>
              <a:gd name="connsiteY3" fmla="*/ 10 h 1581834"/>
              <a:gd name="connsiteX4" fmla="*/ 1475227 w 3931800"/>
              <a:gd name="connsiteY4" fmla="*/ 246957 h 1581834"/>
              <a:gd name="connsiteX5" fmla="*/ 981346 w 3931800"/>
              <a:gd name="connsiteY5" fmla="*/ 1375859 h 1581834"/>
              <a:gd name="connsiteX6" fmla="*/ 0 w 3931800"/>
              <a:gd name="connsiteY6" fmla="*/ 1581114 h 1581834"/>
              <a:gd name="connsiteX0" fmla="*/ 3931800 w 3931800"/>
              <a:gd name="connsiteY0" fmla="*/ 1648456 h 1652383"/>
              <a:gd name="connsiteX1" fmla="*/ 2950453 w 3931800"/>
              <a:gd name="connsiteY1" fmla="*/ 1446408 h 1652383"/>
              <a:gd name="connsiteX2" fmla="*/ 2456573 w 3931800"/>
              <a:gd name="connsiteY2" fmla="*/ 320713 h 1652383"/>
              <a:gd name="connsiteX3" fmla="*/ 1969107 w 3931800"/>
              <a:gd name="connsiteY3" fmla="*/ 2 h 1652383"/>
              <a:gd name="connsiteX4" fmla="*/ 1475227 w 3931800"/>
              <a:gd name="connsiteY4" fmla="*/ 317506 h 1652383"/>
              <a:gd name="connsiteX5" fmla="*/ 981346 w 3931800"/>
              <a:gd name="connsiteY5" fmla="*/ 1446408 h 1652383"/>
              <a:gd name="connsiteX6" fmla="*/ 0 w 3931800"/>
              <a:gd name="connsiteY6" fmla="*/ 1651663 h 1652383"/>
              <a:gd name="connsiteX0" fmla="*/ 4443305 w 4443305"/>
              <a:gd name="connsiteY0" fmla="*/ 1648456 h 1652383"/>
              <a:gd name="connsiteX1" fmla="*/ 3461958 w 4443305"/>
              <a:gd name="connsiteY1" fmla="*/ 1446408 h 1652383"/>
              <a:gd name="connsiteX2" fmla="*/ 2968078 w 4443305"/>
              <a:gd name="connsiteY2" fmla="*/ 320713 h 1652383"/>
              <a:gd name="connsiteX3" fmla="*/ 2480612 w 4443305"/>
              <a:gd name="connsiteY3" fmla="*/ 2 h 1652383"/>
              <a:gd name="connsiteX4" fmla="*/ 1986732 w 4443305"/>
              <a:gd name="connsiteY4" fmla="*/ 317506 h 1652383"/>
              <a:gd name="connsiteX5" fmla="*/ 1492851 w 4443305"/>
              <a:gd name="connsiteY5" fmla="*/ 1446408 h 1652383"/>
              <a:gd name="connsiteX6" fmla="*/ 0 w 4443305"/>
              <a:gd name="connsiteY6" fmla="*/ 1648456 h 1652383"/>
              <a:gd name="connsiteX0" fmla="*/ 4974333 w 4974333"/>
              <a:gd name="connsiteY0" fmla="*/ 1645249 h 1649482"/>
              <a:gd name="connsiteX1" fmla="*/ 3461958 w 4974333"/>
              <a:gd name="connsiteY1" fmla="*/ 1446408 h 1649482"/>
              <a:gd name="connsiteX2" fmla="*/ 2968078 w 4974333"/>
              <a:gd name="connsiteY2" fmla="*/ 320713 h 1649482"/>
              <a:gd name="connsiteX3" fmla="*/ 2480612 w 4974333"/>
              <a:gd name="connsiteY3" fmla="*/ 2 h 1649482"/>
              <a:gd name="connsiteX4" fmla="*/ 1986732 w 4974333"/>
              <a:gd name="connsiteY4" fmla="*/ 317506 h 1649482"/>
              <a:gd name="connsiteX5" fmla="*/ 1492851 w 4974333"/>
              <a:gd name="connsiteY5" fmla="*/ 1446408 h 1649482"/>
              <a:gd name="connsiteX6" fmla="*/ 0 w 4974333"/>
              <a:gd name="connsiteY6" fmla="*/ 1648456 h 1649482"/>
              <a:gd name="connsiteX0" fmla="*/ 4974333 w 4974333"/>
              <a:gd name="connsiteY0" fmla="*/ 1654472 h 1659869"/>
              <a:gd name="connsiteX1" fmla="*/ 3461958 w 4974333"/>
              <a:gd name="connsiteY1" fmla="*/ 1455631 h 1659869"/>
              <a:gd name="connsiteX2" fmla="*/ 2968078 w 4974333"/>
              <a:gd name="connsiteY2" fmla="*/ 329936 h 1659869"/>
              <a:gd name="connsiteX3" fmla="*/ 2480612 w 4974333"/>
              <a:gd name="connsiteY3" fmla="*/ 9225 h 1659869"/>
              <a:gd name="connsiteX4" fmla="*/ 1990637 w 4974333"/>
              <a:gd name="connsiteY4" fmla="*/ 217687 h 1659869"/>
              <a:gd name="connsiteX5" fmla="*/ 1492851 w 4974333"/>
              <a:gd name="connsiteY5" fmla="*/ 1455631 h 1659869"/>
              <a:gd name="connsiteX6" fmla="*/ 0 w 4974333"/>
              <a:gd name="connsiteY6" fmla="*/ 1657679 h 1659869"/>
              <a:gd name="connsiteX0" fmla="*/ 4974333 w 4974333"/>
              <a:gd name="connsiteY0" fmla="*/ 1647345 h 1654155"/>
              <a:gd name="connsiteX1" fmla="*/ 3461958 w 4974333"/>
              <a:gd name="connsiteY1" fmla="*/ 1448504 h 1654155"/>
              <a:gd name="connsiteX2" fmla="*/ 2964174 w 4974333"/>
              <a:gd name="connsiteY2" fmla="*/ 207353 h 1654155"/>
              <a:gd name="connsiteX3" fmla="*/ 2480612 w 4974333"/>
              <a:gd name="connsiteY3" fmla="*/ 2098 h 1654155"/>
              <a:gd name="connsiteX4" fmla="*/ 1990637 w 4974333"/>
              <a:gd name="connsiteY4" fmla="*/ 210560 h 1654155"/>
              <a:gd name="connsiteX5" fmla="*/ 1492851 w 4974333"/>
              <a:gd name="connsiteY5" fmla="*/ 1448504 h 1654155"/>
              <a:gd name="connsiteX6" fmla="*/ 0 w 4974333"/>
              <a:gd name="connsiteY6" fmla="*/ 1650552 h 1654155"/>
              <a:gd name="connsiteX0" fmla="*/ 4974333 w 4974333"/>
              <a:gd name="connsiteY0" fmla="*/ 1763913 h 1770723"/>
              <a:gd name="connsiteX1" fmla="*/ 3461958 w 4974333"/>
              <a:gd name="connsiteY1" fmla="*/ 1565072 h 1770723"/>
              <a:gd name="connsiteX2" fmla="*/ 2964174 w 4974333"/>
              <a:gd name="connsiteY2" fmla="*/ 323921 h 1770723"/>
              <a:gd name="connsiteX3" fmla="*/ 2480613 w 4974333"/>
              <a:gd name="connsiteY3" fmla="*/ 3 h 1770723"/>
              <a:gd name="connsiteX4" fmla="*/ 1990637 w 4974333"/>
              <a:gd name="connsiteY4" fmla="*/ 327128 h 1770723"/>
              <a:gd name="connsiteX5" fmla="*/ 1492851 w 4974333"/>
              <a:gd name="connsiteY5" fmla="*/ 1565072 h 1770723"/>
              <a:gd name="connsiteX6" fmla="*/ 0 w 4974333"/>
              <a:gd name="connsiteY6" fmla="*/ 1767120 h 1770723"/>
              <a:gd name="connsiteX0" fmla="*/ 4974333 w 4974333"/>
              <a:gd name="connsiteY0" fmla="*/ 1722225 h 1729035"/>
              <a:gd name="connsiteX1" fmla="*/ 3461958 w 4974333"/>
              <a:gd name="connsiteY1" fmla="*/ 1523384 h 1729035"/>
              <a:gd name="connsiteX2" fmla="*/ 2964174 w 4974333"/>
              <a:gd name="connsiteY2" fmla="*/ 282233 h 1729035"/>
              <a:gd name="connsiteX3" fmla="*/ 2472803 w 4974333"/>
              <a:gd name="connsiteY3" fmla="*/ 8 h 1729035"/>
              <a:gd name="connsiteX4" fmla="*/ 1990637 w 4974333"/>
              <a:gd name="connsiteY4" fmla="*/ 285440 h 1729035"/>
              <a:gd name="connsiteX5" fmla="*/ 1492851 w 4974333"/>
              <a:gd name="connsiteY5" fmla="*/ 1523384 h 1729035"/>
              <a:gd name="connsiteX6" fmla="*/ 0 w 4974333"/>
              <a:gd name="connsiteY6" fmla="*/ 1725432 h 1729035"/>
              <a:gd name="connsiteX0" fmla="*/ 4974333 w 4974333"/>
              <a:gd name="connsiteY0" fmla="*/ 1760705 h 1767515"/>
              <a:gd name="connsiteX1" fmla="*/ 3461958 w 4974333"/>
              <a:gd name="connsiteY1" fmla="*/ 1561864 h 1767515"/>
              <a:gd name="connsiteX2" fmla="*/ 2964174 w 4974333"/>
              <a:gd name="connsiteY2" fmla="*/ 320713 h 1767515"/>
              <a:gd name="connsiteX3" fmla="*/ 2472803 w 4974333"/>
              <a:gd name="connsiteY3" fmla="*/ 3 h 1767515"/>
              <a:gd name="connsiteX4" fmla="*/ 1990637 w 4974333"/>
              <a:gd name="connsiteY4" fmla="*/ 323920 h 1767515"/>
              <a:gd name="connsiteX5" fmla="*/ 1492851 w 4974333"/>
              <a:gd name="connsiteY5" fmla="*/ 1561864 h 1767515"/>
              <a:gd name="connsiteX6" fmla="*/ 0 w 4974333"/>
              <a:gd name="connsiteY6" fmla="*/ 1763912 h 1767515"/>
              <a:gd name="connsiteX0" fmla="*/ 4974333 w 4974333"/>
              <a:gd name="connsiteY0" fmla="*/ 1765751 h 1772561"/>
              <a:gd name="connsiteX1" fmla="*/ 3461958 w 4974333"/>
              <a:gd name="connsiteY1" fmla="*/ 1566910 h 1772561"/>
              <a:gd name="connsiteX2" fmla="*/ 2964174 w 4974333"/>
              <a:gd name="connsiteY2" fmla="*/ 325759 h 1772561"/>
              <a:gd name="connsiteX3" fmla="*/ 2472803 w 4974333"/>
              <a:gd name="connsiteY3" fmla="*/ 5049 h 1772561"/>
              <a:gd name="connsiteX4" fmla="*/ 1986733 w 4974333"/>
              <a:gd name="connsiteY4" fmla="*/ 495736 h 1772561"/>
              <a:gd name="connsiteX5" fmla="*/ 1492851 w 4974333"/>
              <a:gd name="connsiteY5" fmla="*/ 1566910 h 1772561"/>
              <a:gd name="connsiteX6" fmla="*/ 0 w 4974333"/>
              <a:gd name="connsiteY6" fmla="*/ 1768958 h 1772561"/>
              <a:gd name="connsiteX0" fmla="*/ 4974333 w 4974333"/>
              <a:gd name="connsiteY0" fmla="*/ 1760703 h 1764110"/>
              <a:gd name="connsiteX1" fmla="*/ 3461958 w 4974333"/>
              <a:gd name="connsiteY1" fmla="*/ 1561862 h 1764110"/>
              <a:gd name="connsiteX2" fmla="*/ 2960269 w 4974333"/>
              <a:gd name="connsiteY2" fmla="*/ 487481 h 1764110"/>
              <a:gd name="connsiteX3" fmla="*/ 2472803 w 4974333"/>
              <a:gd name="connsiteY3" fmla="*/ 1 h 1764110"/>
              <a:gd name="connsiteX4" fmla="*/ 1986733 w 4974333"/>
              <a:gd name="connsiteY4" fmla="*/ 490688 h 1764110"/>
              <a:gd name="connsiteX5" fmla="*/ 1492851 w 4974333"/>
              <a:gd name="connsiteY5" fmla="*/ 1561862 h 1764110"/>
              <a:gd name="connsiteX6" fmla="*/ 0 w 4974333"/>
              <a:gd name="connsiteY6" fmla="*/ 1763910 h 1764110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4333" h="1764111">
                <a:moveTo>
                  <a:pt x="4974333" y="1760704"/>
                </a:moveTo>
                <a:cubicBezTo>
                  <a:pt x="4606595" y="1770325"/>
                  <a:pt x="3797635" y="1774067"/>
                  <a:pt x="3461958" y="1561863"/>
                </a:cubicBezTo>
                <a:cubicBezTo>
                  <a:pt x="3126281" y="1349659"/>
                  <a:pt x="3070463" y="853626"/>
                  <a:pt x="2960269" y="487482"/>
                </a:cubicBezTo>
                <a:cubicBezTo>
                  <a:pt x="2850075" y="121338"/>
                  <a:pt x="2635059" y="-532"/>
                  <a:pt x="2472803" y="2"/>
                </a:cubicBezTo>
                <a:cubicBezTo>
                  <a:pt x="2310547" y="536"/>
                  <a:pt x="2103203" y="118131"/>
                  <a:pt x="1986733" y="490689"/>
                </a:cubicBezTo>
                <a:cubicBezTo>
                  <a:pt x="1870263" y="863247"/>
                  <a:pt x="1823973" y="1349659"/>
                  <a:pt x="1492851" y="1561863"/>
                </a:cubicBezTo>
                <a:cubicBezTo>
                  <a:pt x="1161729" y="1774067"/>
                  <a:pt x="0" y="1763911"/>
                  <a:pt x="0" y="1763911"/>
                </a:cubicBezTo>
              </a:path>
            </a:pathLst>
          </a:cu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"/>
            </a:endParaRPr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V="1">
            <a:off x="6514691" y="1771650"/>
            <a:ext cx="0" cy="30551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>
            <a:off x="6636928" y="1951170"/>
            <a:ext cx="1552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6876641" y="1344745"/>
            <a:ext cx="984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dirty="0"/>
              <a:t>5% (.05)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 bwMode="auto">
          <a:xfrm>
            <a:off x="6274858" y="4372436"/>
            <a:ext cx="1762021" cy="88104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7034026" y="4737977"/>
            <a:ext cx="721679" cy="89042"/>
          </a:xfrm>
          <a:custGeom>
            <a:avLst/>
            <a:gdLst>
              <a:gd name="connsiteX0" fmla="*/ 0 w 721679"/>
              <a:gd name="connsiteY0" fmla="*/ 0 h 89042"/>
              <a:gd name="connsiteX1" fmla="*/ 168705 w 721679"/>
              <a:gd name="connsiteY1" fmla="*/ 9373 h 89042"/>
              <a:gd name="connsiteX2" fmla="*/ 379585 w 721679"/>
              <a:gd name="connsiteY2" fmla="*/ 23432 h 89042"/>
              <a:gd name="connsiteX3" fmla="*/ 599837 w 721679"/>
              <a:gd name="connsiteY3" fmla="*/ 28119 h 89042"/>
              <a:gd name="connsiteX4" fmla="*/ 716993 w 721679"/>
              <a:gd name="connsiteY4" fmla="*/ 32805 h 89042"/>
              <a:gd name="connsiteX5" fmla="*/ 721679 w 721679"/>
              <a:gd name="connsiteY5" fmla="*/ 89042 h 89042"/>
              <a:gd name="connsiteX6" fmla="*/ 0 w 721679"/>
              <a:gd name="connsiteY6" fmla="*/ 89042 h 89042"/>
              <a:gd name="connsiteX7" fmla="*/ 0 w 721679"/>
              <a:gd name="connsiteY7" fmla="*/ 89042 h 89042"/>
              <a:gd name="connsiteX0" fmla="*/ 0 w 740424"/>
              <a:gd name="connsiteY0" fmla="*/ 0 h 89042"/>
              <a:gd name="connsiteX1" fmla="*/ 168705 w 740424"/>
              <a:gd name="connsiteY1" fmla="*/ 9373 h 89042"/>
              <a:gd name="connsiteX2" fmla="*/ 379585 w 740424"/>
              <a:gd name="connsiteY2" fmla="*/ 23432 h 89042"/>
              <a:gd name="connsiteX3" fmla="*/ 599837 w 740424"/>
              <a:gd name="connsiteY3" fmla="*/ 28119 h 89042"/>
              <a:gd name="connsiteX4" fmla="*/ 740424 w 740424"/>
              <a:gd name="connsiteY4" fmla="*/ 23432 h 89042"/>
              <a:gd name="connsiteX5" fmla="*/ 721679 w 740424"/>
              <a:gd name="connsiteY5" fmla="*/ 89042 h 89042"/>
              <a:gd name="connsiteX6" fmla="*/ 0 w 740424"/>
              <a:gd name="connsiteY6" fmla="*/ 89042 h 89042"/>
              <a:gd name="connsiteX7" fmla="*/ 0 w 740424"/>
              <a:gd name="connsiteY7" fmla="*/ 89042 h 89042"/>
              <a:gd name="connsiteX0" fmla="*/ 0 w 721679"/>
              <a:gd name="connsiteY0" fmla="*/ 0 h 89042"/>
              <a:gd name="connsiteX1" fmla="*/ 168705 w 721679"/>
              <a:gd name="connsiteY1" fmla="*/ 9373 h 89042"/>
              <a:gd name="connsiteX2" fmla="*/ 379585 w 721679"/>
              <a:gd name="connsiteY2" fmla="*/ 23432 h 89042"/>
              <a:gd name="connsiteX3" fmla="*/ 599837 w 721679"/>
              <a:gd name="connsiteY3" fmla="*/ 28119 h 89042"/>
              <a:gd name="connsiteX4" fmla="*/ 721679 w 721679"/>
              <a:gd name="connsiteY4" fmla="*/ 23432 h 89042"/>
              <a:gd name="connsiteX5" fmla="*/ 721679 w 721679"/>
              <a:gd name="connsiteY5" fmla="*/ 89042 h 89042"/>
              <a:gd name="connsiteX6" fmla="*/ 0 w 721679"/>
              <a:gd name="connsiteY6" fmla="*/ 89042 h 89042"/>
              <a:gd name="connsiteX7" fmla="*/ 0 w 721679"/>
              <a:gd name="connsiteY7" fmla="*/ 89042 h 89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1679" h="89042">
                <a:moveTo>
                  <a:pt x="0" y="0"/>
                </a:moveTo>
                <a:lnTo>
                  <a:pt x="168705" y="9373"/>
                </a:lnTo>
                <a:lnTo>
                  <a:pt x="379585" y="23432"/>
                </a:lnTo>
                <a:lnTo>
                  <a:pt x="599837" y="28119"/>
                </a:lnTo>
                <a:lnTo>
                  <a:pt x="721679" y="23432"/>
                </a:lnTo>
                <a:lnTo>
                  <a:pt x="721679" y="89042"/>
                </a:lnTo>
                <a:lnTo>
                  <a:pt x="0" y="89042"/>
                </a:lnTo>
                <a:lnTo>
                  <a:pt x="0" y="89042"/>
                </a:lnTo>
              </a:path>
            </a:pathLst>
          </a:custGeom>
          <a:solidFill>
            <a:schemeClr val="tx1"/>
          </a:solidFill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348450" y="5469730"/>
            <a:ext cx="664556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dirty="0"/>
              <a:t>It is more difficult to show significant differences</a:t>
            </a:r>
            <a:br>
              <a:rPr lang="en-US" dirty="0"/>
            </a:br>
            <a:r>
              <a:rPr lang="en-US" dirty="0"/>
              <a:t>(longer distance from the mean) for two-tailed tests.</a:t>
            </a:r>
          </a:p>
        </p:txBody>
      </p:sp>
      <p:sp>
        <p:nvSpPr>
          <p:cNvPr id="25" name="Oval 24"/>
          <p:cNvSpPr/>
          <p:nvPr/>
        </p:nvSpPr>
        <p:spPr bwMode="auto">
          <a:xfrm>
            <a:off x="1069758" y="4372156"/>
            <a:ext cx="1762021" cy="88104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960438" y="915988"/>
            <a:ext cx="15616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lpha = .05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47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61913"/>
            <a:ext cx="8534400" cy="2298700"/>
          </a:xfrm>
        </p:spPr>
        <p:txBody>
          <a:bodyPr rIns="132080">
            <a:normAutofit/>
          </a:bodyPr>
          <a:lstStyle/>
          <a:p>
            <a:r>
              <a:rPr lang="en-US" sz="4000" dirty="0">
                <a:latin typeface="Times" charset="0"/>
                <a:ea typeface="ＭＳ Ｐゴシック" charset="0"/>
                <a:cs typeface="ＭＳ Ｐゴシック" charset="0"/>
              </a:rPr>
              <a:t>Do students who receive DI for math facts retain learning over the summer?</a:t>
            </a:r>
          </a:p>
        </p:txBody>
      </p:sp>
      <p:graphicFrame>
        <p:nvGraphicFramePr>
          <p:cNvPr id="7170" name="Group 2"/>
          <p:cNvGraphicFramePr>
            <a:graphicFrameLocks noGrp="1"/>
          </p:cNvGraphicFramePr>
          <p:nvPr/>
        </p:nvGraphicFramePr>
        <p:xfrm>
          <a:off x="838200" y="3886200"/>
          <a:ext cx="6858000" cy="1524000"/>
        </p:xfrm>
        <a:graphic>
          <a:graphicData uri="http://schemas.openxmlformats.org/drawingml/2006/table">
            <a:tbl>
              <a:tblPr/>
              <a:tblGrid>
                <a:gridCol w="2133600"/>
                <a:gridCol w="1752600"/>
                <a:gridCol w="1536700"/>
                <a:gridCol w="14351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5255" name="Rectangle 46"/>
          <p:cNvSpPr>
            <a:spLocks/>
          </p:cNvSpPr>
          <p:nvPr/>
        </p:nvSpPr>
        <p:spPr bwMode="auto">
          <a:xfrm>
            <a:off x="457200" y="4495800"/>
            <a:ext cx="205405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 dirty="0">
                <a:latin typeface="Times"/>
                <a:cs typeface="Arial" charset="0"/>
              </a:rPr>
              <a:t>DI to 4th Grade Class</a:t>
            </a:r>
          </a:p>
        </p:txBody>
      </p:sp>
      <p:sp>
        <p:nvSpPr>
          <p:cNvPr id="95256" name="Rectangle 47"/>
          <p:cNvSpPr>
            <a:spLocks/>
          </p:cNvSpPr>
          <p:nvPr/>
        </p:nvSpPr>
        <p:spPr bwMode="auto">
          <a:xfrm>
            <a:off x="3200400" y="4038600"/>
            <a:ext cx="11938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 sz="1800" dirty="0">
                <a:latin typeface="Times"/>
                <a:cs typeface="Arial" charset="0"/>
              </a:rPr>
              <a:t>Pre-Test</a:t>
            </a:r>
          </a:p>
        </p:txBody>
      </p:sp>
      <p:sp>
        <p:nvSpPr>
          <p:cNvPr id="95257" name="Rectangle 48"/>
          <p:cNvSpPr>
            <a:spLocks/>
          </p:cNvSpPr>
          <p:nvPr/>
        </p:nvSpPr>
        <p:spPr bwMode="auto">
          <a:xfrm>
            <a:off x="4899025" y="4038600"/>
            <a:ext cx="11938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 sz="1800" dirty="0">
                <a:latin typeface="Times"/>
                <a:cs typeface="Arial" charset="0"/>
              </a:rPr>
              <a:t>Post-Test</a:t>
            </a:r>
          </a:p>
        </p:txBody>
      </p:sp>
      <p:sp>
        <p:nvSpPr>
          <p:cNvPr id="7217" name="Rectangle 49"/>
          <p:cNvSpPr>
            <a:spLocks/>
          </p:cNvSpPr>
          <p:nvPr/>
        </p:nvSpPr>
        <p:spPr bwMode="auto">
          <a:xfrm>
            <a:off x="6423025" y="4038600"/>
            <a:ext cx="24130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 sz="1800" dirty="0">
                <a:latin typeface="Times"/>
                <a:cs typeface="Arial" charset="0"/>
              </a:rPr>
              <a:t>Post-Post-Test</a:t>
            </a: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3217863" y="4491038"/>
            <a:ext cx="4221162" cy="276225"/>
            <a:chOff x="0" y="0"/>
            <a:chExt cx="2659" cy="174"/>
          </a:xfrm>
        </p:grpSpPr>
        <p:sp>
          <p:nvSpPr>
            <p:cNvPr id="95264" name="Rectangle 51"/>
            <p:cNvSpPr>
              <a:spLocks/>
            </p:cNvSpPr>
            <p:nvPr/>
          </p:nvSpPr>
          <p:spPr bwMode="auto">
            <a:xfrm>
              <a:off x="0" y="0"/>
              <a:ext cx="70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800" i="1" dirty="0">
                  <a:latin typeface="Times"/>
                  <a:cs typeface="Arial" charset="0"/>
                </a:rPr>
                <a:t>group data</a:t>
              </a:r>
            </a:p>
          </p:txBody>
        </p:sp>
        <p:sp>
          <p:nvSpPr>
            <p:cNvPr id="95265" name="Rectangle 52"/>
            <p:cNvSpPr>
              <a:spLocks/>
            </p:cNvSpPr>
            <p:nvPr/>
          </p:nvSpPr>
          <p:spPr bwMode="auto">
            <a:xfrm>
              <a:off x="1056" y="0"/>
              <a:ext cx="70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800" i="1" dirty="0">
                  <a:latin typeface="Times"/>
                  <a:cs typeface="Arial" charset="0"/>
                </a:rPr>
                <a:t>group data</a:t>
              </a:r>
            </a:p>
          </p:txBody>
        </p:sp>
        <p:sp>
          <p:nvSpPr>
            <p:cNvPr id="95266" name="Rectangle 53"/>
            <p:cNvSpPr>
              <a:spLocks/>
            </p:cNvSpPr>
            <p:nvPr/>
          </p:nvSpPr>
          <p:spPr bwMode="auto">
            <a:xfrm>
              <a:off x="1957" y="0"/>
              <a:ext cx="70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800" i="1" dirty="0">
                  <a:latin typeface="Times"/>
                  <a:cs typeface="Arial" charset="0"/>
                </a:rPr>
                <a:t>group data</a:t>
              </a:r>
            </a:p>
          </p:txBody>
        </p:sp>
      </p:grpSp>
      <p:sp>
        <p:nvSpPr>
          <p:cNvPr id="95260" name="Rectangle 54"/>
          <p:cNvSpPr>
            <a:spLocks/>
          </p:cNvSpPr>
          <p:nvPr/>
        </p:nvSpPr>
        <p:spPr bwMode="auto">
          <a:xfrm>
            <a:off x="381000" y="25146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 sz="1800" dirty="0">
                <a:latin typeface="Times"/>
                <a:cs typeface="Arial" charset="0"/>
              </a:rPr>
              <a:t>Independent </a:t>
            </a:r>
            <a:r>
              <a:rPr lang="en-US" sz="1800" dirty="0">
                <a:latin typeface="Symbol" charset="0"/>
                <a:cs typeface="Symbol" charset="0"/>
                <a:sym typeface="Symbol" charset="0"/>
              </a:rPr>
              <a:t>⇓</a:t>
            </a:r>
          </a:p>
        </p:txBody>
      </p:sp>
      <p:sp>
        <p:nvSpPr>
          <p:cNvPr id="95261" name="Rectangle 55"/>
          <p:cNvSpPr>
            <a:spLocks/>
          </p:cNvSpPr>
          <p:nvPr/>
        </p:nvSpPr>
        <p:spPr bwMode="auto">
          <a:xfrm>
            <a:off x="4800600" y="3214688"/>
            <a:ext cx="19050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 sz="1800" dirty="0" smtClean="0">
                <a:latin typeface="Times"/>
                <a:cs typeface="Arial" charset="0"/>
              </a:rPr>
              <a:t>Data Gathering</a:t>
            </a:r>
            <a:endParaRPr lang="en-US" sz="1800" dirty="0">
              <a:latin typeface="Times"/>
              <a:cs typeface="Arial" charset="0"/>
            </a:endParaRPr>
          </a:p>
        </p:txBody>
      </p:sp>
      <p:sp>
        <p:nvSpPr>
          <p:cNvPr id="95262" name="Line 56"/>
          <p:cNvSpPr>
            <a:spLocks noChangeShapeType="1"/>
          </p:cNvSpPr>
          <p:nvPr/>
        </p:nvSpPr>
        <p:spPr bwMode="auto">
          <a:xfrm>
            <a:off x="3276600" y="3657600"/>
            <a:ext cx="43434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Times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886200" y="5791200"/>
            <a:ext cx="2586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Repeated Measures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4E1E-219A-A444-A241-FDE36A2374E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5510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7" grpId="0" autoUpdateAnimBg="0"/>
      <p:bldP spid="15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Pacific Crest—Fall Math by 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1544"/>
          </a:xfrm>
        </p:spPr>
        <p:txBody>
          <a:bodyPr>
            <a:normAutofit/>
          </a:bodyPr>
          <a:lstStyle/>
          <a:p>
            <a:r>
              <a:rPr lang="en-US" dirty="0" smtClean="0"/>
              <a:t>Logically should the teacher use a one-tailed or a two-tailed test?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difference does it make?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908998" y="2775773"/>
          <a:ext cx="6362769" cy="2737922"/>
        </p:xfrm>
        <a:graphic>
          <a:graphicData uri="http://schemas.openxmlformats.org/drawingml/2006/table">
            <a:tbl>
              <a:tblPr/>
              <a:tblGrid>
                <a:gridCol w="1139339"/>
                <a:gridCol w="1524961"/>
                <a:gridCol w="1279565"/>
                <a:gridCol w="1279565"/>
                <a:gridCol w="1139339"/>
              </a:tblGrid>
              <a:tr h="248902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500" b="1" i="1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EZAnalyze Results Report - Independent T-Test of group 1 and 2 on MathF</a:t>
                      </a:r>
                    </a:p>
                  </a:txBody>
                  <a:tcPr marL="17528" marR="17528" marT="17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8902"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7528" marR="17528" marT="17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7528" marR="17528" marT="17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7528" marR="17528" marT="17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7528" marR="17528" marT="17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7528" marR="17528" marT="17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902"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7528" marR="17528" marT="17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Gender</a:t>
                      </a:r>
                    </a:p>
                  </a:txBody>
                  <a:tcPr marL="17528" marR="17528" marT="17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</a:t>
                      </a:r>
                    </a:p>
                  </a:txBody>
                  <a:tcPr marL="17528" marR="17528" marT="17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</a:t>
                      </a:r>
                    </a:p>
                  </a:txBody>
                  <a:tcPr marL="17528" marR="17528" marT="17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7528" marR="17528" marT="17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902"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7528" marR="17528" marT="17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Mean:</a:t>
                      </a:r>
                    </a:p>
                  </a:txBody>
                  <a:tcPr marL="17528" marR="17528" marT="17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40.215</a:t>
                      </a:r>
                    </a:p>
                  </a:txBody>
                  <a:tcPr marL="17528" marR="17528" marT="17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51.533</a:t>
                      </a:r>
                    </a:p>
                  </a:txBody>
                  <a:tcPr marL="17528" marR="17528" marT="17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7528" marR="17528" marT="17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902"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7528" marR="17528" marT="17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Std. Dev:</a:t>
                      </a:r>
                    </a:p>
                  </a:txBody>
                  <a:tcPr marL="17528" marR="17528" marT="17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14.566</a:t>
                      </a:r>
                    </a:p>
                  </a:txBody>
                  <a:tcPr marL="17528" marR="17528" marT="17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15.518</a:t>
                      </a:r>
                    </a:p>
                  </a:txBody>
                  <a:tcPr marL="17528" marR="17528" marT="17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7528" marR="17528" marT="17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902"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7528" marR="17528" marT="17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N:</a:t>
                      </a:r>
                    </a:p>
                  </a:txBody>
                  <a:tcPr marL="17528" marR="17528" marT="17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13</a:t>
                      </a:r>
                    </a:p>
                  </a:txBody>
                  <a:tcPr marL="17528" marR="17528" marT="17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12</a:t>
                      </a:r>
                    </a:p>
                  </a:txBody>
                  <a:tcPr marL="17528" marR="17528" marT="17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7528" marR="17528" marT="17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902"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7528" marR="17528" marT="17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7528" marR="17528" marT="17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7528" marR="17528" marT="17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7528" marR="17528" marT="17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7528" marR="17528" marT="17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902"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7528" marR="17528" marT="17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Mean Difference:</a:t>
                      </a:r>
                    </a:p>
                  </a:txBody>
                  <a:tcPr marL="17528" marR="17528" marT="17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11.318</a:t>
                      </a:r>
                    </a:p>
                  </a:txBody>
                  <a:tcPr marL="17528" marR="17528" marT="17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7528" marR="17528" marT="17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7528" marR="17528" marT="17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902"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7528" marR="17528" marT="17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T-Score:</a:t>
                      </a:r>
                    </a:p>
                  </a:txBody>
                  <a:tcPr marL="17528" marR="17528" marT="17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1.881</a:t>
                      </a:r>
                    </a:p>
                  </a:txBody>
                  <a:tcPr marL="17528" marR="17528" marT="17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7528" marR="17528" marT="17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7528" marR="17528" marT="17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902"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7528" marR="17528" marT="17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Eta Squared:</a:t>
                      </a:r>
                    </a:p>
                  </a:txBody>
                  <a:tcPr marL="17528" marR="17528" marT="17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.124</a:t>
                      </a:r>
                    </a:p>
                  </a:txBody>
                  <a:tcPr marL="17528" marR="17528" marT="17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7528" marR="17528" marT="17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7528" marR="17528" marT="17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902"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7528" marR="17528" marT="17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P:</a:t>
                      </a:r>
                    </a:p>
                  </a:txBody>
                  <a:tcPr marL="17528" marR="17528" marT="17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.073</a:t>
                      </a:r>
                    </a:p>
                  </a:txBody>
                  <a:tcPr marL="17528" marR="17528" marT="17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7528" marR="17528" marT="17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7528" marR="17528" marT="17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4285397" y="5179325"/>
            <a:ext cx="777922" cy="47084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1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82" y="186956"/>
            <a:ext cx="8968636" cy="1143000"/>
          </a:xfrm>
        </p:spPr>
        <p:txBody>
          <a:bodyPr>
            <a:normAutofit/>
          </a:bodyPr>
          <a:lstStyle/>
          <a:p>
            <a:r>
              <a:rPr lang="en-US" sz="4000" dirty="0"/>
              <a:t>I</a:t>
            </a:r>
            <a:r>
              <a:rPr lang="en-US" sz="4000" dirty="0" smtClean="0"/>
              <a:t>n the language of hypothesis testing…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9680"/>
            <a:ext cx="8229600" cy="6028151"/>
          </a:xfrm>
        </p:spPr>
        <p:txBody>
          <a:bodyPr>
            <a:normAutofit/>
          </a:bodyPr>
          <a:lstStyle/>
          <a:p>
            <a:r>
              <a:rPr lang="en-US" dirty="0" smtClean="0"/>
              <a:t>I hypothesize that there is a difference in math scores by gender.</a:t>
            </a:r>
          </a:p>
          <a:p>
            <a:r>
              <a:rPr lang="en-US" dirty="0"/>
              <a:t>N</a:t>
            </a:r>
            <a:r>
              <a:rPr lang="en-US" dirty="0" smtClean="0"/>
              <a:t>ull hypothesis: there will be no difference between the scores by gender.</a:t>
            </a:r>
          </a:p>
          <a:p>
            <a:r>
              <a:rPr lang="en-US" dirty="0" smtClean="0"/>
              <a:t>Since I cannot anticipate which way the scores will be different, I will use a two-tailed test.</a:t>
            </a:r>
          </a:p>
          <a:p>
            <a:r>
              <a:rPr lang="en-US" dirty="0" smtClean="0"/>
              <a:t>I cannot reject the null hypothesis.</a:t>
            </a:r>
          </a:p>
          <a:p>
            <a:r>
              <a:rPr lang="en-US" dirty="0" smtClean="0"/>
              <a:t>The best explanation, for now, is that both groups represent the same population.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53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458200" cy="1143000"/>
          </a:xfrm>
        </p:spPr>
        <p:txBody>
          <a:bodyPr rIns="132080">
            <a:normAutofit fontScale="90000"/>
          </a:bodyPr>
          <a:lstStyle/>
          <a:p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Which instructional strategy works better for teaching math facts?</a:t>
            </a:r>
          </a:p>
        </p:txBody>
      </p:sp>
      <p:graphicFrame>
        <p:nvGraphicFramePr>
          <p:cNvPr id="8194" name="Group 2"/>
          <p:cNvGraphicFramePr>
            <a:graphicFrameLocks noGrp="1"/>
          </p:cNvGraphicFramePr>
          <p:nvPr/>
        </p:nvGraphicFramePr>
        <p:xfrm>
          <a:off x="838200" y="3505200"/>
          <a:ext cx="6858000" cy="2032000"/>
        </p:xfrm>
        <a:graphic>
          <a:graphicData uri="http://schemas.openxmlformats.org/drawingml/2006/table">
            <a:tbl>
              <a:tblPr/>
              <a:tblGrid>
                <a:gridCol w="2133600"/>
                <a:gridCol w="1752600"/>
                <a:gridCol w="1536700"/>
                <a:gridCol w="14351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6284" name="Rectangle 59"/>
          <p:cNvSpPr>
            <a:spLocks/>
          </p:cNvSpPr>
          <p:nvPr/>
        </p:nvSpPr>
        <p:spPr bwMode="auto">
          <a:xfrm>
            <a:off x="1187450" y="4114800"/>
            <a:ext cx="2846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 dirty="0">
                <a:latin typeface="Times"/>
                <a:cs typeface="Arial" charset="0"/>
              </a:rPr>
              <a:t>DI</a:t>
            </a:r>
          </a:p>
        </p:txBody>
      </p:sp>
      <p:sp>
        <p:nvSpPr>
          <p:cNvPr id="96285" name="Rectangle 60"/>
          <p:cNvSpPr>
            <a:spLocks/>
          </p:cNvSpPr>
          <p:nvPr/>
        </p:nvSpPr>
        <p:spPr bwMode="auto">
          <a:xfrm>
            <a:off x="3451225" y="3657600"/>
            <a:ext cx="11938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 sz="1800" dirty="0">
                <a:latin typeface="Times"/>
                <a:cs typeface="Arial" charset="0"/>
              </a:rPr>
              <a:t>Test</a:t>
            </a:r>
          </a:p>
        </p:txBody>
      </p:sp>
      <p:sp>
        <p:nvSpPr>
          <p:cNvPr id="96286" name="Rectangle 61"/>
          <p:cNvSpPr>
            <a:spLocks/>
          </p:cNvSpPr>
          <p:nvPr/>
        </p:nvSpPr>
        <p:spPr bwMode="auto">
          <a:xfrm>
            <a:off x="3217863" y="4110038"/>
            <a:ext cx="111404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 i="1" dirty="0">
                <a:latin typeface="Times"/>
                <a:cs typeface="Arial" charset="0"/>
              </a:rPr>
              <a:t>group data</a:t>
            </a:r>
          </a:p>
        </p:txBody>
      </p:sp>
      <p:sp>
        <p:nvSpPr>
          <p:cNvPr id="96287" name="Rectangle 62"/>
          <p:cNvSpPr>
            <a:spLocks/>
          </p:cNvSpPr>
          <p:nvPr/>
        </p:nvSpPr>
        <p:spPr bwMode="auto">
          <a:xfrm>
            <a:off x="3200400" y="4648200"/>
            <a:ext cx="111404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 i="1" dirty="0">
                <a:latin typeface="Times"/>
                <a:cs typeface="Arial" charset="0"/>
              </a:rPr>
              <a:t>group data</a:t>
            </a:r>
          </a:p>
        </p:txBody>
      </p:sp>
      <p:sp>
        <p:nvSpPr>
          <p:cNvPr id="96288" name="Rectangle 63"/>
          <p:cNvSpPr>
            <a:spLocks/>
          </p:cNvSpPr>
          <p:nvPr/>
        </p:nvSpPr>
        <p:spPr bwMode="auto">
          <a:xfrm>
            <a:off x="3217863" y="5119688"/>
            <a:ext cx="111404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 i="1" dirty="0">
                <a:latin typeface="Times"/>
                <a:cs typeface="Arial" charset="0"/>
              </a:rPr>
              <a:t>group data</a:t>
            </a:r>
          </a:p>
        </p:txBody>
      </p:sp>
      <p:sp>
        <p:nvSpPr>
          <p:cNvPr id="96289" name="Rectangle 64"/>
          <p:cNvSpPr>
            <a:spLocks/>
          </p:cNvSpPr>
          <p:nvPr/>
        </p:nvSpPr>
        <p:spPr bwMode="auto">
          <a:xfrm>
            <a:off x="381000" y="21336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 sz="1800" dirty="0">
                <a:latin typeface="Times"/>
                <a:cs typeface="Arial" charset="0"/>
              </a:rPr>
              <a:t>Independent </a:t>
            </a:r>
            <a:r>
              <a:rPr lang="en-US" sz="1800" dirty="0">
                <a:latin typeface="Symbol" charset="0"/>
                <a:cs typeface="Symbol" charset="0"/>
                <a:sym typeface="Symbol" charset="0"/>
              </a:rPr>
              <a:t>⇓</a:t>
            </a:r>
          </a:p>
        </p:txBody>
      </p:sp>
      <p:sp>
        <p:nvSpPr>
          <p:cNvPr id="96290" name="Rectangle 65"/>
          <p:cNvSpPr>
            <a:spLocks/>
          </p:cNvSpPr>
          <p:nvPr/>
        </p:nvSpPr>
        <p:spPr bwMode="auto">
          <a:xfrm>
            <a:off x="4800600" y="2833688"/>
            <a:ext cx="19050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 sz="1800" dirty="0" smtClean="0">
                <a:latin typeface="Times"/>
                <a:cs typeface="Arial" charset="0"/>
              </a:rPr>
              <a:t>Data Gathering</a:t>
            </a:r>
            <a:endParaRPr lang="en-US" sz="1800" dirty="0">
              <a:latin typeface="Times"/>
              <a:cs typeface="Arial" charset="0"/>
            </a:endParaRPr>
          </a:p>
        </p:txBody>
      </p:sp>
      <p:sp>
        <p:nvSpPr>
          <p:cNvPr id="96291" name="Line 66"/>
          <p:cNvSpPr>
            <a:spLocks noChangeShapeType="1"/>
          </p:cNvSpPr>
          <p:nvPr/>
        </p:nvSpPr>
        <p:spPr bwMode="auto">
          <a:xfrm>
            <a:off x="3276600" y="3276600"/>
            <a:ext cx="43434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Times"/>
            </a:endParaRPr>
          </a:p>
        </p:txBody>
      </p:sp>
      <p:sp>
        <p:nvSpPr>
          <p:cNvPr id="96292" name="Rectangle 67"/>
          <p:cNvSpPr>
            <a:spLocks/>
          </p:cNvSpPr>
          <p:nvPr/>
        </p:nvSpPr>
        <p:spPr bwMode="auto">
          <a:xfrm>
            <a:off x="1187450" y="4648200"/>
            <a:ext cx="11691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 dirty="0">
                <a:latin typeface="Times"/>
                <a:cs typeface="Arial" charset="0"/>
              </a:rPr>
              <a:t>Cooperative</a:t>
            </a:r>
          </a:p>
        </p:txBody>
      </p:sp>
      <p:sp>
        <p:nvSpPr>
          <p:cNvPr id="96293" name="Rectangle 68"/>
          <p:cNvSpPr>
            <a:spLocks/>
          </p:cNvSpPr>
          <p:nvPr/>
        </p:nvSpPr>
        <p:spPr bwMode="auto">
          <a:xfrm>
            <a:off x="1187450" y="5195888"/>
            <a:ext cx="72070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 dirty="0">
                <a:latin typeface="Times"/>
                <a:cs typeface="Arial" charset="0"/>
              </a:rPr>
              <a:t>Inquiry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886200" y="5791200"/>
            <a:ext cx="1838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Single Factor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4E1E-219A-A444-A241-FDE36A2374E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2544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1295400"/>
          </a:xfrm>
        </p:spPr>
        <p:txBody>
          <a:bodyPr rIns="132080"/>
          <a:lstStyle/>
          <a:p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Multiple Tests Simultaneously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446963" cy="5334000"/>
          </a:xfrm>
        </p:spPr>
        <p:txBody>
          <a:bodyPr rIns="132080"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Times" charset="0"/>
                <a:ea typeface="ＭＳ Ｐゴシック" charset="0"/>
                <a:cs typeface="ＭＳ Ｐゴシック" charset="0"/>
              </a:rPr>
              <a:t>When multiple (more than two) groups are to be compared on the same measure it is not appropriate to test each pair separately. The comparisons are not independent</a:t>
            </a:r>
            <a:r>
              <a:rPr lang="en-US" sz="2800" dirty="0" smtClean="0">
                <a:latin typeface="Times" charset="0"/>
                <a:ea typeface="ＭＳ Ｐゴシック" charset="0"/>
                <a:cs typeface="ＭＳ Ｐゴシック" charset="0"/>
              </a:rPr>
              <a:t>. (Type I error)</a:t>
            </a:r>
            <a:endParaRPr lang="en-US" sz="2800" dirty="0">
              <a:latin typeface="Times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spcBef>
                <a:spcPts val="1300"/>
              </a:spcBef>
            </a:pPr>
            <a:r>
              <a:rPr lang="en-US" sz="2800" dirty="0">
                <a:latin typeface="Times" charset="0"/>
                <a:ea typeface="ＭＳ Ｐゴシック" charset="0"/>
                <a:cs typeface="ＭＳ Ｐゴシック" charset="0"/>
              </a:rPr>
              <a:t>Analysis of Variance ANOVA</a:t>
            </a:r>
          </a:p>
          <a:p>
            <a:pPr>
              <a:lnSpc>
                <a:spcPct val="90000"/>
              </a:lnSpc>
              <a:spcBef>
                <a:spcPts val="1300"/>
              </a:spcBef>
            </a:pPr>
            <a:r>
              <a:rPr lang="en-US" sz="2800" dirty="0">
                <a:latin typeface="Times" charset="0"/>
                <a:ea typeface="ＭＳ Ｐゴシック" charset="0"/>
                <a:cs typeface="ＭＳ Ｐゴシック" charset="0"/>
              </a:rPr>
              <a:t>An ANOVA only tells if significant differences exist between at least two groups. It </a:t>
            </a:r>
            <a:r>
              <a:rPr lang="en-US" sz="2800" dirty="0" smtClean="0">
                <a:latin typeface="Times" charset="0"/>
                <a:ea typeface="ＭＳ Ｐゴシック" charset="0"/>
                <a:cs typeface="ＭＳ Ｐゴシック" charset="0"/>
              </a:rPr>
              <a:t>does not </a:t>
            </a:r>
            <a:r>
              <a:rPr lang="en-US" sz="2800" dirty="0">
                <a:latin typeface="Times" charset="0"/>
                <a:ea typeface="ＭＳ Ｐゴシック" charset="0"/>
                <a:cs typeface="ＭＳ Ｐゴシック" charset="0"/>
              </a:rPr>
              <a:t>tell which group </a:t>
            </a:r>
            <a:r>
              <a:rPr lang="en-US" sz="2800" dirty="0" smtClean="0">
                <a:latin typeface="Times" charset="0"/>
                <a:ea typeface="ＭＳ Ｐゴシック" charset="0"/>
                <a:cs typeface="ＭＳ Ｐゴシック" charset="0"/>
              </a:rPr>
              <a:t>pairs are significant. </a:t>
            </a:r>
            <a:r>
              <a:rPr lang="en-US" sz="2800" dirty="0">
                <a:latin typeface="Times" charset="0"/>
                <a:ea typeface="ＭＳ Ｐゴシック" charset="0"/>
                <a:cs typeface="ＭＳ Ｐゴシック" charset="0"/>
              </a:rPr>
              <a:t>A post hoc analysis is necessary to figure out which group differences are significant.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4E1E-219A-A444-A241-FDE36A2374E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9237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83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Download OWM Data from the site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4E1E-219A-A444-A241-FDE36A2374E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4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622800"/>
            <a:ext cx="7772400" cy="2235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i="1" dirty="0">
                <a:latin typeface="Times" charset="0"/>
                <a:ea typeface="ＭＳ Ｐゴシック" charset="0"/>
                <a:cs typeface="ＭＳ Ｐゴシック" charset="0"/>
              </a:rPr>
              <a:t>Single factor </a:t>
            </a:r>
            <a:r>
              <a:rPr lang="en-US" sz="2800" dirty="0">
                <a:latin typeface="Times" charset="0"/>
                <a:ea typeface="ＭＳ Ｐゴシック" charset="0"/>
                <a:cs typeface="ＭＳ Ｐゴシック" charset="0"/>
              </a:rPr>
              <a:t>compares different groups on a single measure.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i="1" dirty="0">
                <a:latin typeface="Times" charset="0"/>
                <a:ea typeface="ＭＳ Ｐゴシック" charset="0"/>
                <a:cs typeface="ＭＳ Ｐゴシック" charset="0"/>
              </a:rPr>
              <a:t>Repeated measures </a:t>
            </a:r>
            <a:r>
              <a:rPr lang="en-US" sz="2800" dirty="0">
                <a:latin typeface="Times" charset="0"/>
                <a:ea typeface="ＭＳ Ｐゴシック" charset="0"/>
                <a:cs typeface="ＭＳ Ｐゴシック" charset="0"/>
              </a:rPr>
              <a:t>compares a single group on multiple uses of a single measure.</a:t>
            </a:r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99331" name="Picture 4" descr="ExcelScreenSnapz002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0"/>
            <a:ext cx="6916738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33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556000"/>
            <a:ext cx="8343900" cy="1143000"/>
          </a:xfrm>
        </p:spPr>
        <p:txBody>
          <a:bodyPr/>
          <a:lstStyle/>
          <a:p>
            <a:pPr eaLnBrk="1" hangingPunct="1"/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ANOVA in EZAnalyze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4E1E-219A-A444-A241-FDE36A2374E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65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3012</TotalTime>
  <Words>1683</Words>
  <Application>Microsoft Macintosh PowerPoint</Application>
  <PresentationFormat>On-screen Show (4:3)</PresentationFormat>
  <Paragraphs>504</Paragraphs>
  <Slides>51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0" baseType="lpstr">
      <vt:lpstr>Calibri</vt:lpstr>
      <vt:lpstr>ＭＳ Ｐゴシック</vt:lpstr>
      <vt:lpstr>Symbol</vt:lpstr>
      <vt:lpstr>Times</vt:lpstr>
      <vt:lpstr>Verdana</vt:lpstr>
      <vt:lpstr>ヒラギノ角ゴ ProN W3</vt:lpstr>
      <vt:lpstr>Arial</vt:lpstr>
      <vt:lpstr>Office Theme</vt:lpstr>
      <vt:lpstr>Document</vt:lpstr>
      <vt:lpstr>Research Design and Analysis</vt:lpstr>
      <vt:lpstr>Research Design</vt:lpstr>
      <vt:lpstr>Did direct instruction improve students’ ability to recall math facts?</vt:lpstr>
      <vt:lpstr>Do students who receive DI achieve better than those who do not?</vt:lpstr>
      <vt:lpstr>Do students who receive DI for math facts retain learning over the summer?</vt:lpstr>
      <vt:lpstr>Which instructional strategy works better for teaching math facts?</vt:lpstr>
      <vt:lpstr>Multiple Tests Simultaneously</vt:lpstr>
      <vt:lpstr>PowerPoint Presentation</vt:lpstr>
      <vt:lpstr>ANOVA in EZAnalyze</vt:lpstr>
      <vt:lpstr>PowerPoint Presentation</vt:lpstr>
      <vt:lpstr>ANOVA Post Hoc Tests</vt:lpstr>
      <vt:lpstr>PowerPoint Presentation</vt:lpstr>
      <vt:lpstr>APA ANOVA Table</vt:lpstr>
      <vt:lpstr>Descriptive Paragraph</vt:lpstr>
      <vt:lpstr>Things to remember…</vt:lpstr>
      <vt:lpstr>Confounding Variations</vt:lpstr>
      <vt:lpstr>Random Sample</vt:lpstr>
      <vt:lpstr>Random Selection</vt:lpstr>
      <vt:lpstr>PowerPoint Presentation</vt:lpstr>
      <vt:lpstr>PowerPoint Presentation</vt:lpstr>
      <vt:lpstr>PowerPoint Presentation</vt:lpstr>
      <vt:lpstr>PowerPoint Presentation</vt:lpstr>
      <vt:lpstr>Random Selection</vt:lpstr>
      <vt:lpstr>PowerPoint Presentation</vt:lpstr>
      <vt:lpstr>PowerPoint Presentation</vt:lpstr>
      <vt:lpstr>PowerPoint Presentation</vt:lpstr>
      <vt:lpstr>PowerPoint Presentation</vt:lpstr>
      <vt:lpstr>Random Error</vt:lpstr>
      <vt:lpstr>Dealing with Non-Random Samples</vt:lpstr>
      <vt:lpstr>Excel</vt:lpstr>
      <vt:lpstr>Confounding Variations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Effect Size (Practical Significance)</vt:lpstr>
      <vt:lpstr>Effect Size—Practical Significance</vt:lpstr>
      <vt:lpstr>Practical Significance The difference of the means in units of standard deviation</vt:lpstr>
      <vt:lpstr>Practical Significance The difference of the means in units of standard deviation</vt:lpstr>
      <vt:lpstr>Effect Size</vt:lpstr>
      <vt:lpstr>Confounding Variations</vt:lpstr>
      <vt:lpstr>Direction</vt:lpstr>
      <vt:lpstr>Direction</vt:lpstr>
      <vt:lpstr>Direction</vt:lpstr>
      <vt:lpstr>Direction</vt:lpstr>
      <vt:lpstr>PowerPoint Presentation</vt:lpstr>
      <vt:lpstr>Direction</vt:lpstr>
      <vt:lpstr>Direction</vt:lpstr>
      <vt:lpstr>Pacific Crest—Fall Math by Gender</vt:lpstr>
      <vt:lpstr>In the language of hypothesis testing…</vt:lpstr>
    </vt:vector>
  </TitlesOfParts>
  <Manager/>
  <Company>University of Portland</Company>
  <LinksUpToDate>false</LinksUpToDate>
  <SharedDoc>false</SharedDoc>
  <HyperlinkBase/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Confounding Variations</dc:title>
  <dc:subject/>
  <dc:creator>Jim Carroll</dc:creator>
  <cp:keywords/>
  <dc:description/>
  <cp:lastModifiedBy>James Carroll</cp:lastModifiedBy>
  <cp:revision>85</cp:revision>
  <dcterms:created xsi:type="dcterms:W3CDTF">2013-01-30T22:54:46Z</dcterms:created>
  <dcterms:modified xsi:type="dcterms:W3CDTF">2017-06-24T13:05:15Z</dcterms:modified>
  <cp:category/>
</cp:coreProperties>
</file>